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9" r:id="rId5"/>
    <p:sldId id="266" r:id="rId6"/>
    <p:sldId id="277" r:id="rId7"/>
    <p:sldId id="278" r:id="rId8"/>
    <p:sldId id="279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13-04-16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13-04-16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13-04-16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13-04-16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13-04-16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ABC8FA-434A-4C06-8468-72ED89BDA4C0}" type="datetimeFigureOut">
              <a:rPr lang="nl-NL" smtClean="0"/>
              <a:t>13-04-16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13-04-16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13-04-16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13-04-16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BC8FA-434A-4C06-8468-72ED89BDA4C0}" type="datetimeFigureOut">
              <a:rPr lang="nl-NL" smtClean="0"/>
              <a:t>13-04-16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ABC8FA-434A-4C06-8468-72ED89BDA4C0}" type="datetimeFigureOut">
              <a:rPr lang="nl-NL" smtClean="0"/>
              <a:t>13-04-16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ABC8FA-434A-4C06-8468-72ED89BDA4C0}" type="datetimeFigureOut">
              <a:rPr lang="nl-NL" smtClean="0"/>
              <a:t>13-04-16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FE7933F-C6E0-4CB4-A24A-2B92E679AD77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voorzetselvoorwerpszin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Bijzin als zinsdeel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7746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Wat een </a:t>
            </a:r>
            <a:r>
              <a:rPr lang="nl-NL" dirty="0" smtClean="0"/>
              <a:t>voorzetselvoorwerpszin </a:t>
            </a:r>
            <a:r>
              <a:rPr lang="nl-NL" dirty="0" smtClean="0"/>
              <a:t>is en hoe je die herkent.</a:t>
            </a:r>
          </a:p>
          <a:p>
            <a:r>
              <a:rPr lang="nl-NL" dirty="0" smtClean="0"/>
              <a:t>Met welke </a:t>
            </a:r>
            <a:r>
              <a:rPr lang="nl-NL" dirty="0"/>
              <a:t>woorden een </a:t>
            </a:r>
            <a:r>
              <a:rPr lang="nl-NL" dirty="0" smtClean="0"/>
              <a:t>voorzetselvoorwerpszin meestal </a:t>
            </a:r>
            <a:r>
              <a:rPr lang="nl-NL" dirty="0" smtClean="0"/>
              <a:t>begint</a:t>
            </a:r>
            <a:r>
              <a:rPr lang="nl-NL" dirty="0" smtClean="0"/>
              <a:t>.</a:t>
            </a:r>
          </a:p>
          <a:p>
            <a:r>
              <a:rPr lang="nl-NL" dirty="0" smtClean="0"/>
              <a:t>Wat een voorlopig voorzetselvoorwerp is.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741416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Even herhalen wat we geleerd hebben: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Enkelvoudige zin: </a:t>
            </a:r>
            <a:r>
              <a:rPr lang="nl-NL" dirty="0" smtClean="0"/>
              <a:t>zin met </a:t>
            </a:r>
            <a:r>
              <a:rPr lang="nl-NL" sz="3200" u="sng" dirty="0" smtClean="0"/>
              <a:t>1</a:t>
            </a:r>
            <a:r>
              <a:rPr lang="nl-NL" dirty="0" smtClean="0"/>
              <a:t> persoonsvorm.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Samengestelde zin: </a:t>
            </a:r>
            <a:r>
              <a:rPr lang="nl-NL" dirty="0" smtClean="0"/>
              <a:t>zin met meer dan </a:t>
            </a:r>
            <a:r>
              <a:rPr lang="nl-NL" sz="3200" u="sng" dirty="0" smtClean="0"/>
              <a:t>1 </a:t>
            </a:r>
            <a:r>
              <a:rPr lang="nl-NL" dirty="0" smtClean="0"/>
              <a:t>persoonsvorm.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Hoofdzin: </a:t>
            </a:r>
            <a:r>
              <a:rPr lang="nl-NL" dirty="0" smtClean="0"/>
              <a:t>het onderwerp en persoonsvorm staan naast elkaar.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Bijzin: </a:t>
            </a:r>
            <a:r>
              <a:rPr lang="nl-NL" dirty="0" smtClean="0"/>
              <a:t>tussen het onderwerp en persoonsvorm </a:t>
            </a:r>
            <a:r>
              <a:rPr lang="nl-NL" u="sng" dirty="0" smtClean="0"/>
              <a:t>kunnen</a:t>
            </a:r>
            <a:r>
              <a:rPr lang="nl-NL" dirty="0" smtClean="0"/>
              <a:t> ook andere zinsdelen staan.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Onderschikking:</a:t>
            </a:r>
            <a:r>
              <a:rPr lang="nl-NL" dirty="0" smtClean="0"/>
              <a:t> een samengestelde zin die bestaat uit een hoofd- en bijzin.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Nevenschikking:</a:t>
            </a:r>
            <a:r>
              <a:rPr lang="nl-NL" dirty="0" smtClean="0"/>
              <a:t> een samengestelde zin die bestaat uit twee of meer hoofdzinnen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9078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voorzetselvoorwerpszin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Een </a:t>
            </a:r>
            <a:r>
              <a:rPr lang="nl-NL" dirty="0" smtClean="0">
                <a:solidFill>
                  <a:srgbClr val="FF0000"/>
                </a:solidFill>
              </a:rPr>
              <a:t>BIJZIN</a:t>
            </a:r>
            <a:r>
              <a:rPr lang="nl-NL" dirty="0" smtClean="0"/>
              <a:t> is </a:t>
            </a:r>
            <a:r>
              <a:rPr lang="nl-NL" dirty="0" smtClean="0">
                <a:solidFill>
                  <a:srgbClr val="FF0000"/>
                </a:solidFill>
              </a:rPr>
              <a:t>ALTIJD</a:t>
            </a:r>
            <a:r>
              <a:rPr lang="nl-NL" dirty="0" smtClean="0"/>
              <a:t> een </a:t>
            </a:r>
            <a:r>
              <a:rPr lang="nl-NL" dirty="0" smtClean="0">
                <a:solidFill>
                  <a:srgbClr val="FF0000"/>
                </a:solidFill>
              </a:rPr>
              <a:t>ONDERDEEL </a:t>
            </a:r>
            <a:r>
              <a:rPr lang="nl-NL" dirty="0" smtClean="0"/>
              <a:t>(zinsdeel) van de </a:t>
            </a:r>
            <a:r>
              <a:rPr lang="nl-NL" dirty="0" smtClean="0">
                <a:solidFill>
                  <a:srgbClr val="FF0000"/>
                </a:solidFill>
              </a:rPr>
              <a:t>HOOFDZIN.</a:t>
            </a:r>
          </a:p>
          <a:p>
            <a:pPr marL="0" indent="0">
              <a:buNone/>
            </a:pPr>
            <a:r>
              <a:rPr lang="nl-NL" dirty="0" smtClean="0"/>
              <a:t> </a:t>
            </a:r>
          </a:p>
          <a:p>
            <a:pPr marL="0" indent="0" algn="ctr">
              <a:buNone/>
            </a:pPr>
            <a:r>
              <a:rPr lang="nl-NL" u="sng" dirty="0" smtClean="0"/>
              <a:t>Wat is een </a:t>
            </a:r>
            <a:r>
              <a:rPr lang="nl-NL" b="1" u="sng" dirty="0">
                <a:solidFill>
                  <a:srgbClr val="FF0000"/>
                </a:solidFill>
              </a:rPr>
              <a:t>voorzetselvoorwerpszin </a:t>
            </a:r>
            <a:r>
              <a:rPr lang="nl-NL" u="sng" dirty="0" smtClean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nl-NL" u="sng" dirty="0" smtClean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Een </a:t>
            </a:r>
            <a:r>
              <a:rPr lang="nl-NL" dirty="0">
                <a:solidFill>
                  <a:srgbClr val="FF0000"/>
                </a:solidFill>
              </a:rPr>
              <a:t>voorzetselvoorwerpszin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smtClean="0"/>
              <a:t>is een </a:t>
            </a:r>
            <a:r>
              <a:rPr lang="nl-NL" dirty="0" smtClean="0">
                <a:solidFill>
                  <a:srgbClr val="FF0000"/>
                </a:solidFill>
              </a:rPr>
              <a:t>BIJZIN</a:t>
            </a:r>
            <a:r>
              <a:rPr lang="nl-NL" dirty="0" smtClean="0"/>
              <a:t> die het </a:t>
            </a:r>
            <a:r>
              <a:rPr lang="nl-NL" dirty="0" smtClean="0"/>
              <a:t>voorzetselvoorwerp is </a:t>
            </a:r>
            <a:r>
              <a:rPr lang="nl-NL" dirty="0" smtClean="0"/>
              <a:t>bij de hoofdzin.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solidFill>
                  <a:srgbClr val="FF0000"/>
                </a:solidFill>
              </a:rPr>
              <a:t>Een </a:t>
            </a:r>
            <a:r>
              <a:rPr lang="nl-NL" dirty="0">
                <a:solidFill>
                  <a:srgbClr val="FF0000"/>
                </a:solidFill>
              </a:rPr>
              <a:t>voorzetselvoorwerpszin</a:t>
            </a:r>
            <a:r>
              <a:rPr lang="nl-NL" dirty="0" smtClean="0">
                <a:solidFill>
                  <a:srgbClr val="FF0000"/>
                </a:solidFill>
              </a:rPr>
              <a:t> </a:t>
            </a:r>
            <a:r>
              <a:rPr lang="nl-NL" dirty="0" smtClean="0"/>
              <a:t>begint </a:t>
            </a:r>
            <a:r>
              <a:rPr lang="nl-NL" dirty="0" smtClean="0"/>
              <a:t>altijd met een </a:t>
            </a:r>
            <a:r>
              <a:rPr lang="nl-NL" dirty="0" smtClean="0">
                <a:solidFill>
                  <a:srgbClr val="FF0000"/>
                </a:solidFill>
              </a:rPr>
              <a:t>niet-vervangbaar voorzetsel </a:t>
            </a:r>
            <a:r>
              <a:rPr lang="nl-NL" dirty="0" smtClean="0"/>
              <a:t>dat gekoppeld is aan een werkwoord uit het gezegde.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7203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voorzetselvoorwerpszin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Hij vertrouwde op wat hij zag</a:t>
            </a:r>
            <a:r>
              <a:rPr lang="nl-NL" dirty="0" smtClean="0"/>
              <a:t>.</a:t>
            </a: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Ontleed </a:t>
            </a:r>
            <a:r>
              <a:rPr lang="nl-NL" u="sng" dirty="0" smtClean="0"/>
              <a:t>altijd eerst de hoofdzin en bepaal dan de functie van de bijzin</a:t>
            </a:r>
            <a:r>
              <a:rPr lang="nl-NL" u="sng" dirty="0" smtClean="0"/>
              <a:t>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vertrouwde= </a:t>
            </a:r>
            <a:r>
              <a:rPr lang="nl-NL" dirty="0" smtClean="0">
                <a:solidFill>
                  <a:srgbClr val="FF0000"/>
                </a:solidFill>
              </a:rPr>
              <a:t>pv</a:t>
            </a:r>
          </a:p>
          <a:p>
            <a:pPr marL="0" indent="0">
              <a:buNone/>
            </a:pPr>
            <a:r>
              <a:rPr lang="nl-NL" dirty="0" smtClean="0"/>
              <a:t>Vertrouwde</a:t>
            </a:r>
            <a:r>
              <a:rPr lang="nl-NL" dirty="0" smtClean="0">
                <a:solidFill>
                  <a:srgbClr val="FF0000"/>
                </a:solidFill>
              </a:rPr>
              <a:t>=</a:t>
            </a:r>
            <a:r>
              <a:rPr lang="nl-NL" dirty="0" err="1" smtClean="0">
                <a:solidFill>
                  <a:srgbClr val="FF0000"/>
                </a:solidFill>
              </a:rPr>
              <a:t>wg</a:t>
            </a:r>
            <a:endParaRPr lang="nl-N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NL" dirty="0" smtClean="0"/>
              <a:t>Op wat hij zag</a:t>
            </a:r>
            <a:r>
              <a:rPr lang="nl-NL" dirty="0" smtClean="0"/>
              <a:t>= </a:t>
            </a:r>
            <a:r>
              <a:rPr lang="nl-NL" dirty="0">
                <a:solidFill>
                  <a:srgbClr val="FF0000"/>
                </a:solidFill>
              </a:rPr>
              <a:t>voorzetselvoorwerpszin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Vertrouwen op=vaste combinatie.</a:t>
            </a:r>
            <a:endParaRPr lang="nl-N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Rechthoek 3"/>
          <p:cNvSpPr/>
          <p:nvPr/>
        </p:nvSpPr>
        <p:spPr>
          <a:xfrm>
            <a:off x="899592" y="2276872"/>
            <a:ext cx="1440160" cy="2431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hoofdzin</a:t>
            </a: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2699792" y="2348880"/>
            <a:ext cx="936104" cy="248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bijzin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6331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Let op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 smtClean="0"/>
              <a:t>Bij sommige werkwoorden verschijnt altijd een </a:t>
            </a:r>
            <a:r>
              <a:rPr lang="nl-NL" sz="2400" dirty="0" smtClean="0">
                <a:solidFill>
                  <a:srgbClr val="FF0000"/>
                </a:solidFill>
              </a:rPr>
              <a:t>voorlopig voorzetselvoorwerp </a:t>
            </a:r>
            <a:r>
              <a:rPr lang="nl-NL" sz="2400" dirty="0" smtClean="0"/>
              <a:t>in de vorm van </a:t>
            </a:r>
            <a:r>
              <a:rPr lang="nl-NL" sz="2400" dirty="0" smtClean="0">
                <a:solidFill>
                  <a:srgbClr val="FF0000"/>
                </a:solidFill>
              </a:rPr>
              <a:t> ‘er+ een </a:t>
            </a:r>
            <a:r>
              <a:rPr lang="nl-NL" sz="2400" dirty="0" err="1" smtClean="0">
                <a:solidFill>
                  <a:srgbClr val="FF0000"/>
                </a:solidFill>
              </a:rPr>
              <a:t>vz</a:t>
            </a:r>
            <a:r>
              <a:rPr lang="nl-NL" sz="2400" dirty="0" smtClean="0">
                <a:solidFill>
                  <a:srgbClr val="FF0000"/>
                </a:solidFill>
              </a:rPr>
              <a:t>’</a:t>
            </a:r>
            <a:endParaRPr lang="nl-NL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Hij vertrouwde </a:t>
            </a:r>
            <a:r>
              <a:rPr lang="nl-NL" dirty="0" smtClean="0">
                <a:solidFill>
                  <a:srgbClr val="FF6600"/>
                </a:solidFill>
              </a:rPr>
              <a:t>erop</a:t>
            </a:r>
            <a:r>
              <a:rPr lang="nl-NL" dirty="0" smtClean="0"/>
              <a:t>, </a:t>
            </a:r>
            <a:r>
              <a:rPr lang="nl-NL" dirty="0" smtClean="0">
                <a:solidFill>
                  <a:srgbClr val="008000"/>
                </a:solidFill>
              </a:rPr>
              <a:t>dat wat hij zag klopte.</a:t>
            </a:r>
          </a:p>
          <a:p>
            <a:pPr marL="0" indent="0">
              <a:buNone/>
            </a:pPr>
            <a:endParaRPr lang="nl-NL" dirty="0">
              <a:solidFill>
                <a:srgbClr val="FF6600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rgbClr val="000000"/>
                </a:solidFill>
              </a:rPr>
              <a:t>Zij vertrouwt </a:t>
            </a:r>
            <a:r>
              <a:rPr lang="nl-NL" dirty="0" smtClean="0">
                <a:solidFill>
                  <a:srgbClr val="FF6600"/>
                </a:solidFill>
              </a:rPr>
              <a:t>erop</a:t>
            </a:r>
            <a:r>
              <a:rPr lang="nl-NL" dirty="0" smtClean="0">
                <a:solidFill>
                  <a:srgbClr val="000000"/>
                </a:solidFill>
              </a:rPr>
              <a:t>, </a:t>
            </a:r>
            <a:r>
              <a:rPr lang="nl-NL" dirty="0" smtClean="0">
                <a:solidFill>
                  <a:srgbClr val="008000"/>
                </a:solidFill>
              </a:rPr>
              <a:t>dat haar </a:t>
            </a:r>
            <a:r>
              <a:rPr lang="nl-NL" dirty="0" err="1" smtClean="0">
                <a:solidFill>
                  <a:srgbClr val="008000"/>
                </a:solidFill>
              </a:rPr>
              <a:t>intu</a:t>
            </a:r>
            <a:r>
              <a:rPr lang="nl-NL" dirty="0" err="1" smtClean="0">
                <a:solidFill>
                  <a:srgbClr val="008000"/>
                </a:solidFill>
              </a:rPr>
              <a:t>ïtie</a:t>
            </a:r>
            <a:r>
              <a:rPr lang="nl-NL" dirty="0" smtClean="0">
                <a:solidFill>
                  <a:srgbClr val="008000"/>
                </a:solidFill>
              </a:rPr>
              <a:t> haar niet in de steek laat</a:t>
            </a:r>
            <a:endParaRPr lang="nl-NL" dirty="0" smtClean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Na een week 40 graden verlangt iedereen </a:t>
            </a:r>
            <a:r>
              <a:rPr lang="nl-NL" dirty="0" smtClean="0">
                <a:solidFill>
                  <a:srgbClr val="FF6600"/>
                </a:solidFill>
              </a:rPr>
              <a:t>ernaar,</a:t>
            </a:r>
            <a:r>
              <a:rPr lang="nl-NL" dirty="0" smtClean="0"/>
              <a:t> </a:t>
            </a:r>
            <a:r>
              <a:rPr lang="nl-NL" dirty="0" smtClean="0">
                <a:solidFill>
                  <a:srgbClr val="008000"/>
                </a:solidFill>
              </a:rPr>
              <a:t>dat het gaat regenen.</a:t>
            </a:r>
            <a:endParaRPr lang="nl-NL" dirty="0">
              <a:solidFill>
                <a:srgbClr val="008000"/>
              </a:solidFill>
            </a:endParaRP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6" name="Rechthoek 5"/>
          <p:cNvSpPr/>
          <p:nvPr/>
        </p:nvSpPr>
        <p:spPr>
          <a:xfrm>
            <a:off x="1979712" y="2420888"/>
            <a:ext cx="1296144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Voorlopig </a:t>
            </a:r>
            <a:r>
              <a:rPr lang="nl-NL" dirty="0" err="1" smtClean="0"/>
              <a:t>vzv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3851920" y="2420888"/>
            <a:ext cx="1296144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 </a:t>
            </a:r>
            <a:r>
              <a:rPr lang="nl-NL" dirty="0" err="1" smtClean="0"/>
              <a:t>vzv</a:t>
            </a:r>
            <a:r>
              <a:rPr lang="nl-NL" dirty="0" smtClean="0"/>
              <a:t>-zin</a:t>
            </a:r>
            <a:endParaRPr lang="nl-NL" dirty="0"/>
          </a:p>
        </p:txBody>
      </p:sp>
      <p:sp>
        <p:nvSpPr>
          <p:cNvPr id="8" name="Rechthoek 7"/>
          <p:cNvSpPr/>
          <p:nvPr/>
        </p:nvSpPr>
        <p:spPr>
          <a:xfrm>
            <a:off x="1763688" y="3501008"/>
            <a:ext cx="1296144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Voorlopig </a:t>
            </a:r>
            <a:r>
              <a:rPr lang="nl-NL" dirty="0" err="1" smtClean="0"/>
              <a:t>vzv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3707904" y="3501008"/>
            <a:ext cx="1296144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 </a:t>
            </a:r>
            <a:r>
              <a:rPr lang="nl-NL" dirty="0" err="1" smtClean="0"/>
              <a:t>vzv</a:t>
            </a:r>
            <a:r>
              <a:rPr lang="nl-NL" dirty="0" smtClean="0"/>
              <a:t>-zin</a:t>
            </a:r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2987824" y="5733256"/>
            <a:ext cx="1296144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 </a:t>
            </a:r>
            <a:r>
              <a:rPr lang="nl-NL" dirty="0" err="1" smtClean="0"/>
              <a:t>vzv</a:t>
            </a:r>
            <a:r>
              <a:rPr lang="nl-NL" dirty="0" smtClean="0"/>
              <a:t>-zin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6300192" y="4797152"/>
            <a:ext cx="1296144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Voorlopig </a:t>
            </a:r>
            <a:r>
              <a:rPr lang="nl-NL" dirty="0" err="1" smtClean="0"/>
              <a:t>vzv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8937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zijn hier </a:t>
            </a:r>
            <a:r>
              <a:rPr lang="nl-NL" dirty="0" smtClean="0"/>
              <a:t>de voorzetselvoorwerpszinnen?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Ik twijfel eraan of jij wel de waarheid spreekt.</a:t>
            </a:r>
          </a:p>
          <a:p>
            <a:endParaRPr lang="nl-NL" dirty="0" smtClean="0"/>
          </a:p>
          <a:p>
            <a:r>
              <a:rPr lang="nl-NL" dirty="0" smtClean="0"/>
              <a:t>Na een aantal mislukte pogingen slaagde ik erin om het meisje aan te spreken.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Helaas houden ze geen rekening met wat de weerman voorspeld heeft.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9316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zijn hier </a:t>
            </a:r>
            <a:r>
              <a:rPr lang="nl-NL" dirty="0" smtClean="0"/>
              <a:t>de voorzetselvoorwerpszinnen?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Ik twijfel eraan </a:t>
            </a:r>
            <a:r>
              <a:rPr lang="nl-NL" dirty="0" smtClean="0">
                <a:solidFill>
                  <a:srgbClr val="FF6600"/>
                </a:solidFill>
              </a:rPr>
              <a:t>of jij wel de waarheid spreekt.</a:t>
            </a:r>
          </a:p>
          <a:p>
            <a:r>
              <a:rPr lang="nl-NL" dirty="0" smtClean="0"/>
              <a:t>Na een aantal mislukte pogingen slaagde ik erin </a:t>
            </a:r>
            <a:r>
              <a:rPr lang="nl-NL" dirty="0" smtClean="0">
                <a:solidFill>
                  <a:srgbClr val="FF6600"/>
                </a:solidFill>
              </a:rPr>
              <a:t>om het meisje aan te spreken.</a:t>
            </a:r>
          </a:p>
          <a:p>
            <a:r>
              <a:rPr lang="nl-NL" dirty="0" smtClean="0"/>
              <a:t>Helaas houden ze geen rekening </a:t>
            </a:r>
            <a:r>
              <a:rPr lang="nl-NL" dirty="0" smtClean="0">
                <a:solidFill>
                  <a:srgbClr val="FF6600"/>
                </a:solidFill>
              </a:rPr>
              <a:t>met wat de weerman voorspeld heeft.</a:t>
            </a:r>
            <a:endParaRPr lang="nl-NL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761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515</TotalTime>
  <Words>366</Words>
  <Application>Microsoft Macintosh PowerPoint</Application>
  <PresentationFormat>Diavoorstelling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Civiel</vt:lpstr>
      <vt:lpstr>Bijzin als zinsdeel</vt:lpstr>
      <vt:lpstr>Aan het einde van deze les weet je</vt:lpstr>
      <vt:lpstr>Even herhalen wat we geleerd hebben:</vt:lpstr>
      <vt:lpstr>voorzetselvoorwerpszin</vt:lpstr>
      <vt:lpstr>voorzetselvoorwerpszin</vt:lpstr>
      <vt:lpstr>Let op</vt:lpstr>
      <vt:lpstr>Wat zijn hier de voorzetselvoorwerpszinnen?</vt:lpstr>
      <vt:lpstr>Wat zijn hier de voorzetselvoorwerpszinnen?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Enkelvoudige en samengestelde zinnen</dc:title>
  <dc:creator>Vrancken, Remco</dc:creator>
  <cp:lastModifiedBy>VNRE Vrancken</cp:lastModifiedBy>
  <cp:revision>52</cp:revision>
  <dcterms:created xsi:type="dcterms:W3CDTF">2014-04-19T10:34:32Z</dcterms:created>
  <dcterms:modified xsi:type="dcterms:W3CDTF">2016-04-13T14:02:10Z</dcterms:modified>
</cp:coreProperties>
</file>