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7" r:id="rId3"/>
    <p:sldId id="276" r:id="rId4"/>
    <p:sldId id="258" r:id="rId5"/>
    <p:sldId id="257" r:id="rId6"/>
    <p:sldId id="278" r:id="rId7"/>
    <p:sldId id="279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0BDD-11DC-4ACD-B93D-A7F0E604DCE2}" type="datetimeFigureOut">
              <a:rPr lang="nl-NL" smtClean="0"/>
              <a:t>4-4-2016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A47823-B5CE-4D9D-8C3A-DD86511090C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0BDD-11DC-4ACD-B93D-A7F0E604DCE2}" type="datetimeFigureOut">
              <a:rPr lang="nl-NL" smtClean="0"/>
              <a:t>4-4-2016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7823-B5CE-4D9D-8C3A-DD86511090C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0BDD-11DC-4ACD-B93D-A7F0E604DCE2}" type="datetimeFigureOut">
              <a:rPr lang="nl-NL" smtClean="0"/>
              <a:t>4-4-2016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7823-B5CE-4D9D-8C3A-DD86511090C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0BDD-11DC-4ACD-B93D-A7F0E604DCE2}" type="datetimeFigureOut">
              <a:rPr lang="nl-NL" smtClean="0"/>
              <a:t>4-4-2016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7823-B5CE-4D9D-8C3A-DD86511090C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0BDD-11DC-4ACD-B93D-A7F0E604DCE2}" type="datetimeFigureOut">
              <a:rPr lang="nl-NL" smtClean="0"/>
              <a:t>4-4-2016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A47823-B5CE-4D9D-8C3A-DD86511090C9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0BDD-11DC-4ACD-B93D-A7F0E604DCE2}" type="datetimeFigureOut">
              <a:rPr lang="nl-NL" smtClean="0"/>
              <a:t>4-4-2016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7823-B5CE-4D9D-8C3A-DD86511090C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0BDD-11DC-4ACD-B93D-A7F0E604DCE2}" type="datetimeFigureOut">
              <a:rPr lang="nl-NL" smtClean="0"/>
              <a:t>4-4-2016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7823-B5CE-4D9D-8C3A-DD86511090C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0BDD-11DC-4ACD-B93D-A7F0E604DCE2}" type="datetimeFigureOut">
              <a:rPr lang="nl-NL" smtClean="0"/>
              <a:t>4-4-2016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7823-B5CE-4D9D-8C3A-DD86511090C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0BDD-11DC-4ACD-B93D-A7F0E604DCE2}" type="datetimeFigureOut">
              <a:rPr lang="nl-NL" smtClean="0"/>
              <a:t>4-4-2016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7823-B5CE-4D9D-8C3A-DD86511090C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0BDD-11DC-4ACD-B93D-A7F0E604DCE2}" type="datetimeFigureOut">
              <a:rPr lang="nl-NL" smtClean="0"/>
              <a:t>4-4-2016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7823-B5CE-4D9D-8C3A-DD86511090C9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0BDD-11DC-4ACD-B93D-A7F0E604DCE2}" type="datetimeFigureOut">
              <a:rPr lang="nl-NL" smtClean="0"/>
              <a:t>4-4-2016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A47823-B5CE-4D9D-8C3A-DD86511090C9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6A50BDD-11DC-4ACD-B93D-A7F0E604DCE2}" type="datetimeFigureOut">
              <a:rPr lang="nl-NL" smtClean="0"/>
              <a:t>4-4-2016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1A47823-B5CE-4D9D-8C3A-DD86511090C9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7200" dirty="0" smtClean="0"/>
              <a:t>Grammatica</a:t>
            </a:r>
            <a:endParaRPr lang="nl-NL" sz="7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voorzetselvoorwerp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771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Aan het einde van deze les weet/kun je: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nl-NL" dirty="0" smtClean="0"/>
              <a:t>Wat een voorzetselvoorwerp is.</a:t>
            </a:r>
          </a:p>
          <a:p>
            <a:pPr marL="342900" indent="-342900">
              <a:buFont typeface="Arial"/>
              <a:buChar char="•"/>
            </a:pPr>
            <a:r>
              <a:rPr lang="nl-NL" dirty="0" smtClean="0"/>
              <a:t>Hoe je een voorzetselvoorwerp uit een zin haalt.</a:t>
            </a:r>
          </a:p>
        </p:txBody>
      </p:sp>
    </p:spTree>
    <p:extLst>
      <p:ext uri="{BB962C8B-B14F-4D97-AF65-F5344CB8AC3E}">
        <p14:creationId xmlns:p14="http://schemas.microsoft.com/office/powerpoint/2010/main" val="253018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88768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nl-NL" dirty="0" smtClean="0"/>
              <a:t>Ophalen kennis van de vorige </a:t>
            </a:r>
            <a:r>
              <a:rPr lang="nl-NL" dirty="0" err="1" smtClean="0"/>
              <a:t>grammaticales</a:t>
            </a:r>
            <a:endParaRPr lang="nl-NL" dirty="0" smtClean="0"/>
          </a:p>
          <a:p>
            <a:pPr marL="342900" indent="-342900">
              <a:buFont typeface="Arial"/>
              <a:buChar char="•"/>
            </a:pPr>
            <a:r>
              <a:rPr lang="nl-NL" dirty="0"/>
              <a:t>Nakijken opdrachten 1,2,11,12,13 </a:t>
            </a:r>
            <a:r>
              <a:rPr lang="nl-NL" dirty="0" smtClean="0"/>
              <a:t>(10m)</a:t>
            </a:r>
          </a:p>
          <a:p>
            <a:pPr marL="342900" indent="-342900">
              <a:buFont typeface="Arial"/>
              <a:buChar char="•"/>
            </a:pPr>
            <a:r>
              <a:rPr lang="nl-NL" dirty="0" smtClean="0"/>
              <a:t>Startopdracht</a:t>
            </a:r>
          </a:p>
          <a:p>
            <a:pPr marL="342900" indent="-342900">
              <a:buFont typeface="Arial"/>
              <a:buChar char="•"/>
            </a:pPr>
            <a:r>
              <a:rPr lang="nl-NL" dirty="0" smtClean="0"/>
              <a:t>Uitleg voorzetselvoorwerp(10m)</a:t>
            </a:r>
          </a:p>
          <a:p>
            <a:pPr marL="342900" indent="-342900">
              <a:buFont typeface="Arial"/>
              <a:buChar char="•"/>
            </a:pPr>
            <a:r>
              <a:rPr lang="nl-NL" dirty="0" smtClean="0"/>
              <a:t>Maken van de opdrachten </a:t>
            </a:r>
          </a:p>
          <a:p>
            <a:pPr marL="342900" indent="-342900">
              <a:buFont typeface="Arial"/>
              <a:buChar char="•"/>
            </a:pPr>
            <a:endParaRPr lang="nl-NL" dirty="0"/>
          </a:p>
          <a:p>
            <a:pPr marL="342900" indent="-342900">
              <a:buFont typeface="Arial"/>
              <a:buChar char="•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29320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35280" cy="1296144"/>
          </a:xfrm>
        </p:spPr>
        <p:txBody>
          <a:bodyPr>
            <a:normAutofit/>
          </a:bodyPr>
          <a:lstStyle/>
          <a:p>
            <a:r>
              <a:rPr lang="nl-NL" sz="2400" dirty="0" smtClean="0"/>
              <a:t>Wat is het </a:t>
            </a:r>
            <a:r>
              <a:rPr lang="nl-NL" sz="2400" dirty="0" smtClean="0"/>
              <a:t>verschil tussen de zinsdelen in beide rijen?</a:t>
            </a:r>
            <a:endParaRPr lang="nl-NL" sz="2400" dirty="0"/>
          </a:p>
        </p:txBody>
      </p:sp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>
          <a:xfrm>
            <a:off x="611560" y="2708920"/>
            <a:ext cx="3291840" cy="639762"/>
          </a:xfrm>
        </p:spPr>
        <p:txBody>
          <a:bodyPr/>
          <a:lstStyle/>
          <a:p>
            <a:r>
              <a:rPr lang="nl-NL" dirty="0" smtClean="0"/>
              <a:t>Lijdend voorwerp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79512" y="3429000"/>
            <a:ext cx="4343400" cy="2973842"/>
          </a:xfrm>
        </p:spPr>
        <p:txBody>
          <a:bodyPr>
            <a:normAutofit/>
          </a:bodyPr>
          <a:lstStyle/>
          <a:p>
            <a:pPr marL="457200" lvl="0" indent="-457200">
              <a:buClr>
                <a:srgbClr val="D16349"/>
              </a:buClr>
              <a:buFont typeface="+mj-lt"/>
              <a:buAutoNum type="arabicPeriod"/>
            </a:pPr>
            <a:r>
              <a:rPr lang="nl-NL" sz="1800" dirty="0" smtClean="0">
                <a:latin typeface="Calibri" pitchFamily="34" charset="0"/>
                <a:cs typeface="Calibri" pitchFamily="34" charset="0"/>
              </a:rPr>
              <a:t>Meneer Vrancken geeft de leerling</a:t>
            </a:r>
            <a:r>
              <a:rPr lang="nl-NL" sz="1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een pen.</a:t>
            </a:r>
          </a:p>
          <a:p>
            <a:pPr marL="457200" lvl="0" indent="-457200">
              <a:buClr>
                <a:srgbClr val="D16349"/>
              </a:buClr>
              <a:buFont typeface="+mj-lt"/>
              <a:buAutoNum type="arabicPeriod"/>
            </a:pPr>
            <a:endParaRPr lang="nl-NL" sz="1800" dirty="0">
              <a:latin typeface="Calibri" pitchFamily="34" charset="0"/>
              <a:cs typeface="Calibri" pitchFamily="34" charset="0"/>
            </a:endParaRPr>
          </a:p>
          <a:p>
            <a:pPr marL="457200" lvl="0" indent="-457200">
              <a:buClr>
                <a:srgbClr val="D16349"/>
              </a:buClr>
              <a:buFont typeface="+mj-lt"/>
              <a:buAutoNum type="arabicPeriod"/>
            </a:pPr>
            <a:r>
              <a:rPr lang="nl-NL" sz="1800" dirty="0">
                <a:latin typeface="Calibri" pitchFamily="34" charset="0"/>
                <a:cs typeface="Calibri" pitchFamily="34" charset="0"/>
              </a:rPr>
              <a:t>Meneer Vrancken </a:t>
            </a:r>
            <a:r>
              <a:rPr lang="nl-NL" sz="1800" dirty="0" smtClean="0">
                <a:latin typeface="Calibri" pitchFamily="34" charset="0"/>
                <a:cs typeface="Calibri" pitchFamily="34" charset="0"/>
              </a:rPr>
              <a:t>knipt </a:t>
            </a:r>
            <a:r>
              <a:rPr lang="nl-NL" sz="1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het papier.</a:t>
            </a:r>
          </a:p>
          <a:p>
            <a:pPr marL="457200" lvl="0" indent="-457200">
              <a:buClr>
                <a:srgbClr val="D16349"/>
              </a:buClr>
              <a:buFont typeface="+mj-lt"/>
              <a:buAutoNum type="arabicPeriod"/>
            </a:pPr>
            <a:endParaRPr lang="nl-NL" sz="1800" dirty="0">
              <a:latin typeface="Calibri" pitchFamily="34" charset="0"/>
              <a:cs typeface="Calibri" pitchFamily="34" charset="0"/>
            </a:endParaRPr>
          </a:p>
          <a:p>
            <a:pPr marL="457200" lvl="0" indent="-457200">
              <a:buClr>
                <a:srgbClr val="D16349"/>
              </a:buClr>
              <a:buFont typeface="+mj-lt"/>
              <a:buAutoNum type="arabicPeriod"/>
            </a:pPr>
            <a:r>
              <a:rPr lang="nl-NL" sz="1800" dirty="0" smtClean="0">
                <a:latin typeface="Calibri" pitchFamily="34" charset="0"/>
                <a:cs typeface="Calibri" pitchFamily="34" charset="0"/>
              </a:rPr>
              <a:t>Meneer Vrancken legt </a:t>
            </a:r>
            <a:r>
              <a:rPr lang="nl-NL" sz="1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 les </a:t>
            </a:r>
            <a:r>
              <a:rPr lang="nl-NL" sz="1800" dirty="0" smtClean="0">
                <a:latin typeface="Calibri" pitchFamily="34" charset="0"/>
                <a:cs typeface="Calibri" pitchFamily="34" charset="0"/>
              </a:rPr>
              <a:t>uit.</a:t>
            </a:r>
          </a:p>
          <a:p>
            <a:pPr marL="457200" lvl="0" indent="-457200">
              <a:buClr>
                <a:srgbClr val="D16349"/>
              </a:buClr>
              <a:buFont typeface="+mj-lt"/>
              <a:buAutoNum type="arabicPeriod"/>
            </a:pPr>
            <a:endParaRPr lang="nl-NL" sz="1800" dirty="0">
              <a:latin typeface="Calibri" pitchFamily="34" charset="0"/>
              <a:cs typeface="Calibri" pitchFamily="34" charset="0"/>
            </a:endParaRPr>
          </a:p>
          <a:p>
            <a:endParaRPr lang="nl-NL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3"/>
          </p:nvPr>
        </p:nvSpPr>
        <p:spPr>
          <a:xfrm>
            <a:off x="5076056" y="2636912"/>
            <a:ext cx="3816424" cy="639762"/>
          </a:xfrm>
        </p:spPr>
        <p:txBody>
          <a:bodyPr/>
          <a:lstStyle/>
          <a:p>
            <a:r>
              <a:rPr lang="nl-NL" dirty="0" smtClean="0"/>
              <a:t>Voorzetsel voorwerp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4"/>
          </p:nvPr>
        </p:nvSpPr>
        <p:spPr>
          <a:xfrm>
            <a:off x="4499992" y="3429000"/>
            <a:ext cx="4483224" cy="331236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sz="1800" dirty="0" smtClean="0">
                <a:latin typeface="Calibri" pitchFamily="34" charset="0"/>
                <a:cs typeface="Calibri" pitchFamily="34" charset="0"/>
              </a:rPr>
              <a:t>Meneer Vrancken maak melding </a:t>
            </a:r>
            <a:r>
              <a:rPr lang="nl-NL" sz="1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van het incident</a:t>
            </a:r>
          </a:p>
          <a:p>
            <a:pPr marL="514350" indent="-514350">
              <a:buFont typeface="+mj-lt"/>
              <a:buAutoNum type="arabicPeriod"/>
            </a:pPr>
            <a:endParaRPr lang="nl-NL" sz="18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sz="1800" dirty="0" smtClean="0">
                <a:latin typeface="Calibri" pitchFamily="34" charset="0"/>
                <a:cs typeface="Calibri" pitchFamily="34" charset="0"/>
              </a:rPr>
              <a:t>Meneer Vrancken is dol </a:t>
            </a:r>
            <a:r>
              <a:rPr lang="nl-NL" sz="1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op kip</a:t>
            </a:r>
          </a:p>
          <a:p>
            <a:pPr marL="514350" indent="-514350">
              <a:buFont typeface="+mj-lt"/>
              <a:buAutoNum type="arabicPeriod"/>
            </a:pPr>
            <a:endParaRPr lang="nl-NL" sz="18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sz="1800" dirty="0" smtClean="0">
                <a:latin typeface="Calibri" pitchFamily="34" charset="0"/>
                <a:cs typeface="Calibri" pitchFamily="34" charset="0"/>
              </a:rPr>
              <a:t>Meneer Vrancken twijfelt </a:t>
            </a:r>
            <a:r>
              <a:rPr lang="nl-NL" sz="1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aan de antwoorden.</a:t>
            </a:r>
          </a:p>
          <a:p>
            <a:pPr marL="514350" indent="-514350">
              <a:buFont typeface="+mj-lt"/>
              <a:buAutoNum type="arabicPeriod"/>
            </a:pPr>
            <a:endParaRPr lang="nl-NL" sz="1800" dirty="0" smtClean="0">
              <a:latin typeface="Calibri" pitchFamily="34" charset="0"/>
              <a:cs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nl-NL" sz="1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17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1371600"/>
          </a:xfrm>
        </p:spPr>
        <p:txBody>
          <a:bodyPr>
            <a:normAutofit/>
          </a:bodyPr>
          <a:lstStyle/>
          <a:p>
            <a:r>
              <a:rPr lang="nl-NL" dirty="0" smtClean="0"/>
              <a:t>Wat is een </a:t>
            </a:r>
            <a:r>
              <a:rPr lang="nl-NL" dirty="0" smtClean="0"/>
              <a:t>voorzetselvoorwerp(</a:t>
            </a:r>
            <a:r>
              <a:rPr lang="nl-NL" dirty="0" err="1" smtClean="0"/>
              <a:t>vzv</a:t>
            </a:r>
            <a:r>
              <a:rPr lang="nl-NL" dirty="0"/>
              <a:t>)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7544" y="1772816"/>
            <a:ext cx="8352928" cy="508518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>
                <a:latin typeface="Calibri" pitchFamily="34" charset="0"/>
                <a:cs typeface="Calibri" pitchFamily="34" charset="0"/>
              </a:rPr>
              <a:t>Een </a:t>
            </a:r>
            <a:r>
              <a:rPr lang="nl-NL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vzv</a:t>
            </a:r>
            <a:r>
              <a:rPr lang="nl-NL" dirty="0" smtClean="0">
                <a:latin typeface="Calibri" pitchFamily="34" charset="0"/>
                <a:cs typeface="Calibri" pitchFamily="34" charset="0"/>
              </a:rPr>
              <a:t> lijkt veel op </a:t>
            </a:r>
            <a:r>
              <a:rPr lang="nl-NL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het lv </a:t>
            </a:r>
            <a:r>
              <a:rPr lang="nl-NL" dirty="0" smtClean="0">
                <a:latin typeface="Calibri" pitchFamily="34" charset="0"/>
                <a:cs typeface="Calibri" pitchFamily="34" charset="0"/>
              </a:rPr>
              <a:t>maar begint </a:t>
            </a:r>
            <a:r>
              <a:rPr lang="nl-NL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altijd met een </a:t>
            </a:r>
            <a:r>
              <a:rPr lang="nl-NL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vz</a:t>
            </a:r>
            <a:r>
              <a:rPr lang="nl-NL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>
                <a:latin typeface="Calibri" pitchFamily="34" charset="0"/>
                <a:cs typeface="Calibri" pitchFamily="34" charset="0"/>
              </a:rPr>
              <a:t>Een </a:t>
            </a:r>
            <a:r>
              <a:rPr lang="nl-NL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vzv</a:t>
            </a:r>
            <a:r>
              <a:rPr lang="nl-NL" dirty="0" smtClean="0">
                <a:latin typeface="Calibri" pitchFamily="34" charset="0"/>
                <a:cs typeface="Calibri" pitchFamily="34" charset="0"/>
              </a:rPr>
              <a:t> begint altijd met </a:t>
            </a:r>
            <a:r>
              <a:rPr lang="nl-NL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een vast voorzetsel </a:t>
            </a:r>
            <a:r>
              <a:rPr lang="nl-NL" dirty="0" smtClean="0">
                <a:latin typeface="Calibri" pitchFamily="34" charset="0"/>
                <a:cs typeface="Calibri" pitchFamily="34" charset="0"/>
              </a:rPr>
              <a:t>dat hoort bij </a:t>
            </a:r>
            <a:r>
              <a:rPr lang="nl-NL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een werkwoord </a:t>
            </a:r>
            <a:r>
              <a:rPr lang="nl-NL" dirty="0" smtClean="0">
                <a:latin typeface="Calibri" pitchFamily="34" charset="0"/>
                <a:cs typeface="Calibri" pitchFamily="34" charset="0"/>
              </a:rPr>
              <a:t>uit </a:t>
            </a:r>
            <a:r>
              <a:rPr lang="nl-NL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het gezegde</a:t>
            </a:r>
            <a:endParaRPr lang="nl-NL" u="sng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nl-NL" u="sng" dirty="0" smtClean="0">
              <a:latin typeface="Calibri" pitchFamily="34" charset="0"/>
              <a:cs typeface="Calibri" pitchFamily="34" charset="0"/>
            </a:endParaRPr>
          </a:p>
          <a:p>
            <a:endParaRPr lang="nl-NL" dirty="0"/>
          </a:p>
        </p:txBody>
      </p:sp>
      <p:sp>
        <p:nvSpPr>
          <p:cNvPr id="10" name="PIJL-OMLAAG 9"/>
          <p:cNvSpPr/>
          <p:nvPr/>
        </p:nvSpPr>
        <p:spPr>
          <a:xfrm>
            <a:off x="1626024" y="3068960"/>
            <a:ext cx="504056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552528" y="4221088"/>
            <a:ext cx="244827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Bestaan </a:t>
            </a:r>
            <a:r>
              <a:rPr lang="nl-NL" dirty="0" smtClean="0">
                <a:solidFill>
                  <a:srgbClr val="FF0000"/>
                </a:solidFill>
              </a:rPr>
              <a:t>uit</a:t>
            </a:r>
          </a:p>
          <a:p>
            <a:r>
              <a:rPr lang="nl-NL" dirty="0" smtClean="0"/>
              <a:t>Verlangen </a:t>
            </a:r>
            <a:r>
              <a:rPr lang="nl-NL" dirty="0" smtClean="0">
                <a:solidFill>
                  <a:srgbClr val="FF0000"/>
                </a:solidFill>
              </a:rPr>
              <a:t>naar</a:t>
            </a:r>
          </a:p>
          <a:p>
            <a:r>
              <a:rPr lang="nl-NL" dirty="0" smtClean="0"/>
              <a:t>Wachten </a:t>
            </a:r>
            <a:r>
              <a:rPr lang="nl-NL" dirty="0" smtClean="0">
                <a:solidFill>
                  <a:srgbClr val="FF0000"/>
                </a:solidFill>
              </a:rPr>
              <a:t>op</a:t>
            </a:r>
          </a:p>
          <a:p>
            <a:r>
              <a:rPr lang="nl-NL" dirty="0" smtClean="0"/>
              <a:t>Zich schamen </a:t>
            </a:r>
            <a:r>
              <a:rPr lang="nl-NL" dirty="0" smtClean="0">
                <a:solidFill>
                  <a:srgbClr val="FF0000"/>
                </a:solidFill>
              </a:rPr>
              <a:t>voor</a:t>
            </a:r>
          </a:p>
          <a:p>
            <a:r>
              <a:rPr lang="nl-NL" dirty="0" smtClean="0"/>
              <a:t>Dol zijn </a:t>
            </a:r>
            <a:r>
              <a:rPr lang="nl-NL" dirty="0" smtClean="0">
                <a:solidFill>
                  <a:srgbClr val="FF0000"/>
                </a:solidFill>
              </a:rPr>
              <a:t>op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5364088" y="2780928"/>
            <a:ext cx="2448272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b="1" u="sng" dirty="0" smtClean="0"/>
              <a:t>LET OP</a:t>
            </a:r>
          </a:p>
          <a:p>
            <a:pPr algn="ctr"/>
            <a:r>
              <a:rPr lang="nl-NL" dirty="0" smtClean="0"/>
              <a:t>Het gebruikte voorzetsel  heeft </a:t>
            </a:r>
            <a:r>
              <a:rPr lang="nl-NL" b="1" dirty="0" smtClean="0">
                <a:solidFill>
                  <a:schemeClr val="tx2"/>
                </a:solidFill>
              </a:rPr>
              <a:t>altijd</a:t>
            </a:r>
            <a:r>
              <a:rPr lang="nl-NL" dirty="0" smtClean="0"/>
              <a:t> een </a:t>
            </a:r>
            <a:r>
              <a:rPr lang="nl-NL" b="1" dirty="0" smtClean="0">
                <a:solidFill>
                  <a:schemeClr val="tx2"/>
                </a:solidFill>
              </a:rPr>
              <a:t>figuurlijke betekenis </a:t>
            </a:r>
            <a:r>
              <a:rPr lang="nl-NL" dirty="0" smtClean="0"/>
              <a:t>en geeft </a:t>
            </a:r>
            <a:r>
              <a:rPr lang="nl-NL" b="1" dirty="0" smtClean="0">
                <a:solidFill>
                  <a:schemeClr val="tx2"/>
                </a:solidFill>
              </a:rPr>
              <a:t>NOOIT </a:t>
            </a:r>
            <a:r>
              <a:rPr lang="nl-NL" dirty="0" smtClean="0"/>
              <a:t>plaats of tijd aan</a:t>
            </a:r>
            <a:endParaRPr lang="nl-NL" dirty="0"/>
          </a:p>
        </p:txBody>
      </p:sp>
      <p:sp>
        <p:nvSpPr>
          <p:cNvPr id="14" name="PIJL-OMLAAG 13"/>
          <p:cNvSpPr/>
          <p:nvPr/>
        </p:nvSpPr>
        <p:spPr>
          <a:xfrm>
            <a:off x="6336196" y="4819385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3419872" y="5323441"/>
            <a:ext cx="5579077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u="sng" dirty="0" smtClean="0"/>
              <a:t>Vergelijk deze zinnen maar eens:</a:t>
            </a:r>
          </a:p>
          <a:p>
            <a:r>
              <a:rPr lang="nl-NL" sz="1600" dirty="0" smtClean="0"/>
              <a:t>Ik wacht </a:t>
            </a:r>
            <a:r>
              <a:rPr lang="nl-NL" sz="1600" b="1" dirty="0" smtClean="0">
                <a:solidFill>
                  <a:schemeClr val="tx2"/>
                </a:solidFill>
              </a:rPr>
              <a:t>op mijn opa.&gt;&gt;</a:t>
            </a:r>
            <a:r>
              <a:rPr lang="nl-NL" sz="1600" b="1" dirty="0" err="1" smtClean="0"/>
              <a:t>wacht+op</a:t>
            </a:r>
            <a:r>
              <a:rPr lang="nl-NL" sz="1600" b="1" dirty="0" smtClean="0"/>
              <a:t>= vaste </a:t>
            </a:r>
            <a:r>
              <a:rPr lang="nl-NL" sz="1600" b="1" dirty="0" smtClean="0"/>
              <a:t>combinatie</a:t>
            </a:r>
            <a:endParaRPr lang="nl-NL" sz="1600" b="1" dirty="0" smtClean="0"/>
          </a:p>
          <a:p>
            <a:r>
              <a:rPr lang="nl-NL" sz="1600" dirty="0" smtClean="0"/>
              <a:t>Ik wacht </a:t>
            </a:r>
            <a:r>
              <a:rPr lang="nl-NL" sz="1600" b="1" dirty="0" smtClean="0">
                <a:solidFill>
                  <a:schemeClr val="tx2"/>
                </a:solidFill>
              </a:rPr>
              <a:t>op het perron</a:t>
            </a:r>
            <a:r>
              <a:rPr lang="nl-NL" sz="1600" b="1" dirty="0" smtClean="0">
                <a:solidFill>
                  <a:schemeClr val="tx2"/>
                </a:solidFill>
              </a:rPr>
              <a:t>.&gt;&gt;</a:t>
            </a:r>
            <a:r>
              <a:rPr lang="nl-NL" sz="1600" b="1" dirty="0" err="1" smtClean="0"/>
              <a:t>wacht+op</a:t>
            </a:r>
            <a:r>
              <a:rPr lang="nl-NL" sz="1600" b="1" dirty="0" smtClean="0"/>
              <a:t>/achter/voor/</a:t>
            </a:r>
            <a:r>
              <a:rPr lang="nl-NL" sz="1600" b="1" dirty="0" err="1" smtClean="0"/>
              <a:t>enz</a:t>
            </a:r>
            <a:endParaRPr lang="nl-NL" sz="1600" b="1" dirty="0"/>
          </a:p>
        </p:txBody>
      </p:sp>
    </p:spTree>
    <p:extLst>
      <p:ext uri="{BB962C8B-B14F-4D97-AF65-F5344CB8AC3E}">
        <p14:creationId xmlns:p14="http://schemas.microsoft.com/office/powerpoint/2010/main" val="375539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0" grpId="0" animBg="1"/>
      <p:bldP spid="11" grpId="0" animBg="1"/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oefenen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De ijverige leerling dacht aan zijn huiswerk.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Hij schaamde zich over zijn schandalige gedrag.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Dirk verlangde naar het weekend.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endParaRPr lang="nl-NL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De rechtbank heeft hem tot twintig jaar cel veroordeeld</a:t>
            </a:r>
            <a:r>
              <a:rPr lang="nl-NL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Namens de hele klas verontschuldigde hij zich voor het missen van de vergadering.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Ik twijfel ernstig aan zijn inzet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358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antwoorden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De ijverige leerling </a:t>
            </a:r>
            <a:r>
              <a:rPr lang="nl-NL" dirty="0" smtClean="0">
                <a:solidFill>
                  <a:srgbClr val="00B050"/>
                </a:solidFill>
              </a:rPr>
              <a:t>dacht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FF0000"/>
                </a:solidFill>
              </a:rPr>
              <a:t>aan zijn huiswerk.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Hij </a:t>
            </a:r>
            <a:r>
              <a:rPr lang="nl-NL" dirty="0" smtClean="0">
                <a:solidFill>
                  <a:srgbClr val="00B050"/>
                </a:solidFill>
              </a:rPr>
              <a:t>schaamde zich </a:t>
            </a:r>
            <a:r>
              <a:rPr lang="nl-NL" dirty="0" smtClean="0">
                <a:solidFill>
                  <a:srgbClr val="FF0000"/>
                </a:solidFill>
              </a:rPr>
              <a:t>over zijn schandalige gedrag.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Dirk </a:t>
            </a:r>
            <a:r>
              <a:rPr lang="nl-NL" dirty="0" smtClean="0">
                <a:solidFill>
                  <a:srgbClr val="00B050"/>
                </a:solidFill>
              </a:rPr>
              <a:t>verlangde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FF0000"/>
                </a:solidFill>
              </a:rPr>
              <a:t>naar het weekend. 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endParaRPr lang="nl-NL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De rechtbank heeft hem </a:t>
            </a:r>
            <a:r>
              <a:rPr lang="nl-NL" dirty="0" smtClean="0">
                <a:solidFill>
                  <a:schemeClr val="tx2"/>
                </a:solidFill>
              </a:rPr>
              <a:t>tot twintig jaar cel </a:t>
            </a:r>
            <a:r>
              <a:rPr lang="nl-NL" dirty="0" smtClean="0">
                <a:solidFill>
                  <a:srgbClr val="00B050"/>
                </a:solidFill>
              </a:rPr>
              <a:t>veroordeeld</a:t>
            </a:r>
            <a:r>
              <a:rPr lang="nl-NL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Namens de hele klas </a:t>
            </a:r>
            <a:r>
              <a:rPr lang="nl-NL" dirty="0" smtClean="0">
                <a:solidFill>
                  <a:srgbClr val="00B050"/>
                </a:solidFill>
              </a:rPr>
              <a:t>verontschuldigde</a:t>
            </a:r>
            <a:r>
              <a:rPr lang="nl-NL" dirty="0" smtClean="0"/>
              <a:t> hij </a:t>
            </a:r>
            <a:r>
              <a:rPr lang="nl-NL" dirty="0" smtClean="0">
                <a:solidFill>
                  <a:srgbClr val="00B050"/>
                </a:solidFill>
              </a:rPr>
              <a:t>zich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FF0000"/>
                </a:solidFill>
              </a:rPr>
              <a:t>voor het missen van de vergadering.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Ik </a:t>
            </a:r>
            <a:r>
              <a:rPr lang="nl-NL" dirty="0" smtClean="0">
                <a:solidFill>
                  <a:srgbClr val="00B050"/>
                </a:solidFill>
              </a:rPr>
              <a:t>twijfel</a:t>
            </a:r>
            <a:r>
              <a:rPr lang="nl-NL" dirty="0" smtClean="0"/>
              <a:t> ernstig </a:t>
            </a:r>
            <a:r>
              <a:rPr lang="nl-NL" dirty="0" smtClean="0">
                <a:solidFill>
                  <a:srgbClr val="FF0000"/>
                </a:solidFill>
              </a:rPr>
              <a:t>aan zijn inzet.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28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e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377</TotalTime>
  <Words>301</Words>
  <Application>Microsoft Office PowerPoint</Application>
  <PresentationFormat>Diavoorstelling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Essentieel</vt:lpstr>
      <vt:lpstr>Grammatica</vt:lpstr>
      <vt:lpstr>Aan het einde van deze les weet/kun je:</vt:lpstr>
      <vt:lpstr>Wat gaan we doen?</vt:lpstr>
      <vt:lpstr>Wat is het verschil tussen de zinsdelen in beide rijen?</vt:lpstr>
      <vt:lpstr>Wat is een voorzetselvoorwerp(vzv)?</vt:lpstr>
      <vt:lpstr>Even oefenen</vt:lpstr>
      <vt:lpstr>De antwoorden</vt:lpstr>
    </vt:vector>
  </TitlesOfParts>
  <Company>De Onderwijsspecialisten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Grammatica hfd 1</dc:title>
  <dc:creator>Vrancken, Remco</dc:creator>
  <cp:lastModifiedBy>Vrancken, Remco</cp:lastModifiedBy>
  <cp:revision>38</cp:revision>
  <dcterms:created xsi:type="dcterms:W3CDTF">2012-09-16T09:35:10Z</dcterms:created>
  <dcterms:modified xsi:type="dcterms:W3CDTF">2016-04-04T12:22:21Z</dcterms:modified>
</cp:coreProperties>
</file>