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6" r:id="rId3"/>
    <p:sldId id="297" r:id="rId4"/>
    <p:sldId id="295" r:id="rId5"/>
    <p:sldId id="281" r:id="rId6"/>
    <p:sldId id="290" r:id="rId7"/>
    <p:sldId id="291" r:id="rId8"/>
    <p:sldId id="293" r:id="rId9"/>
    <p:sldId id="292" r:id="rId10"/>
    <p:sldId id="294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941" autoAdjust="0"/>
  </p:normalViewPr>
  <p:slideViewPr>
    <p:cSldViewPr>
      <p:cViewPr>
        <p:scale>
          <a:sx n="70" d="100"/>
          <a:sy n="70" d="100"/>
        </p:scale>
        <p:origin x="-148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FBE9F1A-0F8B-49E3-9ADE-2F0BF117D4B7}" type="datetimeFigureOut">
              <a:rPr lang="nl-NL"/>
              <a:pPr>
                <a:defRPr/>
              </a:pPr>
              <a:t>6-7-2015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90F7F4-8A11-4B2F-8BA0-E2DA1BD0E9E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3766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FD25D6-52B5-4FEE-8323-3DBBB169925A}" type="slidenum">
              <a:rPr lang="nl-NL" smtClean="0"/>
              <a:pPr eaLnBrk="1" hangingPunct="1"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5402C7-F046-4885-AE1F-BD4FC71BB762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4CAAB5-45FB-4912-961F-835EE26D4DED}" type="slidenum">
              <a:rPr lang="nl-NL" smtClean="0"/>
              <a:pPr eaLnBrk="1" hangingPunct="1"/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A52924-132A-4119-A3BB-7198F6537927}" type="slidenum">
              <a:rPr lang="nl-NL" smtClean="0"/>
              <a:pPr eaLnBrk="1" hangingPunct="1"/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A0AFCD-5E94-4A0A-96FA-9D83AFDB3185}" type="slidenum">
              <a:rPr lang="nl-NL" smtClean="0"/>
              <a:pPr eaLnBrk="1" hangingPunct="1"/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6966DD-ED39-495B-A1CC-CE68EDC2FD56}" type="slidenum">
              <a:rPr lang="nl-NL" smtClean="0"/>
              <a:pPr eaLnBrk="1" hangingPunct="1"/>
              <a:t>9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9F298E-E3BE-4592-B411-8D9D05B0EDED}" type="slidenum">
              <a:rPr lang="nl-NL" smtClean="0"/>
              <a:pPr eaLnBrk="1" hangingPunct="1"/>
              <a:t>10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5CA7-35B5-4ADC-985D-10FC4A819E67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132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BCAA9-F71A-4CB2-B1CC-AAA88DE17A1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110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ECBE-A09B-4037-B2EF-17461540D1B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758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7FC29-D7CA-47DB-98D1-1E79DC82F128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340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90DE0-D2AB-494A-8A15-EC99E3655C4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543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01F5-4A21-4D27-BC76-53117152C65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645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069A-9EF7-40E5-8739-184F96069E8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511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FB5C0-6C5D-4998-83CB-61BD2A9C664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030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C8A8-1EC6-49AD-8475-FF0EE33EC18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500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B03F-AF6F-4534-ACD1-C73D99E62B07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945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84D48-12AC-434F-B93A-F9C68C956CF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400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1C7C17E-241F-43E6-9F00-53D98108523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pPr eaLnBrk="1" hangingPunct="1"/>
            <a:r>
              <a:rPr lang="nl-NL" sz="4000" b="1" dirty="0" smtClean="0">
                <a:latin typeface="Calibri" pitchFamily="34" charset="0"/>
              </a:rPr>
              <a:t>Hoofdstuk 6</a:t>
            </a:r>
            <a:br>
              <a:rPr lang="nl-NL" sz="4000" b="1" dirty="0" smtClean="0">
                <a:latin typeface="Calibri" pitchFamily="34" charset="0"/>
              </a:rPr>
            </a:br>
            <a:r>
              <a:rPr lang="nl-NL" sz="4000" b="1" dirty="0" smtClean="0">
                <a:latin typeface="Calibri" pitchFamily="34" charset="0"/>
              </a:rPr>
              <a:t>Spelling</a:t>
            </a:r>
            <a:r>
              <a:rPr lang="nl-NL" sz="4000" dirty="0" smtClean="0">
                <a:latin typeface="Calibri" pitchFamily="34" charset="0"/>
              </a:rPr>
              <a:t/>
            </a:r>
            <a:br>
              <a:rPr lang="nl-NL" sz="4000" dirty="0" smtClean="0">
                <a:latin typeface="Calibri" pitchFamily="34" charset="0"/>
              </a:rPr>
            </a:br>
            <a:endParaRPr lang="nl-NL" sz="4000" dirty="0" smtClean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nl-NL" dirty="0" smtClean="0">
                <a:solidFill>
                  <a:schemeClr val="bg2"/>
                </a:solidFill>
                <a:latin typeface="Calibri" pitchFamily="34" charset="0"/>
              </a:rPr>
              <a:t>Voltooid deelwoord en bijvoeglijk naamwoord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Vul het bijvoeglijk naamwoord 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Vanwege het (bedroeven) 	             aantal deelnemers ging de demonstatie tegen kernwapens niet door.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De (breken) 	        vaas wordt vakkundig gelijmd.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Via marktplaats.nl kun je diverse (opzetten) 	             vogels kopen.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Er zijn cabaretiers die via (beledigen) 		     grappen het publiek te choqueren.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4114800" y="1752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bedroevend</a:t>
            </a: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2362200" y="29718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gebroken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6248400" y="386715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opgezette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5410200" y="5105400"/>
            <a:ext cx="183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beledigende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al behandeld?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Persoonsvorm tegenwoordige tijd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71086"/>
              </p:ext>
            </p:extLst>
          </p:nvPr>
        </p:nvGraphicFramePr>
        <p:xfrm>
          <a:off x="685800" y="2286000"/>
          <a:ext cx="67818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546212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chemeClr val="tx1"/>
                          </a:solidFill>
                        </a:rPr>
                        <a:t>Onderwerp</a:t>
                      </a:r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chemeClr val="tx1"/>
                          </a:solidFill>
                        </a:rPr>
                        <a:t>Regel</a:t>
                      </a:r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7519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1. Ik of je/jij achter de pv</a:t>
                      </a:r>
                    </a:p>
                    <a:p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2. Iets anders…</a:t>
                      </a:r>
                    </a:p>
                    <a:p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3. Meervoud (wij,</a:t>
                      </a:r>
                      <a:r>
                        <a:rPr lang="nl-NL" sz="2000" baseline="0" dirty="0" smtClean="0">
                          <a:solidFill>
                            <a:schemeClr val="tx1"/>
                          </a:solidFill>
                        </a:rPr>
                        <a:t> zij, jullie,       </a:t>
                      </a:r>
                      <a:r>
                        <a:rPr lang="nl-NL" sz="2000" baseline="0" dirty="0" err="1" smtClean="0">
                          <a:solidFill>
                            <a:schemeClr val="tx1"/>
                          </a:solidFill>
                        </a:rPr>
                        <a:t>enz</a:t>
                      </a:r>
                      <a:r>
                        <a:rPr lang="nl-NL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nl-N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Stam (hele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ww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–en)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Stam+t</a:t>
                      </a:r>
                      <a:endParaRPr lang="nl-NL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Hele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ww</a:t>
                      </a:r>
                      <a:endParaRPr lang="nl-NL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NL" sz="2000" dirty="0"/>
                    </a:p>
                  </a:txBody>
                  <a:tcPr/>
                </a:tc>
              </a:tr>
              <a:tr h="55379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553799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22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al behandeld?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Persoonsvorm verleden tijd (zwak)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28502"/>
              </p:ext>
            </p:extLst>
          </p:nvPr>
        </p:nvGraphicFramePr>
        <p:xfrm>
          <a:off x="685800" y="2286000"/>
          <a:ext cx="6781800" cy="509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546212"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7519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Langer</a:t>
                      </a:r>
                      <a:r>
                        <a:rPr lang="nl-NL" sz="2000" baseline="0" dirty="0" smtClean="0">
                          <a:solidFill>
                            <a:schemeClr val="tx1"/>
                          </a:solidFill>
                        </a:rPr>
                        <a:t> maken en luisteren wat je hoor</a:t>
                      </a:r>
                      <a:endParaRPr lang="nl-NL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Stam+</a:t>
                      </a:r>
                      <a:r>
                        <a:rPr lang="nl-NL" sz="2800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(n)</a:t>
                      </a:r>
                      <a:endParaRPr lang="nl-NL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Stam+</a:t>
                      </a:r>
                      <a:r>
                        <a:rPr lang="nl-NL" sz="2800" dirty="0" err="1" smtClean="0">
                          <a:solidFill>
                            <a:srgbClr val="FF0000"/>
                          </a:solidFill>
                        </a:rPr>
                        <a:t>de</a:t>
                      </a: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(n</a:t>
                      </a:r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nl-N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Hoor je geen</a:t>
                      </a:r>
                      <a:r>
                        <a:rPr lang="nl-NL" sz="2000" baseline="0" dirty="0" smtClean="0"/>
                        <a:t> duidelijke –t of –d dan: laatste letter van de stam&gt;&gt;&gt;&gt; </a:t>
                      </a:r>
                    </a:p>
                    <a:p>
                      <a:endParaRPr lang="nl-NL" sz="2000" baseline="0" dirty="0" smtClean="0"/>
                    </a:p>
                    <a:p>
                      <a:r>
                        <a:rPr lang="nl-NL" sz="2000" baseline="0" dirty="0" smtClean="0"/>
                        <a:t>`t ex fokschaap</a:t>
                      </a:r>
                    </a:p>
                    <a:p>
                      <a:endParaRPr lang="nl-NL" sz="2000" baseline="0" dirty="0" smtClean="0"/>
                    </a:p>
                    <a:p>
                      <a:r>
                        <a:rPr lang="nl-NL" sz="2000" baseline="0" dirty="0" smtClean="0"/>
                        <a:t>Zit de laatste letter erin?&gt; te(n)</a:t>
                      </a:r>
                    </a:p>
                    <a:p>
                      <a:endParaRPr lang="nl-NL" sz="2000" baseline="0" dirty="0" smtClean="0"/>
                    </a:p>
                    <a:p>
                      <a:r>
                        <a:rPr lang="nl-NL" sz="2000" baseline="0" dirty="0" smtClean="0"/>
                        <a:t>Zit de </a:t>
                      </a:r>
                      <a:r>
                        <a:rPr lang="nl-NL" sz="2000" baseline="0" dirty="0" err="1" smtClean="0"/>
                        <a:t>laaste</a:t>
                      </a:r>
                      <a:r>
                        <a:rPr lang="nl-NL" sz="2000" baseline="0" dirty="0" smtClean="0"/>
                        <a:t> letter er niet in?&gt; de(n)</a:t>
                      </a:r>
                      <a:endParaRPr lang="nl-NL" sz="2000" dirty="0"/>
                    </a:p>
                  </a:txBody>
                  <a:tcPr/>
                </a:tc>
              </a:tr>
              <a:tr h="55379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553799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09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leer je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je een voltooid deelwoord herkent en spelt.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Hoe je een bijvoeglijk naamwoord herkent en  spelt.</a:t>
            </a:r>
          </a:p>
        </p:txBody>
      </p:sp>
    </p:spTree>
    <p:extLst>
      <p:ext uri="{BB962C8B-B14F-4D97-AF65-F5344CB8AC3E}">
        <p14:creationId xmlns:p14="http://schemas.microsoft.com/office/powerpoint/2010/main" val="210061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Voltooid deelwoord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10600" cy="5562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De kenmerken van het voltooid deelwoord: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heeft altijd een werkwoord (pv) bij zich in de vorm van: 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hebben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worden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zijn. </a:t>
            </a:r>
          </a:p>
          <a:p>
            <a:pPr marL="0" indent="0" eaLnBrk="1" hangingPunct="1">
              <a:buNone/>
              <a:defRPr/>
            </a:pP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Ik </a:t>
            </a:r>
            <a:r>
              <a:rPr lang="nl-NL" sz="2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heb 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gisteren </a:t>
            </a:r>
            <a:r>
              <a:rPr lang="nl-NL" sz="2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gezwommen</a:t>
            </a:r>
          </a:p>
          <a:p>
            <a:pPr marL="0" indent="0" eaLnBrk="1" hangingPunct="1">
              <a:buNone/>
              <a:defRPr/>
            </a:pP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Wij </a:t>
            </a:r>
            <a:r>
              <a:rPr lang="nl-NL" sz="2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worden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straks </a:t>
            </a:r>
            <a:r>
              <a:rPr lang="nl-NL" sz="2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opgehaald</a:t>
            </a:r>
          </a:p>
          <a:p>
            <a:pPr marL="0" indent="0" eaLnBrk="1" hangingPunct="1">
              <a:buNone/>
              <a:defRPr/>
            </a:pP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Hij </a:t>
            </a:r>
            <a:r>
              <a:rPr lang="nl-NL" sz="2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straks misschien </a:t>
            </a:r>
            <a:r>
              <a:rPr lang="nl-NL" sz="2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geslaagd</a:t>
            </a:r>
          </a:p>
          <a:p>
            <a:pPr eaLnBrk="1" hangingPunct="1">
              <a:defRPr/>
            </a:pPr>
            <a:endParaRPr lang="nl-NL" sz="2400" i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eindigt op -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en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-t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-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d.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Gebruik de verlengproef voor de laatste letter (-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, -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t of -en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eaLnBrk="1" hangingPunct="1"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Gebruik bij twijfel ‘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 (e)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(o)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k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s </a:t>
            </a:r>
            <a:r>
              <a:rPr lang="nl-NL" sz="2400" b="1" dirty="0" err="1" smtClean="0">
                <a:latin typeface="Calibri" pitchFamily="34" charset="0"/>
                <a:cs typeface="Calibri" pitchFamily="34" charset="0"/>
              </a:rPr>
              <a:t>ch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aa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.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Voltooid deelwoord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Voorbeeld: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buFontTx/>
              <a:buChar char="-"/>
              <a:defRPr/>
            </a:pP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Het vlees </a:t>
            </a:r>
            <a:r>
              <a:rPr lang="nl-NL" sz="24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wordt</a:t>
            </a: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gebraden</a:t>
            </a: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pPr lvl="1" eaLnBrk="1" hangingPunct="1">
              <a:buFontTx/>
              <a:buChar char="-"/>
              <a:defRPr/>
            </a:pPr>
            <a:endParaRPr lang="nl-N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buFontTx/>
              <a:buChar char="-"/>
              <a:defRPr/>
            </a:pP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 docente </a:t>
            </a:r>
            <a:r>
              <a:rPr lang="nl-NL" sz="24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heeft</a:t>
            </a: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haar collega’s op cake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getrakteerd</a:t>
            </a: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pPr lvl="1" eaLnBrk="1" hangingPunct="1">
              <a:buFontTx/>
              <a:buChar char="-"/>
              <a:defRPr/>
            </a:pPr>
            <a:endParaRPr lang="nl-N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buFontTx/>
              <a:buChar char="-"/>
              <a:defRPr/>
            </a:pP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 gevangene </a:t>
            </a:r>
            <a:r>
              <a:rPr lang="nl-NL" sz="24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is</a:t>
            </a: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uit zijn cel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ontsnapt</a:t>
            </a: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pPr lvl="1" eaLnBrk="1" hangingPunct="1">
              <a:buFontTx/>
              <a:buChar char="-"/>
              <a:defRPr/>
            </a:pPr>
            <a:endParaRPr lang="nl-N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Hoe schrijf je het voltooid deelwoord?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 spam heb ik uit mijn mailbox verwijder   .</a:t>
            </a:r>
          </a:p>
          <a:p>
            <a:pPr marL="457200" indent="-457200" eaLnBrk="1" hangingPunct="1">
              <a:buFontTx/>
              <a:buAutoNum type="arabicPeriod"/>
            </a:pPr>
            <a:endParaRPr lang="nl-N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Deze kledingkast in elkaar zetten is zo gepiep  .</a:t>
            </a:r>
          </a:p>
          <a:p>
            <a:pPr marL="457200" indent="-457200" eaLnBrk="1" hangingPunct="1">
              <a:buFontTx/>
              <a:buAutoNum type="arabicPeriod"/>
            </a:pPr>
            <a:endParaRPr lang="nl-N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 de familie hebben we gezellig </a:t>
            </a:r>
            <a:r>
              <a:rPr lang="nl-NL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gebowl</a:t>
            </a: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.</a:t>
            </a:r>
          </a:p>
          <a:p>
            <a:pPr marL="457200" indent="-457200" eaLnBrk="1" hangingPunct="1">
              <a:buFontTx/>
              <a:buAutoNum type="arabicPeriod"/>
            </a:pPr>
            <a:endParaRPr lang="nl-N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Oeps, de </a:t>
            </a:r>
            <a:r>
              <a:rPr lang="nl-NL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cupcakes</a:t>
            </a:r>
            <a:r>
              <a:rPr lang="nl-NL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zijn misluk  .</a:t>
            </a:r>
          </a:p>
          <a:p>
            <a:pPr marL="457200" indent="-457200" eaLnBrk="1" hangingPunct="1">
              <a:buFontTx/>
              <a:buAutoNum type="arabicPeriod"/>
            </a:pPr>
            <a:endParaRPr lang="nl-N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endParaRPr lang="nl-N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endParaRPr lang="nl-N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endParaRPr lang="nl-NL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5981700" y="1748998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 flipH="1">
            <a:off x="6010275" y="35052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6362700" y="2631743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4467202" y="4386335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Bijvoeglijk naamwoord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Van voltooid en onvoltooide deelwoorden kun je een bijvoeglijk naamwoord maken. </a:t>
            </a:r>
          </a:p>
          <a:p>
            <a:pPr marL="0" indent="0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Spel het bijvoeglijk naamwoord zo kort mogelijk. </a:t>
            </a:r>
          </a:p>
          <a:p>
            <a:pPr marL="0" indent="0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1. Het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vliegtuig is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geland.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-&gt;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Het </a:t>
            </a:r>
            <a:r>
              <a:rPr lang="nl-NL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gelande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 vliegtuig.</a:t>
            </a:r>
          </a:p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2. De foto is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vergroot.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		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-&gt; De </a:t>
            </a:r>
            <a:r>
              <a:rPr lang="nl-NL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vergrote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 foto.</a:t>
            </a:r>
          </a:p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3. Het kind is gered.		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-&gt; Het </a:t>
            </a:r>
            <a:r>
              <a:rPr lang="nl-NL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geredde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kind. 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(niet: gerede)</a:t>
            </a: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4. De prijs is geboden.		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-&gt;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De </a:t>
            </a:r>
            <a:r>
              <a:rPr lang="nl-NL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geboden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prijs.</a:t>
            </a: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Vul het schema in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436087"/>
              </p:ext>
            </p:extLst>
          </p:nvPr>
        </p:nvGraphicFramePr>
        <p:xfrm>
          <a:off x="685800" y="1668463"/>
          <a:ext cx="8229600" cy="4249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1600200"/>
                <a:gridCol w="1676400"/>
                <a:gridCol w="2971800"/>
              </a:tblGrid>
              <a:tr h="914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hele</a:t>
                      </a:r>
                      <a:r>
                        <a:rPr lang="nl-NL" sz="2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werkwoord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Pv</a:t>
                      </a:r>
                      <a:r>
                        <a:rPr lang="nl-NL" sz="24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nl-NL" sz="2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vt</a:t>
                      </a:r>
                      <a:r>
                        <a:rPr lang="nl-NL" sz="24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nl-NL" sz="2400" dirty="0" err="1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enkv</a:t>
                      </a:r>
                      <a:endParaRPr lang="nl-NL" sz="2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voltooid deelwoord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volt.dw</a:t>
                      </a: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als </a:t>
                      </a:r>
                      <a:r>
                        <a:rPr lang="nl-NL" sz="2000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bvnw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lang="nl-NL" sz="20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v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erwachten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 pitchFamily="34" charset="0"/>
                        </a:rPr>
                        <a:t>De</a:t>
                      </a:r>
                      <a:r>
                        <a:rPr lang="nl-NL" sz="1200" dirty="0" smtClean="0">
                          <a:effectLst/>
                          <a:latin typeface="Calibri" pitchFamily="34" charset="0"/>
                        </a:rPr>
                        <a:t>                                       </a:t>
                      </a:r>
                      <a:r>
                        <a:rPr lang="nl-NL" sz="2000" dirty="0" smtClean="0">
                          <a:effectLst/>
                          <a:latin typeface="Calibri" pitchFamily="34" charset="0"/>
                        </a:rPr>
                        <a:t>gasten</a:t>
                      </a:r>
                      <a:r>
                        <a:rPr lang="nl-NL" sz="1200" dirty="0">
                          <a:effectLst/>
                          <a:latin typeface="Calibri" pitchFamily="34" charset="0"/>
                        </a:rPr>
                        <a:t>.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9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 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 pitchFamily="34" charset="0"/>
                        </a:rPr>
                        <a:t>beantwoord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 pitchFamily="34" charset="0"/>
                        </a:rPr>
                        <a:t>De                            e-mails.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verkleedde</a:t>
                      </a:r>
                      <a:endParaRPr lang="nl-NL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De</a:t>
                      </a:r>
                      <a:r>
                        <a:rPr lang="nl-NL" sz="2000" baseline="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11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                                 </a:t>
                      </a:r>
                      <a:r>
                        <a:rPr lang="nl-NL" sz="20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kinderen</a:t>
                      </a:r>
                      <a:r>
                        <a:rPr lang="nl-NL" sz="11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. 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nl-NL" sz="20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witten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 pitchFamily="34" charset="0"/>
                        </a:rPr>
                        <a:t>Het </a:t>
                      </a:r>
                      <a:r>
                        <a:rPr lang="nl-NL" sz="1200" dirty="0" smtClean="0">
                          <a:effectLst/>
                          <a:latin typeface="Calibri" pitchFamily="34" charset="0"/>
                        </a:rPr>
                        <a:t>                           </a:t>
                      </a:r>
                      <a:r>
                        <a:rPr lang="nl-NL" sz="2000" dirty="0" smtClean="0">
                          <a:effectLst/>
                          <a:latin typeface="Calibri" pitchFamily="34" charset="0"/>
                        </a:rPr>
                        <a:t>plafond.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5 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nl-NL" sz="2000" dirty="0" smtClean="0">
                          <a:effectLst/>
                          <a:latin typeface="Calibri" pitchFamily="34" charset="0"/>
                        </a:rPr>
                        <a:t>gewonnen</a:t>
                      </a:r>
                      <a:endParaRPr lang="nl-NL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 pitchFamily="34" charset="0"/>
                        </a:rPr>
                        <a:t>De</a:t>
                      </a:r>
                      <a:r>
                        <a:rPr lang="nl-NL" sz="2000" baseline="0" dirty="0" smtClean="0">
                          <a:effectLst/>
                          <a:latin typeface="Calibri" pitchFamily="34" charset="0"/>
                        </a:rPr>
                        <a:t>                       prijzen. </a:t>
                      </a:r>
                      <a:r>
                        <a:rPr lang="nl-NL" sz="1200" dirty="0" smtClean="0">
                          <a:effectLst/>
                          <a:latin typeface="Calibri" pitchFamily="34" charset="0"/>
                        </a:rPr>
                        <a:t> 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De</a:t>
                      </a:r>
                      <a:r>
                        <a:rPr lang="nl-NL" sz="2000" baseline="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 opgeloste puzzel. </a:t>
                      </a:r>
                      <a:endParaRPr lang="nl-NL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nl-NL" sz="2000" smtClean="0">
                          <a:effectLst/>
                          <a:latin typeface="Calibri" pitchFamily="34" charset="0"/>
                        </a:rPr>
                        <a:t>vond</a:t>
                      </a:r>
                      <a:endParaRPr lang="nl-NL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 pitchFamily="34" charset="0"/>
                        </a:rPr>
                        <a:t>De                      s</a:t>
                      </a:r>
                      <a:r>
                        <a:rPr lang="nl-NL" sz="2000" baseline="0" dirty="0" smtClean="0">
                          <a:effectLst/>
                          <a:latin typeface="Calibri" pitchFamily="34" charset="0"/>
                        </a:rPr>
                        <a:t>leutels. </a:t>
                      </a:r>
                      <a:r>
                        <a:rPr lang="nl-NL" sz="1200" dirty="0" smtClean="0">
                          <a:effectLst/>
                          <a:latin typeface="Calibri" pitchFamily="34" charset="0"/>
                        </a:rPr>
                        <a:t>              </a:t>
                      </a:r>
                      <a:endParaRPr lang="nl-NL" sz="11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92" name="Rectangle 1"/>
          <p:cNvSpPr>
            <a:spLocks noChangeArrowheads="1"/>
          </p:cNvSpPr>
          <p:nvPr/>
        </p:nvSpPr>
        <p:spPr bwMode="auto">
          <a:xfrm>
            <a:off x="1649413" y="166846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nl-NL"/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6324600" y="2617077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verwachte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2590800" y="2573338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verwachtte</a:t>
            </a: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4302125" y="2573338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verwacht</a:t>
            </a:r>
          </a:p>
        </p:txBody>
      </p:sp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2635250" y="3127375"/>
            <a:ext cx="16414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beantwoordde</a:t>
            </a:r>
            <a:endParaRPr lang="nl-NL" sz="20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914400" y="3141663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beantwoorden</a:t>
            </a:r>
          </a:p>
        </p:txBody>
      </p: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6324600" y="3116263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beantwoorde</a:t>
            </a: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976313" y="3649663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verkleden</a:t>
            </a:r>
          </a:p>
        </p:txBody>
      </p:sp>
      <p:sp>
        <p:nvSpPr>
          <p:cNvPr id="16" name="Tekstvak 15"/>
          <p:cNvSpPr txBox="1">
            <a:spLocks noChangeArrowheads="1"/>
          </p:cNvSpPr>
          <p:nvPr/>
        </p:nvSpPr>
        <p:spPr bwMode="auto">
          <a:xfrm>
            <a:off x="4306888" y="36449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verkleed</a:t>
            </a:r>
          </a:p>
        </p:txBody>
      </p: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2720975" y="4106863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witte</a:t>
            </a:r>
          </a:p>
        </p:txBody>
      </p:sp>
      <p:sp>
        <p:nvSpPr>
          <p:cNvPr id="18" name="Tekstvak 17"/>
          <p:cNvSpPr txBox="1">
            <a:spLocks noChangeArrowheads="1"/>
          </p:cNvSpPr>
          <p:nvPr/>
        </p:nvSpPr>
        <p:spPr bwMode="auto">
          <a:xfrm>
            <a:off x="6339931" y="3706813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verklede</a:t>
            </a:r>
          </a:p>
        </p:txBody>
      </p:sp>
      <p:sp>
        <p:nvSpPr>
          <p:cNvPr id="19" name="Tekstvak 18"/>
          <p:cNvSpPr txBox="1">
            <a:spLocks noChangeArrowheads="1"/>
          </p:cNvSpPr>
          <p:nvPr/>
        </p:nvSpPr>
        <p:spPr bwMode="auto">
          <a:xfrm>
            <a:off x="4322763" y="4079875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gewit</a:t>
            </a:r>
          </a:p>
        </p:txBody>
      </p:sp>
      <p:sp>
        <p:nvSpPr>
          <p:cNvPr id="20" name="Tekstvak 19"/>
          <p:cNvSpPr txBox="1">
            <a:spLocks noChangeArrowheads="1"/>
          </p:cNvSpPr>
          <p:nvPr/>
        </p:nvSpPr>
        <p:spPr bwMode="auto">
          <a:xfrm>
            <a:off x="6324600" y="4143375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gewitte</a:t>
            </a:r>
          </a:p>
        </p:txBody>
      </p:sp>
      <p:sp>
        <p:nvSpPr>
          <p:cNvPr id="21" name="Tekstvak 20"/>
          <p:cNvSpPr txBox="1">
            <a:spLocks noChangeArrowheads="1"/>
          </p:cNvSpPr>
          <p:nvPr/>
        </p:nvSpPr>
        <p:spPr bwMode="auto">
          <a:xfrm>
            <a:off x="914400" y="4543425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winnen</a:t>
            </a:r>
          </a:p>
        </p:txBody>
      </p:sp>
      <p:sp>
        <p:nvSpPr>
          <p:cNvPr id="22" name="Tekstvak 21"/>
          <p:cNvSpPr txBox="1">
            <a:spLocks noChangeArrowheads="1"/>
          </p:cNvSpPr>
          <p:nvPr/>
        </p:nvSpPr>
        <p:spPr bwMode="auto">
          <a:xfrm>
            <a:off x="2728913" y="4562475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won</a:t>
            </a:r>
          </a:p>
        </p:txBody>
      </p:sp>
      <p:sp>
        <p:nvSpPr>
          <p:cNvPr id="23" name="Tekstvak 22"/>
          <p:cNvSpPr txBox="1">
            <a:spLocks noChangeArrowheads="1"/>
          </p:cNvSpPr>
          <p:nvPr/>
        </p:nvSpPr>
        <p:spPr bwMode="auto">
          <a:xfrm>
            <a:off x="6339931" y="4596145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gewonnen</a:t>
            </a:r>
          </a:p>
        </p:txBody>
      </p:sp>
      <p:sp>
        <p:nvSpPr>
          <p:cNvPr id="24" name="Tekstvak 23"/>
          <p:cNvSpPr txBox="1">
            <a:spLocks noChangeArrowheads="1"/>
          </p:cNvSpPr>
          <p:nvPr/>
        </p:nvSpPr>
        <p:spPr bwMode="auto">
          <a:xfrm>
            <a:off x="2720975" y="5076825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oploste</a:t>
            </a:r>
          </a:p>
        </p:txBody>
      </p:sp>
      <p:sp>
        <p:nvSpPr>
          <p:cNvPr id="25" name="Tekstvak 24"/>
          <p:cNvSpPr txBox="1">
            <a:spLocks noChangeArrowheads="1"/>
          </p:cNvSpPr>
          <p:nvPr/>
        </p:nvSpPr>
        <p:spPr bwMode="auto">
          <a:xfrm>
            <a:off x="4394200" y="5046663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opgelost</a:t>
            </a:r>
          </a:p>
        </p:txBody>
      </p:sp>
      <p:sp>
        <p:nvSpPr>
          <p:cNvPr id="26" name="Tekstvak 25"/>
          <p:cNvSpPr txBox="1">
            <a:spLocks noChangeArrowheads="1"/>
          </p:cNvSpPr>
          <p:nvPr/>
        </p:nvSpPr>
        <p:spPr bwMode="auto">
          <a:xfrm>
            <a:off x="996950" y="550545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vinden</a:t>
            </a:r>
          </a:p>
        </p:txBody>
      </p:sp>
      <p:sp>
        <p:nvSpPr>
          <p:cNvPr id="27" name="Tekstvak 26"/>
          <p:cNvSpPr txBox="1">
            <a:spLocks noChangeArrowheads="1"/>
          </p:cNvSpPr>
          <p:nvPr/>
        </p:nvSpPr>
        <p:spPr bwMode="auto">
          <a:xfrm>
            <a:off x="4394200" y="5491163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gevonden</a:t>
            </a:r>
          </a:p>
        </p:txBody>
      </p:sp>
      <p:sp>
        <p:nvSpPr>
          <p:cNvPr id="28" name="Tekstvak 27"/>
          <p:cNvSpPr txBox="1">
            <a:spLocks noChangeArrowheads="1"/>
          </p:cNvSpPr>
          <p:nvPr/>
        </p:nvSpPr>
        <p:spPr bwMode="auto">
          <a:xfrm>
            <a:off x="6370638" y="5489575"/>
            <a:ext cx="152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gevonden</a:t>
            </a:r>
          </a:p>
        </p:txBody>
      </p:sp>
      <p:sp>
        <p:nvSpPr>
          <p:cNvPr id="29" name="Tekstvak 28"/>
          <p:cNvSpPr txBox="1">
            <a:spLocks noChangeArrowheads="1"/>
          </p:cNvSpPr>
          <p:nvPr/>
        </p:nvSpPr>
        <p:spPr bwMode="auto">
          <a:xfrm>
            <a:off x="976313" y="5046663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oplossen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</TotalTime>
  <Words>412</Words>
  <Application>Microsoft Office PowerPoint</Application>
  <PresentationFormat>Diavoorstelling (4:3)</PresentationFormat>
  <Paragraphs>150</Paragraphs>
  <Slides>10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Standaardontwerp</vt:lpstr>
      <vt:lpstr>Hoofdstuk 6 Spelling </vt:lpstr>
      <vt:lpstr>Wat hebben we al behandeld?</vt:lpstr>
      <vt:lpstr>Wat hebben we al behandeld?</vt:lpstr>
      <vt:lpstr>Wat leer je deze les?</vt:lpstr>
      <vt:lpstr>Voltooid deelwoord</vt:lpstr>
      <vt:lpstr>Voltooid deelwoord</vt:lpstr>
      <vt:lpstr>Hoe schrijf je het voltooid deelwoord?</vt:lpstr>
      <vt:lpstr>Bijvoeglijk naamwoord</vt:lpstr>
      <vt:lpstr>Vul het schema in </vt:lpstr>
      <vt:lpstr>Vul het bijvoeglijk naamwoord 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Vrancken, Remco</cp:lastModifiedBy>
  <cp:revision>115</cp:revision>
  <cp:lastPrinted>1601-01-01T00:00:00Z</cp:lastPrinted>
  <dcterms:created xsi:type="dcterms:W3CDTF">1601-01-01T00:00:00Z</dcterms:created>
  <dcterms:modified xsi:type="dcterms:W3CDTF">2015-07-06T09:14:30Z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