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4" r:id="rId2"/>
    <p:sldId id="265" r:id="rId3"/>
    <p:sldId id="262" r:id="rId4"/>
    <p:sldId id="266" r:id="rId5"/>
    <p:sldId id="271" r:id="rId6"/>
    <p:sldId id="270" r:id="rId7"/>
    <p:sldId id="268" r:id="rId8"/>
    <p:sldId id="269" r:id="rId9"/>
    <p:sldId id="259" r:id="rId10"/>
    <p:sldId id="263" r:id="rId11"/>
    <p:sldId id="261" r:id="rId12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C6F72-79C4-48B3-91DC-68B3AF6AEF62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86E7D-1879-4161-AA51-24D3D733C7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254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2E8DC4-B7F0-4E1B-9E52-B445E7811E25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AE53E-463E-439C-82AE-5C734F4398B0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Hij,ze,hem,haar,zijn,deze,dit,die,dat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verwijswoorden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3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fouten met verwijswoorden zie je?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Alles dat hij doet gaat verkeerd!</a:t>
            </a:r>
          </a:p>
          <a:p>
            <a:r>
              <a:rPr lang="nl-NL" dirty="0" smtClean="0"/>
              <a:t>Meneer, kunt u mij de pen even geven dat daar ligt?</a:t>
            </a:r>
          </a:p>
          <a:p>
            <a:r>
              <a:rPr lang="nl-NL" dirty="0" smtClean="0"/>
              <a:t>De partij wil zijn kiezers goed vertegenwoordigen.</a:t>
            </a:r>
          </a:p>
          <a:p>
            <a:r>
              <a:rPr lang="nl-NL" dirty="0" smtClean="0"/>
              <a:t>Het hoogste dat hij springt is 1.20m</a:t>
            </a:r>
          </a:p>
          <a:p>
            <a:r>
              <a:rPr lang="nl-NL" dirty="0" smtClean="0"/>
              <a:t>Schrijf het maar op het bord die daar hangt.</a:t>
            </a:r>
          </a:p>
          <a:p>
            <a:r>
              <a:rPr lang="nl-NL" dirty="0" smtClean="0"/>
              <a:t>De winkel staat bekend om zijn lage prijzen.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66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 </a:t>
            </a:r>
            <a:r>
              <a:rPr lang="nl-NL" dirty="0" err="1" smtClean="0"/>
              <a:t>opdr</a:t>
            </a:r>
            <a:r>
              <a:rPr lang="nl-NL" dirty="0" smtClean="0"/>
              <a:t> 1,2,3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28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verwijswoorden en welke zijn er?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b="1" u="sng" dirty="0"/>
              <a:t>Verwijswoorden</a:t>
            </a:r>
            <a:r>
              <a:rPr lang="nl-NL" dirty="0"/>
              <a:t> wijzen altijd naar </a:t>
            </a:r>
            <a:r>
              <a:rPr lang="nl-NL" b="1" u="sng" dirty="0"/>
              <a:t>iets </a:t>
            </a:r>
            <a:r>
              <a:rPr lang="nl-NL" dirty="0"/>
              <a:t>of </a:t>
            </a:r>
            <a:r>
              <a:rPr lang="nl-NL" b="1" u="sng" dirty="0"/>
              <a:t>iemand </a:t>
            </a:r>
            <a:r>
              <a:rPr lang="nl-NL" dirty="0"/>
              <a:t>dat </a:t>
            </a:r>
            <a:r>
              <a:rPr lang="nl-NL" b="1" u="sng" dirty="0" smtClean="0"/>
              <a:t>eerder</a:t>
            </a:r>
            <a:r>
              <a:rPr lang="nl-NL" dirty="0" smtClean="0"/>
              <a:t> of </a:t>
            </a:r>
            <a:r>
              <a:rPr lang="nl-NL" b="1" u="sng" dirty="0" smtClean="0"/>
              <a:t>later</a:t>
            </a:r>
            <a:r>
              <a:rPr lang="nl-NL" dirty="0" smtClean="0"/>
              <a:t> </a:t>
            </a:r>
            <a:r>
              <a:rPr lang="nl-NL" dirty="0"/>
              <a:t>genoemd </a:t>
            </a:r>
            <a:r>
              <a:rPr lang="nl-NL" dirty="0" smtClean="0"/>
              <a:t>is/wordt in </a:t>
            </a:r>
            <a:r>
              <a:rPr lang="nl-NL" dirty="0"/>
              <a:t>de tekst</a:t>
            </a:r>
            <a:r>
              <a:rPr lang="nl-NL" dirty="0" smtClean="0"/>
              <a:t>! Waar naar verwezen wordt, noemen we het </a:t>
            </a:r>
            <a:r>
              <a:rPr lang="nl-NL" b="1" u="sng" dirty="0" smtClean="0"/>
              <a:t>antecedent</a:t>
            </a:r>
          </a:p>
          <a:p>
            <a:endParaRPr lang="nl-NL" b="1" u="sng" dirty="0" smtClean="0"/>
          </a:p>
          <a:p>
            <a:pPr marL="0" indent="0">
              <a:buNone/>
            </a:pPr>
            <a:endParaRPr lang="nl-NL" b="1" u="sng" dirty="0" smtClean="0"/>
          </a:p>
          <a:p>
            <a:pPr marL="0" indent="0">
              <a:buNone/>
            </a:pPr>
            <a:r>
              <a:rPr lang="nl-NL" b="1" u="sng" dirty="0" smtClean="0"/>
              <a:t>Voorbeelden:</a:t>
            </a:r>
            <a:endParaRPr lang="nl-NL" b="1" u="sng" dirty="0"/>
          </a:p>
          <a:p>
            <a:pPr marL="0" indent="0">
              <a:buNone/>
            </a:pPr>
            <a:r>
              <a:rPr lang="nl-NL" dirty="0" smtClean="0"/>
              <a:t>Hij, zij ze hem, haar, zijn, deze, dit, die, dat, wat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1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Welke verwijswoorden zie je in onderstaande </a:t>
            </a:r>
            <a:r>
              <a:rPr lang="nl-NL" dirty="0" smtClean="0"/>
              <a:t>zinnen?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Hier is het lokaal van 2c, zij krijgen daar les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/>
              <a:t>Mijn auto startte vanmorgen in </a:t>
            </a:r>
            <a:r>
              <a:rPr lang="nl-NL" dirty="0" smtClean="0"/>
              <a:t>één </a:t>
            </a:r>
            <a:r>
              <a:rPr lang="nl-NL" dirty="0"/>
              <a:t>keer, dat doet hij altijd</a:t>
            </a:r>
            <a:r>
              <a:rPr lang="nl-NL" dirty="0" smtClean="0"/>
              <a:t>.</a:t>
            </a:r>
          </a:p>
          <a:p>
            <a:r>
              <a:rPr lang="nl-NL" dirty="0" smtClean="0"/>
              <a:t>De leerlingen die daar lopen zitten in klas 2c. Zij hebben net vakantie gehad.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88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Mannelijk, vrouwelijk, of onzijdig woord?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Soms is het duidelijk: </a:t>
            </a:r>
          </a:p>
          <a:p>
            <a:pPr marL="0" indent="0">
              <a:buNone/>
            </a:pPr>
            <a:r>
              <a:rPr lang="nl-NL" dirty="0" smtClean="0"/>
              <a:t>juffrouw=vrouwelijk, </a:t>
            </a:r>
          </a:p>
          <a:p>
            <a:pPr marL="0" indent="0">
              <a:buNone/>
            </a:pPr>
            <a:r>
              <a:rPr lang="nl-NL" dirty="0" smtClean="0"/>
              <a:t>meneer=mannelijk</a:t>
            </a:r>
          </a:p>
          <a:p>
            <a:pPr marL="0" indent="0">
              <a:buNone/>
            </a:pPr>
            <a:r>
              <a:rPr lang="nl-NL" dirty="0" smtClean="0"/>
              <a:t>Het-woord=onzijdig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De kip legt haar/zijn eieren in haar/zijn nest.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Meneer Vrancken geeft uitleg aan zijn/haar leerlingen.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b="1" u="sng" dirty="0" smtClean="0"/>
              <a:t>Soms niet…. Let op: abstracte begrippen zijn meestal vrouwelijk!</a:t>
            </a:r>
          </a:p>
          <a:p>
            <a:pPr marL="0" indent="0">
              <a:buNone/>
            </a:pPr>
            <a:r>
              <a:rPr lang="nl-NL" i="1" dirty="0" smtClean="0"/>
              <a:t>De regering roept haar/zijn burgers op</a:t>
            </a:r>
          </a:p>
          <a:p>
            <a:pPr marL="0" indent="0">
              <a:buNone/>
            </a:pPr>
            <a:r>
              <a:rPr lang="nl-NL" i="1" dirty="0" smtClean="0"/>
              <a:t> om te stemmen!</a:t>
            </a:r>
            <a:endParaRPr lang="nl-NL" i="1" dirty="0"/>
          </a:p>
        </p:txBody>
      </p:sp>
      <p:sp>
        <p:nvSpPr>
          <p:cNvPr id="4" name="Diagonale streep 3"/>
          <p:cNvSpPr/>
          <p:nvPr/>
        </p:nvSpPr>
        <p:spPr>
          <a:xfrm flipH="1">
            <a:off x="2201525" y="2924944"/>
            <a:ext cx="252028" cy="7200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Diagonale streep 5"/>
          <p:cNvSpPr/>
          <p:nvPr/>
        </p:nvSpPr>
        <p:spPr>
          <a:xfrm flipH="1">
            <a:off x="4605353" y="3453008"/>
            <a:ext cx="252028" cy="7200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Diagonale streep 6"/>
          <p:cNvSpPr/>
          <p:nvPr/>
        </p:nvSpPr>
        <p:spPr>
          <a:xfrm flipH="1">
            <a:off x="3059832" y="4869160"/>
            <a:ext cx="252028" cy="7200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0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twijfel kijk in het woordenboek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8532" y="1307014"/>
            <a:ext cx="7560840" cy="4387988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2123728" y="4223522"/>
            <a:ext cx="1296144" cy="576064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3482656" y="3647458"/>
            <a:ext cx="1584176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066832" y="35010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V= vrouwelijk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5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even oefenen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1368" y="3645024"/>
            <a:ext cx="8656640" cy="224834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83224" y="170080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Meneer Vrancken maakt een oefenzin. Dat doet ………..graag. Nederlands is ………hobby!</a:t>
            </a:r>
          </a:p>
          <a:p>
            <a:r>
              <a:rPr lang="nl-NL" dirty="0" smtClean="0"/>
              <a:t>Mevrouw Peeper geeft in de bovenbouwbouw les. De leerlingen van ………..doen bijna examen.</a:t>
            </a:r>
          </a:p>
          <a:p>
            <a:r>
              <a:rPr lang="nl-NL" dirty="0" smtClean="0"/>
              <a:t>Het examen Nederlands is door          lange teksten gevreesd door alle leerlingen.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436096" y="16288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hij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11560" y="19469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zijn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524328" y="21505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haar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779912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zijn</a:t>
            </a:r>
            <a:endParaRPr lang="nl-NL" dirty="0">
              <a:solidFill>
                <a:srgbClr val="FF0000"/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H="1">
            <a:off x="3419872" y="1946956"/>
            <a:ext cx="2088232" cy="2418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7" idx="2"/>
          </p:cNvCxnSpPr>
          <p:nvPr/>
        </p:nvCxnSpPr>
        <p:spPr>
          <a:xfrm>
            <a:off x="935596" y="2316288"/>
            <a:ext cx="1476164" cy="19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3419872" y="2435950"/>
            <a:ext cx="4183361" cy="2333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H="1">
            <a:off x="2563149" y="3156030"/>
            <a:ext cx="1360779" cy="1801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4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en het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De-woord</a:t>
            </a:r>
            <a:r>
              <a:rPr lang="nl-NL" dirty="0" smtClean="0"/>
              <a:t>&gt;&gt;</a:t>
            </a:r>
            <a:r>
              <a:rPr lang="nl-NL" dirty="0"/>
              <a:t>gebruik dan </a:t>
            </a:r>
            <a:r>
              <a:rPr lang="nl-NL" b="1" u="sng" dirty="0" smtClean="0"/>
              <a:t>deze/die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Deze </a:t>
            </a:r>
            <a:r>
              <a:rPr lang="nl-NL" dirty="0" smtClean="0"/>
              <a:t>pen is fijn, maar </a:t>
            </a:r>
            <a:r>
              <a:rPr lang="nl-NL" b="1" u="sng" dirty="0" smtClean="0"/>
              <a:t>die </a:t>
            </a:r>
            <a:r>
              <a:rPr lang="nl-NL" dirty="0" smtClean="0"/>
              <a:t>schrijft beter!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Het-woorden</a:t>
            </a:r>
            <a:r>
              <a:rPr lang="nl-NL" dirty="0"/>
              <a:t>&gt;&gt;gebruik dan </a:t>
            </a:r>
            <a:r>
              <a:rPr lang="nl-NL" dirty="0" smtClean="0"/>
              <a:t>dit/dat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Dat</a:t>
            </a:r>
            <a:r>
              <a:rPr lang="nl-NL" dirty="0" smtClean="0"/>
              <a:t> bord is net schoongemaakt, maar </a:t>
            </a:r>
            <a:r>
              <a:rPr lang="nl-NL" b="1" u="sng" dirty="0" smtClean="0"/>
              <a:t>die</a:t>
            </a:r>
            <a:r>
              <a:rPr lang="nl-NL" dirty="0" smtClean="0"/>
              <a:t> is nog vies.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>
            <a:off x="539552" y="2060848"/>
            <a:ext cx="108012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Gekromde PIJL-OMLAAG 4"/>
          <p:cNvSpPr/>
          <p:nvPr/>
        </p:nvSpPr>
        <p:spPr>
          <a:xfrm>
            <a:off x="495214" y="4581128"/>
            <a:ext cx="108012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Gekromde PIJL-OMHOOG 6"/>
          <p:cNvSpPr/>
          <p:nvPr/>
        </p:nvSpPr>
        <p:spPr>
          <a:xfrm>
            <a:off x="1619672" y="2996952"/>
            <a:ext cx="2520280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Gekromde PIJL-OMHOOG 7"/>
          <p:cNvSpPr/>
          <p:nvPr/>
        </p:nvSpPr>
        <p:spPr>
          <a:xfrm>
            <a:off x="1475656" y="5445224"/>
            <a:ext cx="5040560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8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wie/ waarmee?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u="sng" dirty="0" smtClean="0"/>
              <a:t>Gebruik bij verwijzen naar mensen: </a:t>
            </a:r>
            <a:r>
              <a:rPr lang="nl-NL" b="1" u="sng" dirty="0" smtClean="0">
                <a:solidFill>
                  <a:srgbClr val="FF0000"/>
                </a:solidFill>
              </a:rPr>
              <a:t>met wie</a:t>
            </a:r>
          </a:p>
          <a:p>
            <a:endParaRPr lang="nl-NL" b="1" u="sng" dirty="0"/>
          </a:p>
          <a:p>
            <a:pPr marL="0" indent="0">
              <a:buNone/>
            </a:pPr>
            <a:r>
              <a:rPr lang="nl-NL" i="1" dirty="0" smtClean="0"/>
              <a:t>De jongen </a:t>
            </a:r>
            <a:r>
              <a:rPr lang="nl-NL" i="1" dirty="0" smtClean="0">
                <a:solidFill>
                  <a:srgbClr val="FF0000"/>
                </a:solidFill>
              </a:rPr>
              <a:t>MET WIE </a:t>
            </a:r>
            <a:r>
              <a:rPr lang="nl-NL" i="1" dirty="0" smtClean="0"/>
              <a:t>ik naar de bioscoop ga is aardig.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i="1" dirty="0" smtClean="0"/>
          </a:p>
          <a:p>
            <a:r>
              <a:rPr lang="nl-NL" b="1" u="sng" dirty="0" smtClean="0"/>
              <a:t>Gebruik bij verwijzen naar dieren of dingen: </a:t>
            </a:r>
            <a:r>
              <a:rPr lang="nl-NL" b="1" u="sng" dirty="0" smtClean="0">
                <a:solidFill>
                  <a:srgbClr val="FF0000"/>
                </a:solidFill>
              </a:rPr>
              <a:t>waarmee, waarvoor, waartegen, </a:t>
            </a:r>
            <a:r>
              <a:rPr lang="nl-NL" b="1" u="sng" dirty="0" err="1" smtClean="0">
                <a:solidFill>
                  <a:srgbClr val="FF0000"/>
                </a:solidFill>
              </a:rPr>
              <a:t>enz</a:t>
            </a:r>
            <a:endParaRPr lang="nl-NL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b="1" u="sng" dirty="0"/>
          </a:p>
          <a:p>
            <a:pPr marL="0" indent="0">
              <a:buNone/>
            </a:pPr>
            <a:r>
              <a:rPr lang="nl-NL" i="1" dirty="0" smtClean="0"/>
              <a:t>De hond </a:t>
            </a:r>
            <a:r>
              <a:rPr lang="nl-NL" i="1" dirty="0" smtClean="0">
                <a:solidFill>
                  <a:srgbClr val="FF0000"/>
                </a:solidFill>
              </a:rPr>
              <a:t>waarmee</a:t>
            </a:r>
            <a:r>
              <a:rPr lang="nl-NL" i="1" dirty="0" smtClean="0"/>
              <a:t> ik naar de dierenarts moet is van mij.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291312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Verwijswoord ‘wat’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verwijswoord </a:t>
            </a:r>
            <a:r>
              <a:rPr lang="nl-NL" b="1" u="sng" dirty="0" smtClean="0"/>
              <a:t>‘wat’ </a:t>
            </a:r>
            <a:r>
              <a:rPr lang="nl-NL" dirty="0" smtClean="0"/>
              <a:t>gebruik je om te verwijzen naar: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u="sng" dirty="0" smtClean="0"/>
              <a:t>Een hele zin</a:t>
            </a:r>
            <a:r>
              <a:rPr lang="nl-NL" dirty="0" smtClean="0"/>
              <a:t>&gt; Paul ging met 3 onvoldoendes over, wat ik nooit verwachtte!</a:t>
            </a:r>
          </a:p>
          <a:p>
            <a:endParaRPr lang="nl-NL" dirty="0"/>
          </a:p>
          <a:p>
            <a:r>
              <a:rPr lang="nl-NL" b="1" u="sng" dirty="0" smtClean="0"/>
              <a:t>Overtreffende trap</a:t>
            </a:r>
            <a:r>
              <a:rPr lang="nl-NL" dirty="0" smtClean="0"/>
              <a:t>: Het hoogste wat ik kan springen is 1.50m.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u="sng" dirty="0" smtClean="0"/>
              <a:t>Bij woordjes zoals: </a:t>
            </a:r>
          </a:p>
          <a:p>
            <a:pPr marL="0" indent="0">
              <a:buNone/>
            </a:pPr>
            <a:r>
              <a:rPr lang="nl-NL" dirty="0" smtClean="0"/>
              <a:t>alles, datgene, het enige, (n)iets, Op alles wat ik doe heeft hij commentaar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6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419</Words>
  <Application>Microsoft Office PowerPoint</Application>
  <PresentationFormat>Diavoorstelling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Civiel</vt:lpstr>
      <vt:lpstr>verwijswoorden</vt:lpstr>
      <vt:lpstr>Wat zijn verwijswoorden en welke zijn er?</vt:lpstr>
      <vt:lpstr>Welke verwijswoorden zie je in onderstaande zinnen?</vt:lpstr>
      <vt:lpstr>Mannelijk, vrouwelijk, of onzijdig woord?</vt:lpstr>
      <vt:lpstr>Bij twijfel kijk in het woordenboek</vt:lpstr>
      <vt:lpstr>Nog even oefenen</vt:lpstr>
      <vt:lpstr>de en het woorden</vt:lpstr>
      <vt:lpstr>Met wie/ waarmee?</vt:lpstr>
      <vt:lpstr>Verwijswoord ‘wat’</vt:lpstr>
      <vt:lpstr>Welke fouten met verwijswoorden zie je?</vt:lpstr>
      <vt:lpstr>Huiswerk </vt:lpstr>
    </vt:vector>
  </TitlesOfParts>
  <Company>De Onderwijsspecialisten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verwijswoorden</dc:title>
  <dc:creator>Vrancken, Remco</dc:creator>
  <cp:lastModifiedBy>Remco</cp:lastModifiedBy>
  <cp:revision>15</cp:revision>
  <cp:lastPrinted>2012-11-02T07:27:42Z</cp:lastPrinted>
  <dcterms:created xsi:type="dcterms:W3CDTF">2012-11-02T07:13:28Z</dcterms:created>
  <dcterms:modified xsi:type="dcterms:W3CDTF">2017-04-02T08:58:54Z</dcterms:modified>
</cp:coreProperties>
</file>