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71" r:id="rId4"/>
    <p:sldId id="272" r:id="rId5"/>
    <p:sldId id="273" r:id="rId6"/>
    <p:sldId id="259" r:id="rId7"/>
    <p:sldId id="266" r:id="rId8"/>
    <p:sldId id="264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30:35.8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8E7411E-783B-4C55-997B-F9AF223F0F1D}" emma:medium="tactile" emma:mode="ink">
          <msink:context xmlns:msink="http://schemas.microsoft.com/ink/2010/main" type="writingRegion" rotatedBoundingBox="4050,5234 4902,5234 4902,5369 4050,5369"/>
        </emma:interpretation>
      </emma:emma>
    </inkml:annotationXML>
    <inkml:traceGroup>
      <inkml:annotationXML>
        <emma:emma xmlns:emma="http://www.w3.org/2003/04/emma" version="1.0">
          <emma:interpretation id="{011EE0C5-CFDF-406D-870C-DF3F3A95C2FC}" emma:medium="tactile" emma:mode="ink">
            <msink:context xmlns:msink="http://schemas.microsoft.com/ink/2010/main" type="paragraph" rotatedBoundingBox="4050,5234 4902,5234 4902,5369 4050,53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E1AEC3C-64A6-4E57-984D-94E2234DD83C}" emma:medium="tactile" emma:mode="ink">
              <msink:context xmlns:msink="http://schemas.microsoft.com/ink/2010/main" type="line" rotatedBoundingBox="4050,5234 4902,5234 4902,5369 4050,5369"/>
            </emma:interpretation>
          </emma:emma>
        </inkml:annotationXML>
        <inkml:traceGroup>
          <inkml:annotationXML>
            <emma:emma xmlns:emma="http://www.w3.org/2003/04/emma" version="1.0">
              <emma:interpretation id="{F3B930CE-5770-467E-BBE5-4B2176D44270}" emma:medium="tactile" emma:mode="ink">
                <msink:context xmlns:msink="http://schemas.microsoft.com/ink/2010/main" type="inkWord" rotatedBoundingBox="4050,5354 4065,5354 4065,5369 4050,5369"/>
              </emma:interpretation>
            </emma:emma>
          </inkml:annotationXML>
          <inkml:trace contextRef="#ctx0" brushRef="#br0">2060-137</inkml:trace>
          <inkml:trace contextRef="#ctx0" brushRef="#br0" timeOffset="-202.8004">2060-137</inkml:trace>
        </inkml:traceGroup>
        <inkml:traceGroup>
          <inkml:annotationXML>
            <emma:emma xmlns:emma="http://www.w3.org/2003/04/emma" version="1.0">
              <emma:interpretation id="{7F570EC0-7915-496E-AB3C-097D9338D91A}" emma:medium="tactile" emma:mode="ink">
                <msink:context xmlns:msink="http://schemas.microsoft.com/ink/2010/main" type="inkWord" rotatedBoundingBox="4887,5234 4902,5234 4902,5249 4887,5249"/>
              </emma:interpretation>
            </emma:emma>
          </inkml:annotationXML>
          <inkml:trace contextRef="#ctx0" brushRef="#br0" timeOffset="1856.4032">2897-258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30:34.8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C89185C-29DD-4D5C-8822-F9B721905676}" emma:medium="tactile" emma:mode="ink">
          <msink:context xmlns:msink="http://schemas.microsoft.com/ink/2010/main" type="writingRegion" rotatedBoundingBox="1990,5491 2005,5491 2005,5506 1990,5506"/>
        </emma:interpretation>
      </emma:emma>
    </inkml:annotationXML>
    <inkml:traceGroup>
      <inkml:annotationXML>
        <emma:emma xmlns:emma="http://www.w3.org/2003/04/emma" version="1.0">
          <emma:interpretation id="{5491DD76-0B0E-450F-9FAB-011850CE3260}" emma:medium="tactile" emma:mode="ink">
            <msink:context xmlns:msink="http://schemas.microsoft.com/ink/2010/main" type="paragraph" rotatedBoundingBox="1990,5491 2005,5491 2005,5506 1990,55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CB15D3A-EB55-4B96-8B17-74FECB8F48C4}" emma:medium="tactile" emma:mode="ink">
              <msink:context xmlns:msink="http://schemas.microsoft.com/ink/2010/main" type="line" rotatedBoundingBox="1990,5491 2005,5491 2005,5506 1990,5506"/>
            </emma:interpretation>
          </emma:emma>
        </inkml:annotationXML>
        <inkml:traceGroup>
          <inkml:annotationXML>
            <emma:emma xmlns:emma="http://www.w3.org/2003/04/emma" version="1.0">
              <emma:interpretation id="{1888543B-CBDB-4B41-9AF0-C5C4A39D4B01}" emma:medium="tactile" emma:mode="ink">
                <msink:context xmlns:msink="http://schemas.microsoft.com/ink/2010/main" type="inkWord" rotatedBoundingBox="1990,5491 2005,5491 2005,5506 1990,5506"/>
              </emma:interpretation>
            </emma:emma>
          </inkml:annotationXML>
          <inkml:trace contextRef="#ctx0" brushRef="#br0">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15,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os.nl/uitzending/10288-uitzending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s/k/l </a:t>
            </a:r>
            <a:r>
              <a:rPr lang="nl-NL" dirty="0" smtClean="0"/>
              <a:t>2.6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Maken van een tv-journaal, objectief en subjectief, kritisch kijken</a:t>
            </a:r>
            <a:endParaRPr lang="nl-N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t 6"/>
              <p14:cNvContentPartPr/>
              <p14:nvPr/>
            </p14:nvContentPartPr>
            <p14:xfrm>
              <a:off x="1458185" y="1884327"/>
              <a:ext cx="301811" cy="43823"/>
            </p14:xfrm>
          </p:contentPart>
        </mc:Choice>
        <mc:Fallback xmlns="">
          <p:pic>
            <p:nvPicPr>
              <p:cNvPr id="7" name="Inkt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6300" y="1872473"/>
                <a:ext cx="325581" cy="675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t 8"/>
              <p14:cNvContentPartPr/>
              <p14:nvPr/>
            </p14:nvContentPartPr>
            <p14:xfrm>
              <a:off x="716585" y="1977207"/>
              <a:ext cx="491" cy="263"/>
            </p14:xfrm>
          </p:contentPart>
        </mc:Choice>
        <mc:Fallback xmlns="">
          <p:pic>
            <p:nvPicPr>
              <p:cNvPr id="9" name="Inkt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0382" y="1968528"/>
                <a:ext cx="32897" cy="1762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4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I</a:t>
            </a:r>
            <a:r>
              <a:rPr lang="nl-NL" dirty="0" smtClean="0"/>
              <a:t>ntroductie </a:t>
            </a:r>
            <a:r>
              <a:rPr lang="nl-NL" dirty="0" smtClean="0"/>
              <a:t>opdracht </a:t>
            </a:r>
            <a:r>
              <a:rPr lang="nl-NL" dirty="0" smtClean="0"/>
              <a:t>(10m</a:t>
            </a:r>
            <a:r>
              <a:rPr lang="nl-NL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Uitleg theorie </a:t>
            </a:r>
            <a:r>
              <a:rPr lang="nl-NL" dirty="0" smtClean="0"/>
              <a:t>(10m</a:t>
            </a:r>
            <a:r>
              <a:rPr lang="nl-NL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Maken </a:t>
            </a:r>
            <a:r>
              <a:rPr lang="nl-NL" dirty="0" err="1" smtClean="0"/>
              <a:t>opdr</a:t>
            </a:r>
            <a:r>
              <a:rPr lang="nl-NL" dirty="0" smtClean="0"/>
              <a:t> </a:t>
            </a:r>
            <a:r>
              <a:rPr lang="nl-NL" dirty="0" smtClean="0"/>
              <a:t>5 en 6 (10m)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Maak de opdrachten 2,4,7 (20m)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2410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Tv-journaal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 smtClean="0"/>
              <a:t>Bekijk het fragment en beantwoord in tweetallen de volgende vragen:</a:t>
            </a:r>
          </a:p>
          <a:p>
            <a:endParaRPr lang="nl-NL" u="sng" dirty="0" smtClean="0"/>
          </a:p>
          <a:p>
            <a:r>
              <a:rPr lang="nl-NL" u="sng" dirty="0" smtClean="0">
                <a:hlinkClick r:id="rId2"/>
              </a:rPr>
              <a:t>Uitzending journaal 14-11-2015</a:t>
            </a:r>
            <a:r>
              <a:rPr lang="nl-NL" u="sng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Wie zorgen voor het nieuws en hoe komen ze daaraan?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Wie beslist er wat er op het journaal komt?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is een correspondent?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Waarom begint de uitzending met de aanslag in Parijs?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459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3180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Wat is het verschil tussen onderstaande zinnen?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1.Gisteravond is om twee `s nachts ingebroken aan de Heringstraat 25 te Zeist.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2.Gisteravond is tot mijn grote spijt een verschrikkelijke inbraak gepleegd in de mooie villa aan de Heringstraat 25 in het mooie Zeist.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417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6954" y="80290"/>
            <a:ext cx="7927848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Objectieve en subjectieve informatie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170024" y="1530178"/>
            <a:ext cx="3291840" cy="639762"/>
          </a:xfrm>
        </p:spPr>
        <p:txBody>
          <a:bodyPr/>
          <a:lstStyle/>
          <a:p>
            <a:r>
              <a:rPr lang="nl-NL" dirty="0" smtClean="0"/>
              <a:t>Objectief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170024" y="2248228"/>
            <a:ext cx="3291840" cy="38404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 smtClean="0"/>
              <a:t>Er worden </a:t>
            </a:r>
            <a:r>
              <a:rPr lang="nl-NL" sz="1600" dirty="0" smtClean="0">
                <a:solidFill>
                  <a:srgbClr val="FF0000"/>
                </a:solidFill>
              </a:rPr>
              <a:t>alleen feiten </a:t>
            </a:r>
            <a:r>
              <a:rPr lang="nl-NL" sz="1600" dirty="0" smtClean="0"/>
              <a:t>verteld (controleerbaar)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 smtClean="0">
                <a:solidFill>
                  <a:srgbClr val="FF0000"/>
                </a:solidFill>
              </a:rPr>
              <a:t>Geen mening </a:t>
            </a:r>
            <a:r>
              <a:rPr lang="nl-NL" sz="1600" dirty="0" smtClean="0"/>
              <a:t>van de journalist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 smtClean="0"/>
              <a:t>Neutraal</a:t>
            </a:r>
            <a:endParaRPr lang="nl-NL" sz="160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3680867" y="1624657"/>
            <a:ext cx="3291840" cy="639762"/>
          </a:xfrm>
        </p:spPr>
        <p:txBody>
          <a:bodyPr/>
          <a:lstStyle/>
          <a:p>
            <a:r>
              <a:rPr lang="nl-NL" dirty="0" smtClean="0"/>
              <a:t>subjectief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3680867" y="2264419"/>
            <a:ext cx="4704181" cy="38404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 smtClean="0">
                <a:solidFill>
                  <a:srgbClr val="FF0000"/>
                </a:solidFill>
              </a:rPr>
              <a:t>Wel</a:t>
            </a:r>
            <a:r>
              <a:rPr lang="nl-NL" sz="1600" dirty="0" smtClean="0"/>
              <a:t> een </a:t>
            </a:r>
            <a:r>
              <a:rPr lang="nl-NL" sz="1600" dirty="0" smtClean="0">
                <a:solidFill>
                  <a:srgbClr val="FF0000"/>
                </a:solidFill>
              </a:rPr>
              <a:t>mening/ideeën</a:t>
            </a:r>
            <a:r>
              <a:rPr lang="nl-NL" sz="1600" dirty="0" smtClean="0"/>
              <a:t> van de journalist.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 smtClean="0"/>
              <a:t>Journalistieke informatie is bijna </a:t>
            </a:r>
            <a:r>
              <a:rPr lang="nl-NL" sz="1600" dirty="0" smtClean="0">
                <a:solidFill>
                  <a:srgbClr val="FF0000"/>
                </a:solidFill>
              </a:rPr>
              <a:t>nooit helemaal objectief.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1600" dirty="0" smtClean="0">
                <a:solidFill>
                  <a:srgbClr val="FF0000"/>
                </a:solidFill>
              </a:rPr>
              <a:t>Keuze</a:t>
            </a:r>
            <a:r>
              <a:rPr lang="nl-NL" sz="1600" dirty="0" smtClean="0"/>
              <a:t> voor </a:t>
            </a:r>
            <a:r>
              <a:rPr lang="nl-NL" sz="1600" dirty="0" smtClean="0">
                <a:solidFill>
                  <a:srgbClr val="FF0000"/>
                </a:solidFill>
              </a:rPr>
              <a:t>onderwerpen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600" dirty="0" smtClean="0">
                <a:solidFill>
                  <a:srgbClr val="FF0000"/>
                </a:solidFill>
              </a:rPr>
              <a:t>De plaats </a:t>
            </a:r>
            <a:r>
              <a:rPr lang="nl-NL" sz="1600" dirty="0" smtClean="0"/>
              <a:t>in de uitzending/krant</a:t>
            </a:r>
            <a:endParaRPr lang="nl-NL" sz="1600" dirty="0"/>
          </a:p>
        </p:txBody>
      </p:sp>
      <p:sp>
        <p:nvSpPr>
          <p:cNvPr id="9" name="PIJL-OMLAAG 8"/>
          <p:cNvSpPr/>
          <p:nvPr/>
        </p:nvSpPr>
        <p:spPr>
          <a:xfrm>
            <a:off x="4630848" y="3227274"/>
            <a:ext cx="63374" cy="2897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8979" y="4463358"/>
            <a:ext cx="3028950" cy="151447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1407" y="4568133"/>
            <a:ext cx="19431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27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0"/>
            <a:ext cx="7853881" cy="1330859"/>
          </a:xfrm>
        </p:spPr>
        <p:txBody>
          <a:bodyPr>
            <a:noAutofit/>
          </a:bodyPr>
          <a:lstStyle/>
          <a:p>
            <a:r>
              <a:rPr lang="nl-NL" sz="2800" dirty="0" smtClean="0"/>
              <a:t>Wat voor iemand is hier afgebeeld? Zeg wat over zijn karakter</a:t>
            </a:r>
            <a:endParaRPr lang="nl-N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681" y="1578002"/>
            <a:ext cx="2977428" cy="4474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80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0"/>
            <a:ext cx="7853881" cy="1828800"/>
          </a:xfrm>
        </p:spPr>
        <p:txBody>
          <a:bodyPr>
            <a:noAutofit/>
          </a:bodyPr>
          <a:lstStyle/>
          <a:p>
            <a:pPr algn="ctr"/>
            <a:r>
              <a:rPr lang="nl-NL" sz="2800" b="1" dirty="0" smtClean="0"/>
              <a:t>Wat voor iemand is hier afgebeeld? Zeg wat over zijn karakter</a:t>
            </a:r>
            <a:endParaRPr lang="nl-NL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64" y="2210233"/>
            <a:ext cx="3704359" cy="359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81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42963" y="1600200"/>
            <a:ext cx="4882450" cy="4480560"/>
          </a:xfrm>
        </p:spPr>
        <p:txBody>
          <a:bodyPr>
            <a:normAutofit/>
          </a:bodyPr>
          <a:lstStyle/>
          <a:p>
            <a:r>
              <a:rPr lang="nl-NL" sz="1800" dirty="0" smtClean="0">
                <a:solidFill>
                  <a:srgbClr val="FF0000"/>
                </a:solidFill>
              </a:rPr>
              <a:t>Kritisch kijken </a:t>
            </a:r>
            <a:r>
              <a:rPr lang="nl-NL" sz="1800" dirty="0" smtClean="0"/>
              <a:t>bij een nieuwsuitzending let op: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>
                <a:solidFill>
                  <a:srgbClr val="FF0000"/>
                </a:solidFill>
              </a:rPr>
              <a:t>Welke plaats </a:t>
            </a:r>
            <a:r>
              <a:rPr lang="nl-NL" sz="1800" dirty="0" smtClean="0"/>
              <a:t>krijgt het item in de uitzending?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>
                <a:solidFill>
                  <a:srgbClr val="FF0000"/>
                </a:solidFill>
              </a:rPr>
              <a:t>Hoeveel tijd </a:t>
            </a:r>
            <a:r>
              <a:rPr lang="nl-NL" sz="1800" dirty="0" smtClean="0"/>
              <a:t>wordt eraan besteed?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Hoe </a:t>
            </a:r>
            <a:r>
              <a:rPr lang="nl-NL" sz="1800" dirty="0" smtClean="0">
                <a:solidFill>
                  <a:srgbClr val="FF0000"/>
                </a:solidFill>
              </a:rPr>
              <a:t>objectief</a:t>
            </a:r>
            <a:r>
              <a:rPr lang="nl-NL" sz="1800" dirty="0" smtClean="0"/>
              <a:t> wordt het gebracht?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>
                <a:solidFill>
                  <a:srgbClr val="FF0000"/>
                </a:solidFill>
              </a:rPr>
              <a:t>Wie </a:t>
            </a:r>
            <a:r>
              <a:rPr lang="nl-NL" sz="1800" dirty="0" smtClean="0"/>
              <a:t>komen er aan het </a:t>
            </a:r>
            <a:r>
              <a:rPr lang="nl-NL" sz="1800" dirty="0" smtClean="0">
                <a:solidFill>
                  <a:srgbClr val="FF0000"/>
                </a:solidFill>
              </a:rPr>
              <a:t>woord</a:t>
            </a:r>
            <a:r>
              <a:rPr lang="nl-NL" sz="1800" dirty="0" smtClean="0"/>
              <a:t>? Alle betrokkenen?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>
                <a:solidFill>
                  <a:srgbClr val="FF0000"/>
                </a:solidFill>
              </a:rPr>
              <a:t>Hoe betrouwbaar </a:t>
            </a:r>
            <a:r>
              <a:rPr lang="nl-NL" sz="1800" dirty="0" smtClean="0"/>
              <a:t>is de info?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Hoe </a:t>
            </a:r>
            <a:r>
              <a:rPr lang="nl-NL" sz="1800" dirty="0" smtClean="0">
                <a:solidFill>
                  <a:srgbClr val="FF0000"/>
                </a:solidFill>
              </a:rPr>
              <a:t>deskundig</a:t>
            </a:r>
            <a:r>
              <a:rPr lang="nl-NL" sz="1800" dirty="0" smtClean="0"/>
              <a:t> is de spreker?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Heeft die een</a:t>
            </a:r>
            <a:r>
              <a:rPr lang="nl-NL" sz="1800" dirty="0" smtClean="0">
                <a:solidFill>
                  <a:srgbClr val="FF0000"/>
                </a:solidFill>
              </a:rPr>
              <a:t> belang </a:t>
            </a:r>
            <a:r>
              <a:rPr lang="nl-NL" sz="1800" dirty="0" smtClean="0"/>
              <a:t>bij wat er gezegd wordt?</a:t>
            </a:r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Kritisch kijken nieuwsuitzending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413" y="1733983"/>
            <a:ext cx="3085667" cy="228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22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Opdr</a:t>
            </a:r>
            <a:r>
              <a:rPr lang="nl-NL" smtClean="0"/>
              <a:t> 2,4,5,6,7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6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227</TotalTime>
  <Words>275</Words>
  <Application>Microsoft Office PowerPoint</Application>
  <PresentationFormat>Diavoorstelling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Essentieel</vt:lpstr>
      <vt:lpstr>s/k/l 2.6</vt:lpstr>
      <vt:lpstr>Wat gaan we vandaag doen?</vt:lpstr>
      <vt:lpstr>Tv-journaal</vt:lpstr>
      <vt:lpstr>Wat is het verschil tussen onderstaande zinnen?</vt:lpstr>
      <vt:lpstr>Objectieve en subjectieve informatie</vt:lpstr>
      <vt:lpstr>Wat voor iemand is hier afgebeeld? Zeg wat over zijn karakter</vt:lpstr>
      <vt:lpstr>Wat voor iemand is hier afgebeeld? Zeg wat over zijn karakter</vt:lpstr>
      <vt:lpstr>Kritisch kijken nieuwsuitzending</vt:lpstr>
      <vt:lpstr>Huiswerk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30</cp:revision>
  <dcterms:created xsi:type="dcterms:W3CDTF">2015-08-26T13:16:10Z</dcterms:created>
  <dcterms:modified xsi:type="dcterms:W3CDTF">2015-11-15T12:42:51Z</dcterms:modified>
</cp:coreProperties>
</file>