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5" r:id="rId3"/>
    <p:sldId id="290" r:id="rId4"/>
    <p:sldId id="291" r:id="rId5"/>
    <p:sldId id="277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5"/>
            <p14:sldId id="290"/>
            <p14:sldId id="291"/>
            <p14:sldId id="277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5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21,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Stappenplan werkwoordspelling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stappenplan voor foutloze </a:t>
            </a:r>
            <a:r>
              <a:rPr lang="nl-NL" dirty="0" err="1" smtClean="0"/>
              <a:t>ww</a:t>
            </a:r>
            <a:r>
              <a:rPr lang="nl-NL" dirty="0" smtClean="0"/>
              <a:t>-spelling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31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83773"/>
            <a:ext cx="7473373" cy="46863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Stil lezen/journaal kijken (</a:t>
            </a:r>
            <a:r>
              <a:rPr lang="nl-NL" dirty="0" smtClean="0"/>
              <a:t>10m</a:t>
            </a:r>
            <a:r>
              <a:rPr lang="nl-NL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 smtClean="0"/>
              <a:t>terugblik: leesstrategieën(2m)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Bespreking </a:t>
            </a:r>
            <a:r>
              <a:rPr lang="nl-NL" dirty="0" err="1" smtClean="0"/>
              <a:t>ww-spellingschema+voorbeeldzinnen</a:t>
            </a:r>
            <a:r>
              <a:rPr lang="nl-NL" dirty="0" smtClean="0"/>
              <a:t> (10m)</a:t>
            </a:r>
            <a:endParaRPr lang="nl-NL" dirty="0" smtClean="0"/>
          </a:p>
          <a:p>
            <a:endParaRPr lang="nl-NL" sz="1200" dirty="0">
              <a:solidFill>
                <a:srgbClr val="00B050"/>
              </a:solidFill>
            </a:endParaRPr>
          </a:p>
          <a:p>
            <a:r>
              <a:rPr lang="nl-NL" dirty="0" smtClean="0"/>
              <a:t>3. Zelfstandig werken (30m</a:t>
            </a:r>
            <a:r>
              <a:rPr lang="nl-NL" dirty="0" smtClean="0"/>
              <a:t>)</a:t>
            </a: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M: spelling h1 werkwoordspelling extra en test op de methodesite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nl-NL" dirty="0" smtClean="0"/>
              <a:t>Beterspellen.nl</a:t>
            </a:r>
            <a:endParaRPr lang="nl-NL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nl-NL" dirty="0"/>
              <a:t>M. lezen h5 </a:t>
            </a:r>
            <a:r>
              <a:rPr lang="nl-NL" dirty="0" err="1"/>
              <a:t>opdr</a:t>
            </a:r>
            <a:r>
              <a:rPr lang="nl-NL" dirty="0"/>
              <a:t> 2,3 </a:t>
            </a:r>
            <a:r>
              <a:rPr lang="nl-NL" dirty="0" err="1"/>
              <a:t>blz</a:t>
            </a:r>
            <a:r>
              <a:rPr lang="nl-NL" dirty="0"/>
              <a:t> 160,161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nl-NL" dirty="0"/>
              <a:t>M: Lezen extra en test, hoofdstuk 5 methodesite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nl-NL" dirty="0"/>
              <a:t>Hoofdstuk 1 opdrachten fictie af</a:t>
            </a:r>
          </a:p>
          <a:p>
            <a:endParaRPr lang="nl-NL" dirty="0" smtClean="0"/>
          </a:p>
          <a:p>
            <a:r>
              <a:rPr lang="nl-NL" dirty="0" smtClean="0"/>
              <a:t>4</a:t>
            </a:r>
            <a:r>
              <a:rPr lang="nl-NL" dirty="0" smtClean="0"/>
              <a:t>. Afsluiting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nl-NL" dirty="0" err="1" smtClean="0"/>
              <a:t>Kahoot</a:t>
            </a:r>
            <a:r>
              <a:rPr lang="nl-NL" dirty="0" smtClean="0"/>
              <a:t> </a:t>
            </a:r>
            <a:r>
              <a:rPr lang="nl-NL" dirty="0" err="1" smtClean="0"/>
              <a:t>ww</a:t>
            </a:r>
            <a:r>
              <a:rPr lang="nl-NL" dirty="0" smtClean="0"/>
              <a:t>-spelling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640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14" y="899988"/>
            <a:ext cx="8628119" cy="510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5999" y="820502"/>
            <a:ext cx="8456033" cy="6037498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03029" cy="667784"/>
          </a:xfrm>
        </p:spPr>
        <p:txBody>
          <a:bodyPr/>
          <a:lstStyle/>
          <a:p>
            <a:r>
              <a:rPr lang="nl-NL" dirty="0" smtClean="0"/>
              <a:t>Schema  </a:t>
            </a:r>
            <a:r>
              <a:rPr lang="nl-NL" dirty="0" err="1" smtClean="0"/>
              <a:t>ww</a:t>
            </a:r>
            <a:r>
              <a:rPr lang="nl-NL" dirty="0" smtClean="0"/>
              <a:t>-spelling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852292" y="833287"/>
            <a:ext cx="19034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Is het een persoonsvorm?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125755" y="1841789"/>
            <a:ext cx="401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745418" y="2015295"/>
            <a:ext cx="6562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76000" y="2498158"/>
            <a:ext cx="2297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u="sng" dirty="0" smtClean="0"/>
              <a:t>Tegenwoordige tijd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125755" y="2498158"/>
            <a:ext cx="30268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Verleden tijd</a:t>
            </a:r>
            <a:endParaRPr lang="nl-NL" b="1" u="sng" dirty="0"/>
          </a:p>
        </p:txBody>
      </p:sp>
      <p:sp>
        <p:nvSpPr>
          <p:cNvPr id="14" name="Tekstvak 13"/>
          <p:cNvSpPr txBox="1"/>
          <p:nvPr/>
        </p:nvSpPr>
        <p:spPr>
          <a:xfrm>
            <a:off x="6367949" y="2498158"/>
            <a:ext cx="25427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Geen persoonsvorm</a:t>
            </a:r>
            <a:endParaRPr lang="nl-NL" b="1" u="sng" dirty="0"/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1745"/>
              </p:ext>
            </p:extLst>
          </p:nvPr>
        </p:nvGraphicFramePr>
        <p:xfrm>
          <a:off x="538677" y="2906786"/>
          <a:ext cx="2371726" cy="388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9737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Ow is: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Je schrijft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263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Ik</a:t>
                      </a:r>
                      <a:r>
                        <a:rPr lang="nl-NL" sz="1400" baseline="0" dirty="0" smtClean="0"/>
                        <a:t> of </a:t>
                      </a:r>
                      <a:r>
                        <a:rPr lang="nl-NL" sz="1400" dirty="0" smtClean="0"/>
                        <a:t>je/jij achter de pv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Ik vorm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17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Iets anders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Ik-vorm+t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17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meervoud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infinitief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e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27109"/>
              </p:ext>
            </p:extLst>
          </p:nvPr>
        </p:nvGraphicFramePr>
        <p:xfrm>
          <a:off x="3209731" y="3441530"/>
          <a:ext cx="302684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Enkelvoud</a:t>
                      </a:r>
                    </a:p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meervoud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Ik-vorm+de</a:t>
                      </a:r>
                      <a:r>
                        <a:rPr lang="nl-NL" sz="1400" dirty="0" smtClean="0"/>
                        <a:t>/te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Ik-vorm+ten</a:t>
                      </a:r>
                      <a:r>
                        <a:rPr lang="nl-NL" sz="1400" dirty="0" smtClean="0"/>
                        <a:t>/den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02103"/>
              </p:ext>
            </p:extLst>
          </p:nvPr>
        </p:nvGraphicFramePr>
        <p:xfrm>
          <a:off x="3209731" y="5608402"/>
          <a:ext cx="3026842" cy="118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983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Sterk</a:t>
                      </a:r>
                      <a:r>
                        <a:rPr lang="nl-NL" dirty="0" smtClean="0"/>
                        <a:t> </a:t>
                      </a:r>
                      <a:r>
                        <a:rPr lang="nl-NL" sz="1400" dirty="0" smtClean="0"/>
                        <a:t>werkwoord?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035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Verandert van klank:</a:t>
                      </a:r>
                    </a:p>
                    <a:p>
                      <a:r>
                        <a:rPr lang="nl-NL" sz="1400" dirty="0" smtClean="0"/>
                        <a:t>Zwem&gt;zwom</a:t>
                      </a:r>
                    </a:p>
                    <a:p>
                      <a:r>
                        <a:rPr lang="nl-NL" sz="1400" dirty="0" smtClean="0"/>
                        <a:t>loop&gt;liep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185"/>
              </p:ext>
            </p:extLst>
          </p:nvPr>
        </p:nvGraphicFramePr>
        <p:xfrm>
          <a:off x="6367949" y="2971172"/>
          <a:ext cx="2542786" cy="382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6148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Maak het</a:t>
                      </a:r>
                      <a:r>
                        <a:rPr lang="nl-NL" sz="1400" baseline="0" dirty="0" smtClean="0"/>
                        <a:t> woord langer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648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Hoor</a:t>
                      </a:r>
                      <a:r>
                        <a:rPr lang="nl-NL" sz="1400" baseline="0" dirty="0" smtClean="0"/>
                        <a:t> je een -t? schrijf je een t</a:t>
                      </a:r>
                    </a:p>
                    <a:p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9452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Hoor je een –d? schrijf je een -d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e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77447"/>
              </p:ext>
            </p:extLst>
          </p:nvPr>
        </p:nvGraphicFramePr>
        <p:xfrm>
          <a:off x="3209730" y="3070690"/>
          <a:ext cx="29985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Zwak</a:t>
                      </a:r>
                      <a:r>
                        <a:rPr lang="nl-NL" sz="1400" baseline="0" dirty="0" smtClean="0"/>
                        <a:t> werkwoord?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Rechte verbindingslijn met pijl 22"/>
          <p:cNvCxnSpPr/>
          <p:nvPr/>
        </p:nvCxnSpPr>
        <p:spPr>
          <a:xfrm flipH="1">
            <a:off x="3601616" y="1479618"/>
            <a:ext cx="250676" cy="362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flipH="1">
            <a:off x="2747743" y="2199961"/>
            <a:ext cx="378012" cy="2877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3542190" y="2221587"/>
            <a:ext cx="348044" cy="2765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7403535" y="2298613"/>
            <a:ext cx="331543" cy="18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5755737" y="1488286"/>
            <a:ext cx="989681" cy="5270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8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974" y="2633713"/>
            <a:ext cx="6630373" cy="4116530"/>
          </a:xfrm>
          <a:prstGeom prst="rect">
            <a:avLst/>
          </a:prstGeom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32822" y="1280191"/>
            <a:ext cx="7858678" cy="415259"/>
          </a:xfrm>
        </p:spPr>
        <p:txBody>
          <a:bodyPr/>
          <a:lstStyle/>
          <a:p>
            <a:r>
              <a:rPr lang="nl-NL" dirty="0" smtClean="0"/>
              <a:t>De opstandeling (strijden) voor een betere toekomst.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2906" cy="808335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 flipH="1">
            <a:off x="3333750" y="3086100"/>
            <a:ext cx="171450" cy="257175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 flipH="1">
            <a:off x="2628900" y="3590925"/>
            <a:ext cx="295275" cy="19050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2557462" y="961053"/>
            <a:ext cx="10382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Strijd</a:t>
            </a:r>
            <a:r>
              <a:rPr lang="nl-NL" b="1" u="sng" dirty="0" smtClean="0">
                <a:solidFill>
                  <a:srgbClr val="FF0000"/>
                </a:solidFill>
              </a:rPr>
              <a:t>t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2" name="Vrije vorm 11"/>
          <p:cNvSpPr/>
          <p:nvPr/>
        </p:nvSpPr>
        <p:spPr>
          <a:xfrm>
            <a:off x="190178" y="1685925"/>
            <a:ext cx="924247" cy="4493873"/>
          </a:xfrm>
          <a:custGeom>
            <a:avLst/>
            <a:gdLst>
              <a:gd name="connsiteX0" fmla="*/ 924247 w 924247"/>
              <a:gd name="connsiteY0" fmla="*/ 0 h 4493873"/>
              <a:gd name="connsiteX1" fmla="*/ 322 w 924247"/>
              <a:gd name="connsiteY1" fmla="*/ 4152900 h 4493873"/>
              <a:gd name="connsiteX2" fmla="*/ 819472 w 924247"/>
              <a:gd name="connsiteY2" fmla="*/ 4257675 h 4493873"/>
              <a:gd name="connsiteX3" fmla="*/ 838522 w 924247"/>
              <a:gd name="connsiteY3" fmla="*/ 4248150 h 449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247" h="4493873">
                <a:moveTo>
                  <a:pt x="924247" y="0"/>
                </a:moveTo>
                <a:cubicBezTo>
                  <a:pt x="471015" y="1721644"/>
                  <a:pt x="17784" y="3443288"/>
                  <a:pt x="322" y="4152900"/>
                </a:cubicBezTo>
                <a:cubicBezTo>
                  <a:pt x="-17140" y="4862512"/>
                  <a:pt x="679772" y="4241800"/>
                  <a:pt x="819472" y="4257675"/>
                </a:cubicBezTo>
                <a:cubicBezTo>
                  <a:pt x="959172" y="4273550"/>
                  <a:pt x="898847" y="4260850"/>
                  <a:pt x="838522" y="42481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896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974" y="2633713"/>
            <a:ext cx="6630373" cy="4116530"/>
          </a:xfrm>
          <a:prstGeom prst="rect">
            <a:avLst/>
          </a:prstGeom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921428" y="1325923"/>
            <a:ext cx="7858678" cy="415259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De leerlingen (antwoorden) de vraag tijdens de toets van vorige week allemaal correct.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2906" cy="808335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 flipH="1">
            <a:off x="3333750" y="3086100"/>
            <a:ext cx="171450" cy="257175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3257550" y="3605162"/>
            <a:ext cx="338137" cy="237212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947862" y="940098"/>
            <a:ext cx="17287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Antwoord</a:t>
            </a:r>
            <a:r>
              <a:rPr lang="nl-NL" dirty="0" smtClean="0">
                <a:solidFill>
                  <a:srgbClr val="FF0000"/>
                </a:solidFill>
              </a:rPr>
              <a:t>den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0" name="Vrije vorm 9"/>
          <p:cNvSpPr/>
          <p:nvPr/>
        </p:nvSpPr>
        <p:spPr>
          <a:xfrm>
            <a:off x="1657350" y="1685925"/>
            <a:ext cx="2819400" cy="4175613"/>
          </a:xfrm>
          <a:custGeom>
            <a:avLst/>
            <a:gdLst>
              <a:gd name="connsiteX0" fmla="*/ 0 w 2819400"/>
              <a:gd name="connsiteY0" fmla="*/ 0 h 4175613"/>
              <a:gd name="connsiteX1" fmla="*/ 2000250 w 2819400"/>
              <a:gd name="connsiteY1" fmla="*/ 4019550 h 4175613"/>
              <a:gd name="connsiteX2" fmla="*/ 2819400 w 2819400"/>
              <a:gd name="connsiteY2" fmla="*/ 3352800 h 4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9400" h="4175613">
                <a:moveTo>
                  <a:pt x="0" y="0"/>
                </a:moveTo>
                <a:cubicBezTo>
                  <a:pt x="765175" y="1730375"/>
                  <a:pt x="1530350" y="3460750"/>
                  <a:pt x="2000250" y="4019550"/>
                </a:cubicBezTo>
                <a:cubicBezTo>
                  <a:pt x="2470150" y="4578350"/>
                  <a:pt x="2684463" y="3465512"/>
                  <a:pt x="2819400" y="3352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76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974" y="2633713"/>
            <a:ext cx="6630373" cy="4116530"/>
          </a:xfrm>
          <a:prstGeom prst="rect">
            <a:avLst/>
          </a:prstGeom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921428" y="1325923"/>
            <a:ext cx="7858678" cy="415259"/>
          </a:xfrm>
        </p:spPr>
        <p:txBody>
          <a:bodyPr>
            <a:normAutofit/>
          </a:bodyPr>
          <a:lstStyle/>
          <a:p>
            <a:r>
              <a:rPr lang="nl-NL" dirty="0" smtClean="0"/>
              <a:t>De docent had de vraag aan de leerlingen (stellen).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2906" cy="808335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5048410" y="3086100"/>
            <a:ext cx="800149" cy="38100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6374816" y="3655125"/>
            <a:ext cx="254584" cy="118606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6077159" y="977226"/>
            <a:ext cx="17287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Gestel</a:t>
            </a:r>
            <a:r>
              <a:rPr lang="nl-NL" dirty="0" smtClean="0">
                <a:solidFill>
                  <a:srgbClr val="FF0000"/>
                </a:solidFill>
              </a:rPr>
              <a:t>d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9" name="Vrije vorm 8"/>
          <p:cNvSpPr/>
          <p:nvPr/>
        </p:nvSpPr>
        <p:spPr>
          <a:xfrm>
            <a:off x="6534150" y="1724025"/>
            <a:ext cx="2160055" cy="4019550"/>
          </a:xfrm>
          <a:custGeom>
            <a:avLst/>
            <a:gdLst>
              <a:gd name="connsiteX0" fmla="*/ 0 w 2160055"/>
              <a:gd name="connsiteY0" fmla="*/ 0 h 4019550"/>
              <a:gd name="connsiteX1" fmla="*/ 2133600 w 2160055"/>
              <a:gd name="connsiteY1" fmla="*/ 3152775 h 4019550"/>
              <a:gd name="connsiteX2" fmla="*/ 1000125 w 2160055"/>
              <a:gd name="connsiteY2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0055" h="4019550">
                <a:moveTo>
                  <a:pt x="0" y="0"/>
                </a:moveTo>
                <a:cubicBezTo>
                  <a:pt x="983456" y="1241425"/>
                  <a:pt x="1966913" y="2482850"/>
                  <a:pt x="2133600" y="3152775"/>
                </a:cubicBezTo>
                <a:cubicBezTo>
                  <a:pt x="2300287" y="3822700"/>
                  <a:pt x="1650206" y="3921125"/>
                  <a:pt x="1000125" y="40195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3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de opdrachten 10+11 paragraaf spelling h5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de </a:t>
            </a:r>
            <a:r>
              <a:rPr lang="nl-NL" smtClean="0"/>
              <a:t>opdrachten van </a:t>
            </a:r>
            <a:r>
              <a:rPr lang="nl-NL" dirty="0" smtClean="0"/>
              <a:t>de </a:t>
            </a:r>
            <a:r>
              <a:rPr lang="nl-NL" smtClean="0"/>
              <a:t>paragrafen Test </a:t>
            </a:r>
            <a:r>
              <a:rPr lang="nl-NL" dirty="0" smtClean="0"/>
              <a:t>h1 t/m h5.</a:t>
            </a:r>
          </a:p>
          <a:p>
            <a:pPr algn="ctr"/>
            <a:r>
              <a:rPr lang="nl-NL" dirty="0" smtClean="0"/>
              <a:t> </a:t>
            </a:r>
          </a:p>
          <a:p>
            <a:pPr algn="ctr"/>
            <a:endParaRPr lang="nl-NL" u="sng" dirty="0"/>
          </a:p>
          <a:p>
            <a:pPr algn="ctr"/>
            <a:r>
              <a:rPr lang="nl-NL" u="sng" dirty="0" smtClean="0"/>
              <a:t>Maak alleen de onderdelen spelling van Test!!!</a:t>
            </a:r>
          </a:p>
          <a:p>
            <a:pPr algn="ctr"/>
            <a:r>
              <a:rPr lang="nl-NL" u="sng" dirty="0" smtClean="0"/>
              <a:t>Kijk je werk na, als je klaar bent!</a:t>
            </a:r>
            <a:endParaRPr lang="nl-NL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7677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527</TotalTime>
  <Words>243</Words>
  <Application>Microsoft Office PowerPoint</Application>
  <PresentationFormat>Diavoorstelling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Essentieel</vt:lpstr>
      <vt:lpstr>spelling</vt:lpstr>
      <vt:lpstr>Wat ga je leren</vt:lpstr>
      <vt:lpstr>Wat gaan we doen?</vt:lpstr>
      <vt:lpstr>PowerPoint-presentatie</vt:lpstr>
      <vt:lpstr>Schema  ww-spelling</vt:lpstr>
      <vt:lpstr>Even oefenen</vt:lpstr>
      <vt:lpstr>Even oefenen</vt:lpstr>
      <vt:lpstr>Even oefenen</vt:lpstr>
      <vt:lpstr>Wat ga je doen?</vt:lpstr>
    </vt:vector>
  </TitlesOfParts>
  <Company>Remco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 R.</cp:lastModifiedBy>
  <cp:revision>51</cp:revision>
  <dcterms:created xsi:type="dcterms:W3CDTF">2015-08-26T11:58:10Z</dcterms:created>
  <dcterms:modified xsi:type="dcterms:W3CDTF">2018-11-21T14:59:46Z</dcterms:modified>
</cp:coreProperties>
</file>