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5" r:id="rId3"/>
    <p:sldId id="291" r:id="rId4"/>
    <p:sldId id="292" r:id="rId5"/>
    <p:sldId id="277" r:id="rId6"/>
    <p:sldId id="286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5"/>
            <p14:sldId id="291"/>
            <p14:sldId id="292"/>
            <p14:sldId id="277"/>
            <p14:sldId id="286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5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024327" cy="4571999"/>
          </a:xfrm>
        </p:spPr>
        <p:txBody>
          <a:bodyPr/>
          <a:lstStyle/>
          <a:p>
            <a:r>
              <a:rPr lang="nl-NL" sz="8000" dirty="0" smtClean="0"/>
              <a:t>Grammatica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Stappenplan </a:t>
            </a:r>
            <a:r>
              <a:rPr lang="nl-NL" dirty="0" err="1" smtClean="0"/>
              <a:t>wg</a:t>
            </a:r>
            <a:r>
              <a:rPr lang="nl-NL" dirty="0" smtClean="0"/>
              <a:t> of </a:t>
            </a:r>
            <a:r>
              <a:rPr lang="nl-NL" dirty="0" err="1" smtClean="0"/>
              <a:t>ng</a:t>
            </a:r>
            <a:r>
              <a:rPr lang="nl-NL" dirty="0" smtClean="0"/>
              <a:t>??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stappenplan voor het foutloos bepalen van het gezegde.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1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was het ook alweer??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Werkwoordelijk gezegde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3646967" y="1828800"/>
            <a:ext cx="893135" cy="318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752753" y="1752600"/>
            <a:ext cx="34662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Actie!! Iemand/iets doet wat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Er staat een </a:t>
            </a:r>
            <a:r>
              <a:rPr lang="nl-NL" b="1" dirty="0" smtClean="0">
                <a:solidFill>
                  <a:srgbClr val="00B050"/>
                </a:solidFill>
              </a:rPr>
              <a:t>zelfstandig werkwoord</a:t>
            </a:r>
            <a:r>
              <a:rPr lang="nl-NL" dirty="0" smtClean="0"/>
              <a:t> in.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27" y="2341378"/>
            <a:ext cx="2019300" cy="1409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979360"/>
            <a:ext cx="2619375" cy="174307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3368748" y="2952942"/>
            <a:ext cx="30728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De voetballer </a:t>
            </a:r>
            <a:r>
              <a:rPr lang="nl-NL" b="1" dirty="0" smtClean="0">
                <a:solidFill>
                  <a:srgbClr val="00B050"/>
                </a:solidFill>
              </a:rPr>
              <a:t>schiet</a:t>
            </a:r>
            <a:r>
              <a:rPr lang="nl-NL" dirty="0" smtClean="0"/>
              <a:t> de bal.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368748" y="4226442"/>
            <a:ext cx="30728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huis </a:t>
            </a:r>
            <a:r>
              <a:rPr lang="nl-NL" b="1" dirty="0" smtClean="0">
                <a:solidFill>
                  <a:srgbClr val="00B050"/>
                </a:solidFill>
              </a:rPr>
              <a:t>brandt </a:t>
            </a:r>
            <a:r>
              <a:rPr lang="nl-NL" dirty="0" smtClean="0"/>
              <a:t>volledig </a:t>
            </a:r>
            <a:r>
              <a:rPr lang="nl-NL" b="1" dirty="0" smtClean="0">
                <a:solidFill>
                  <a:srgbClr val="00B050"/>
                </a:solidFill>
              </a:rPr>
              <a:t>af.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0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was het ook alweer??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Naamwoordelijk gezegde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3717851" y="1795130"/>
            <a:ext cx="893135" cy="318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752753" y="1752600"/>
            <a:ext cx="346621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 Geen Actie!! Iemand/iets is, wordt, blijkt, schijnt, enz.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Er staat een </a:t>
            </a:r>
            <a:r>
              <a:rPr lang="nl-NL" b="1" dirty="0" smtClean="0">
                <a:solidFill>
                  <a:srgbClr val="00B050"/>
                </a:solidFill>
              </a:rPr>
              <a:t>koppelwerkwoord </a:t>
            </a:r>
            <a:r>
              <a:rPr lang="nl-NL" dirty="0" smtClean="0"/>
              <a:t> in.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492684" y="3659068"/>
            <a:ext cx="30728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00B050"/>
                </a:solidFill>
              </a:rPr>
              <a:t>is</a:t>
            </a:r>
            <a:r>
              <a:rPr lang="nl-NL" dirty="0" smtClean="0"/>
              <a:t> erg aardig.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492684" y="5087679"/>
            <a:ext cx="30728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Zij is vorig jaar 18 </a:t>
            </a:r>
            <a:r>
              <a:rPr lang="nl-NL" dirty="0" smtClean="0">
                <a:solidFill>
                  <a:srgbClr val="00B050"/>
                </a:solidFill>
              </a:rPr>
              <a:t>geworden</a:t>
            </a:r>
            <a:r>
              <a:rPr lang="nl-NL" dirty="0" smtClean="0"/>
              <a:t>.</a:t>
            </a:r>
            <a:endParaRPr lang="nl-NL" b="1" dirty="0">
              <a:solidFill>
                <a:srgbClr val="00B050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3191271"/>
            <a:ext cx="1371600" cy="13049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65" y="4707454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03029" cy="355614"/>
          </a:xfrm>
        </p:spPr>
        <p:txBody>
          <a:bodyPr>
            <a:noAutofit/>
          </a:bodyPr>
          <a:lstStyle/>
          <a:p>
            <a:pPr algn="ctr"/>
            <a:r>
              <a:rPr lang="nl-NL" sz="2800" dirty="0" smtClean="0"/>
              <a:t>Schema </a:t>
            </a:r>
            <a:r>
              <a:rPr lang="nl-NL" sz="2800" dirty="0" err="1" smtClean="0"/>
              <a:t>ng</a:t>
            </a:r>
            <a:r>
              <a:rPr lang="nl-NL" sz="2800" dirty="0" smtClean="0"/>
              <a:t> of </a:t>
            </a:r>
            <a:r>
              <a:rPr lang="nl-NL" sz="2800" dirty="0" err="1" smtClean="0"/>
              <a:t>wg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2873080" y="737423"/>
            <a:ext cx="40134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Noteer persoonsvorm en onderwerp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112634" y="2710068"/>
            <a:ext cx="401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cxnSp>
        <p:nvCxnSpPr>
          <p:cNvPr id="23" name="Rechte verbindingslijn met pijl 22"/>
          <p:cNvCxnSpPr/>
          <p:nvPr/>
        </p:nvCxnSpPr>
        <p:spPr>
          <a:xfrm>
            <a:off x="4812095" y="1106755"/>
            <a:ext cx="0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H="1">
            <a:off x="2513851" y="2426880"/>
            <a:ext cx="367183" cy="3055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873080" y="1488286"/>
            <a:ext cx="40134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Staat er een vorm van:  </a:t>
            </a:r>
            <a:r>
              <a:rPr lang="nl-NL" i="1" u="sng" dirty="0" smtClean="0"/>
              <a:t>zijn, worden, schijnen, lijken, blijven, blijken </a:t>
            </a:r>
            <a:r>
              <a:rPr lang="nl-NL" dirty="0" smtClean="0"/>
              <a:t>in de zin?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221640" y="2696715"/>
            <a:ext cx="6946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450373" y="5025338"/>
            <a:ext cx="252308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Werkwoordelijk gezegde</a:t>
            </a:r>
          </a:p>
          <a:p>
            <a:endParaRPr lang="nl-NL" dirty="0"/>
          </a:p>
          <a:p>
            <a:r>
              <a:rPr lang="nl-NL" dirty="0" smtClean="0"/>
              <a:t>Noteer de </a:t>
            </a:r>
            <a:r>
              <a:rPr lang="nl-NL" b="1" dirty="0" smtClean="0"/>
              <a:t>pv</a:t>
            </a:r>
            <a:r>
              <a:rPr lang="nl-NL" dirty="0" smtClean="0"/>
              <a:t> en </a:t>
            </a:r>
            <a:r>
              <a:rPr lang="nl-NL" b="1" dirty="0" smtClean="0"/>
              <a:t>alle andere werkwoorden </a:t>
            </a:r>
            <a:r>
              <a:rPr lang="nl-NL" dirty="0" smtClean="0"/>
              <a:t>uit de zin.</a:t>
            </a:r>
            <a:endParaRPr lang="nl-NL" dirty="0"/>
          </a:p>
        </p:txBody>
      </p:sp>
      <p:cxnSp>
        <p:nvCxnSpPr>
          <p:cNvPr id="31" name="Rechte verbindingslijn met pijl 30"/>
          <p:cNvCxnSpPr/>
          <p:nvPr/>
        </p:nvCxnSpPr>
        <p:spPr>
          <a:xfrm>
            <a:off x="7557541" y="3066047"/>
            <a:ext cx="0" cy="1945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575999" y="3400190"/>
            <a:ext cx="40134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Is er nog een </a:t>
            </a:r>
            <a:r>
              <a:rPr lang="nl-NL" dirty="0" err="1" smtClean="0"/>
              <a:t>ww</a:t>
            </a:r>
            <a:r>
              <a:rPr lang="nl-NL" dirty="0" smtClean="0"/>
              <a:t> met een duidelijke betekenis (</a:t>
            </a:r>
            <a:r>
              <a:rPr lang="nl-NL" dirty="0" err="1" smtClean="0"/>
              <a:t>zww</a:t>
            </a:r>
            <a:r>
              <a:rPr lang="nl-NL" dirty="0" smtClean="0"/>
              <a:t>)?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658974" y="4365675"/>
            <a:ext cx="401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117466" y="4347070"/>
            <a:ext cx="6946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575999" y="5026475"/>
            <a:ext cx="252308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Werkwoordelijk gezegde</a:t>
            </a:r>
          </a:p>
          <a:p>
            <a:endParaRPr lang="nl-NL" dirty="0"/>
          </a:p>
          <a:p>
            <a:r>
              <a:rPr lang="nl-NL" dirty="0" smtClean="0"/>
              <a:t>Noteer de </a:t>
            </a:r>
            <a:r>
              <a:rPr lang="nl-NL" b="1" dirty="0" smtClean="0"/>
              <a:t>pv</a:t>
            </a:r>
            <a:r>
              <a:rPr lang="nl-NL" dirty="0" smtClean="0"/>
              <a:t> en </a:t>
            </a:r>
            <a:r>
              <a:rPr lang="nl-NL" b="1" dirty="0" smtClean="0"/>
              <a:t>alle andere werkwoorden </a:t>
            </a:r>
            <a:r>
              <a:rPr lang="nl-NL" dirty="0" smtClean="0"/>
              <a:t>uit de zin.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3327870" y="5026475"/>
            <a:ext cx="283033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Naamwoordelijk gezegde</a:t>
            </a:r>
          </a:p>
          <a:p>
            <a:endParaRPr lang="nl-NL" dirty="0"/>
          </a:p>
          <a:p>
            <a:r>
              <a:rPr lang="nl-NL" dirty="0" smtClean="0"/>
              <a:t>Noteer het </a:t>
            </a:r>
            <a:r>
              <a:rPr lang="nl-NL" dirty="0" err="1" smtClean="0"/>
              <a:t>ww</a:t>
            </a:r>
            <a:r>
              <a:rPr lang="nl-NL" dirty="0" smtClean="0"/>
              <a:t>-deel en </a:t>
            </a:r>
            <a:r>
              <a:rPr lang="nl-NL" dirty="0" err="1" smtClean="0"/>
              <a:t>nw</a:t>
            </a:r>
            <a:r>
              <a:rPr lang="nl-NL" dirty="0" smtClean="0"/>
              <a:t>-deel</a:t>
            </a:r>
            <a:endParaRPr lang="nl-NL" dirty="0"/>
          </a:p>
        </p:txBody>
      </p:sp>
      <p:cxnSp>
        <p:nvCxnSpPr>
          <p:cNvPr id="39" name="Rechte verbindingslijn met pijl 38"/>
          <p:cNvCxnSpPr/>
          <p:nvPr/>
        </p:nvCxnSpPr>
        <p:spPr>
          <a:xfrm>
            <a:off x="859582" y="4046519"/>
            <a:ext cx="0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>
            <a:off x="4386053" y="4046520"/>
            <a:ext cx="0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873188" y="4735007"/>
            <a:ext cx="0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/>
          <p:nvPr/>
        </p:nvCxnSpPr>
        <p:spPr>
          <a:xfrm>
            <a:off x="4386053" y="4735006"/>
            <a:ext cx="0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44"/>
          <p:cNvCxnSpPr/>
          <p:nvPr/>
        </p:nvCxnSpPr>
        <p:spPr>
          <a:xfrm>
            <a:off x="6886495" y="2419349"/>
            <a:ext cx="400713" cy="3055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8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6" grpId="0" animBg="1"/>
      <p:bldP spid="29" grpId="0" animBg="1"/>
      <p:bldP spid="30" grpId="0" animBg="1"/>
      <p:bldP spid="32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32822" y="1280191"/>
            <a:ext cx="7858678" cy="415259"/>
          </a:xfrm>
        </p:spPr>
        <p:txBody>
          <a:bodyPr/>
          <a:lstStyle/>
          <a:p>
            <a:r>
              <a:rPr lang="nl-NL" dirty="0" smtClean="0"/>
              <a:t>Hij is zojuist door zijn vader opgehaald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9" y="2053379"/>
            <a:ext cx="6826196" cy="430674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839430" y="2195945"/>
            <a:ext cx="1754372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Hij is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839430" y="3483740"/>
            <a:ext cx="421759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Is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74158" y="4087124"/>
            <a:ext cx="1350335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opgehaald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64037" y="5217380"/>
            <a:ext cx="1754372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Is opgehaald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H="1">
            <a:off x="3602574" y="3391407"/>
            <a:ext cx="297714" cy="276999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2410046" y="4990964"/>
            <a:ext cx="0" cy="226416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2410046" y="4494536"/>
            <a:ext cx="0" cy="276999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3457265" y="3853072"/>
            <a:ext cx="0" cy="309265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96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32822" y="1280191"/>
            <a:ext cx="7858678" cy="415259"/>
          </a:xfrm>
        </p:spPr>
        <p:txBody>
          <a:bodyPr/>
          <a:lstStyle/>
          <a:p>
            <a:r>
              <a:rPr lang="nl-NL" dirty="0" smtClean="0"/>
              <a:t>Hij blijkt erg aardig te zijn.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9" y="2053379"/>
            <a:ext cx="6826196" cy="430674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839430" y="2195945"/>
            <a:ext cx="1754372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Hij blijkt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839430" y="3483740"/>
            <a:ext cx="1265184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Blijkt zijn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64037" y="5217380"/>
            <a:ext cx="1754372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Blijkt (erg aardig) te zijn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H="1">
            <a:off x="3602574" y="3391407"/>
            <a:ext cx="297714" cy="276999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5064642" y="4990964"/>
            <a:ext cx="0" cy="226416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5046921" y="4494536"/>
            <a:ext cx="0" cy="276999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3457265" y="3853072"/>
            <a:ext cx="0" cy="309265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47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32822" y="1280191"/>
            <a:ext cx="7858678" cy="415259"/>
          </a:xfrm>
        </p:spPr>
        <p:txBody>
          <a:bodyPr/>
          <a:lstStyle/>
          <a:p>
            <a:r>
              <a:rPr lang="nl-NL" dirty="0" smtClean="0"/>
              <a:t>De leerlingen beantwoorden de vraag erg goed.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9" y="2053379"/>
            <a:ext cx="6826196" cy="430674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839430" y="2195945"/>
            <a:ext cx="1754372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De leerlingen beantwoorden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64037" y="5217380"/>
            <a:ext cx="1754372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beantwoorden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>
            <a:off x="7004995" y="3391407"/>
            <a:ext cx="320838" cy="276999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7487004" y="3853072"/>
            <a:ext cx="0" cy="136430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95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559</TotalTime>
  <Words>221</Words>
  <Application>Microsoft Office PowerPoint</Application>
  <PresentationFormat>Diavoorstelling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Grammatica </vt:lpstr>
      <vt:lpstr>Wat ga je leren</vt:lpstr>
      <vt:lpstr>Hoe was het ook alweer??</vt:lpstr>
      <vt:lpstr>Hoe was het ook alweer??</vt:lpstr>
      <vt:lpstr>Schema ng of wg</vt:lpstr>
      <vt:lpstr>Even oefenen</vt:lpstr>
      <vt:lpstr>Even oefenen</vt:lpstr>
      <vt:lpstr>Even oefenen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55</cp:revision>
  <dcterms:created xsi:type="dcterms:W3CDTF">2015-08-26T11:58:10Z</dcterms:created>
  <dcterms:modified xsi:type="dcterms:W3CDTF">2017-01-15T10:41:29Z</dcterms:modified>
</cp:coreProperties>
</file>