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4FC76B4-5C74-9A48-BCD7-B123623E2F1D}">
          <p14:sldIdLst>
            <p14:sldId id="256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0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11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315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19,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19,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19,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19,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6" r:id="rId13"/>
    <p:sldLayoutId id="2147483927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ing.com/images/search?q=inleiding&amp;view=detailv2&amp;&amp;id=A53A3F03191CCC24E9EEFAE6974571D565A6885C&amp;selectedIndex=108&amp;ccid=1AGvX1Dh&amp;simid=608018879922242241&amp;thid=OIP.Md401af5f50e1ecdb01bf8835d071d79co0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Schrijven1.5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Zakelijke en persoonlijke brief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43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56568" y="684000"/>
            <a:ext cx="7809307" cy="9448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Afsluiting, handtekening, afzender</a:t>
            </a:r>
            <a:endParaRPr lang="nl-NL" dirty="0"/>
          </a:p>
        </p:txBody>
      </p:sp>
      <p:pic>
        <p:nvPicPr>
          <p:cNvPr id="2" name="Tijdelijke aanduiding voor afbeelding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954" b="9954"/>
          <a:stretch>
            <a:fillRect/>
          </a:stretch>
        </p:blipFill>
        <p:spPr>
          <a:xfrm>
            <a:off x="251520" y="2248530"/>
            <a:ext cx="5900837" cy="328426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923928" y="1786865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292080" y="2943805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563093" y="4607005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3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Opdrachten 1 </a:t>
            </a:r>
            <a:r>
              <a:rPr lang="nl-NL" dirty="0" err="1" smtClean="0"/>
              <a:t>tm</a:t>
            </a:r>
            <a:r>
              <a:rPr lang="nl-NL" dirty="0" smtClean="0"/>
              <a:t> 10a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98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Verschillen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51917" y="1571961"/>
            <a:ext cx="3291840" cy="639762"/>
          </a:xfrm>
        </p:spPr>
        <p:txBody>
          <a:bodyPr/>
          <a:lstStyle/>
          <a:p>
            <a:pPr lvl="0"/>
            <a:r>
              <a:rPr lang="nl-NL" dirty="0" smtClean="0"/>
              <a:t>Zakelijke brief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51505" y="2282526"/>
            <a:ext cx="3291840" cy="3840480"/>
          </a:xfrm>
        </p:spPr>
        <p:txBody>
          <a:bodyPr/>
          <a:lstStyle/>
          <a:p>
            <a:pPr lvl="0"/>
            <a:r>
              <a:rPr lang="nl-NL" u="sng" dirty="0"/>
              <a:t>Officiële brief</a:t>
            </a:r>
          </a:p>
          <a:p>
            <a:pPr lvl="1"/>
            <a:r>
              <a:rPr lang="nl-NL" sz="1700" dirty="0"/>
              <a:t>Verzoek</a:t>
            </a:r>
          </a:p>
          <a:p>
            <a:pPr lvl="1"/>
            <a:r>
              <a:rPr lang="nl-NL" sz="1700" dirty="0"/>
              <a:t>Klacht</a:t>
            </a:r>
          </a:p>
          <a:p>
            <a:pPr lvl="1"/>
            <a:r>
              <a:rPr lang="nl-NL" sz="1700" dirty="0"/>
              <a:t>Mededeling</a:t>
            </a:r>
          </a:p>
          <a:p>
            <a:pPr marL="18000" lvl="1" indent="0">
              <a:buNone/>
            </a:pPr>
            <a:endParaRPr lang="nl-NL" sz="1700" dirty="0"/>
          </a:p>
          <a:p>
            <a:pPr marL="18000" lvl="1" indent="0">
              <a:buNone/>
            </a:pPr>
            <a:r>
              <a:rPr lang="nl-NL" sz="1700" u="sng" dirty="0"/>
              <a:t>Gericht aan </a:t>
            </a:r>
          </a:p>
          <a:p>
            <a:pPr lvl="1"/>
            <a:r>
              <a:rPr lang="nl-NL" sz="1700" dirty="0"/>
              <a:t>een persoon die je niet zo goed kent</a:t>
            </a:r>
          </a:p>
          <a:p>
            <a:pPr lvl="1"/>
            <a:r>
              <a:rPr lang="nl-NL" sz="1700" dirty="0"/>
              <a:t>Officiële instantie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>
          <a:xfrm>
            <a:off x="3789509" y="1524318"/>
            <a:ext cx="3291840" cy="639762"/>
          </a:xfrm>
        </p:spPr>
        <p:txBody>
          <a:bodyPr/>
          <a:lstStyle/>
          <a:p>
            <a:r>
              <a:rPr lang="nl-NL" dirty="0" smtClean="0"/>
              <a:t>Persoonlijke brief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3825723" y="2227580"/>
            <a:ext cx="3291840" cy="3840480"/>
          </a:xfrm>
        </p:spPr>
        <p:txBody>
          <a:bodyPr>
            <a:normAutofit fontScale="85000" lnSpcReduction="10000"/>
          </a:bodyPr>
          <a:lstStyle/>
          <a:p>
            <a:r>
              <a:rPr lang="nl-NL" u="sng" dirty="0" smtClean="0"/>
              <a:t>Niet officiële brief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 smtClean="0"/>
              <a:t>Persoonlijke 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 smtClean="0"/>
              <a:t>Gericht aan mensen die je goed kent.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 smtClean="0"/>
              <a:t>Weinig inhoudelijke regels: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b="0" dirty="0" smtClean="0"/>
              <a:t>Plaats en datum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0" dirty="0" smtClean="0"/>
              <a:t>Passende aanhef/afsluiting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b="0" dirty="0" smtClean="0"/>
              <a:t>Je zet je voornaam eronder</a:t>
            </a:r>
          </a:p>
          <a:p>
            <a:pPr marL="457200" indent="-457200">
              <a:buFont typeface="+mj-lt"/>
              <a:buAutoNum type="arabicPeriod"/>
            </a:pPr>
            <a:endParaRPr lang="nl-NL" b="0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l-NL" u="sng" dirty="0" smtClean="0"/>
              <a:t>Kenmerken van de zakelijke brief:</a:t>
            </a:r>
          </a:p>
          <a:p>
            <a:pPr lvl="0"/>
            <a:endParaRPr lang="nl-NL" dirty="0"/>
          </a:p>
          <a:p>
            <a:pPr lvl="1"/>
            <a:r>
              <a:rPr lang="nl-NL" dirty="0" smtClean="0"/>
              <a:t>Kort</a:t>
            </a:r>
          </a:p>
          <a:p>
            <a:pPr lvl="1"/>
            <a:r>
              <a:rPr lang="nl-NL" dirty="0" smtClean="0"/>
              <a:t>Beleefd (formeel taalgebruik)</a:t>
            </a:r>
          </a:p>
          <a:p>
            <a:pPr lvl="1"/>
            <a:r>
              <a:rPr lang="nl-NL" dirty="0" smtClean="0"/>
              <a:t>Niet emotioneel</a:t>
            </a:r>
          </a:p>
          <a:p>
            <a:pPr lvl="1"/>
            <a:endParaRPr lang="nl-NL" dirty="0"/>
          </a:p>
          <a:p>
            <a:pPr marL="18000" lvl="1" indent="0">
              <a:buNone/>
            </a:pPr>
            <a:r>
              <a:rPr lang="nl-NL" u="sng" dirty="0" smtClean="0"/>
              <a:t>Formeel/informeel </a:t>
            </a:r>
            <a:r>
              <a:rPr lang="nl-NL" u="sng" dirty="0" smtClean="0"/>
              <a:t>taalgebruik:</a:t>
            </a:r>
          </a:p>
          <a:p>
            <a:pPr marL="18000" lvl="1" indent="0">
              <a:buNone/>
            </a:pPr>
            <a:endParaRPr lang="nl-NL" dirty="0"/>
          </a:p>
          <a:p>
            <a:pPr marL="475200" lvl="1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002060"/>
                </a:solidFill>
              </a:rPr>
              <a:t>U&gt;&gt;</a:t>
            </a:r>
            <a:r>
              <a:rPr lang="nl-NL" dirty="0" smtClean="0"/>
              <a:t>jij/je</a:t>
            </a:r>
          </a:p>
          <a:p>
            <a:pPr marL="475200" lvl="1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002060"/>
                </a:solidFill>
              </a:rPr>
              <a:t>Ik was diep teleurgesteld&gt;&gt;</a:t>
            </a:r>
            <a:r>
              <a:rPr lang="nl-NL" dirty="0" smtClean="0"/>
              <a:t>ik baalde als een stekker</a:t>
            </a:r>
            <a:endParaRPr lang="nl-NL" dirty="0" smtClean="0"/>
          </a:p>
          <a:p>
            <a:pPr marL="475200" lvl="1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002060"/>
                </a:solidFill>
              </a:rPr>
              <a:t>Met </a:t>
            </a:r>
            <a:r>
              <a:rPr lang="nl-NL" b="1" dirty="0" smtClean="0">
                <a:solidFill>
                  <a:srgbClr val="002060"/>
                </a:solidFill>
              </a:rPr>
              <a:t>vriendelijke groet</a:t>
            </a:r>
            <a:r>
              <a:rPr lang="nl-NL" dirty="0" smtClean="0"/>
              <a:t>&gt;&gt;de </a:t>
            </a:r>
            <a:r>
              <a:rPr lang="nl-NL" dirty="0" smtClean="0"/>
              <a:t>mazzel</a:t>
            </a:r>
          </a:p>
          <a:p>
            <a:pPr marL="475200" lvl="1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002060"/>
                </a:solidFill>
              </a:rPr>
              <a:t>We hebben genoten</a:t>
            </a:r>
            <a:r>
              <a:rPr lang="nl-NL" dirty="0" smtClean="0"/>
              <a:t>&gt;&gt;het was te gek</a:t>
            </a:r>
            <a:endParaRPr lang="nl-NL" dirty="0"/>
          </a:p>
          <a:p>
            <a:pPr marL="475200" lvl="1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002060"/>
                </a:solidFill>
              </a:rPr>
              <a:t>Geachte </a:t>
            </a:r>
            <a:r>
              <a:rPr lang="nl-NL" b="1" dirty="0" smtClean="0">
                <a:solidFill>
                  <a:srgbClr val="002060"/>
                </a:solidFill>
              </a:rPr>
              <a:t>meneer</a:t>
            </a:r>
            <a:r>
              <a:rPr lang="nl-NL" dirty="0" smtClean="0"/>
              <a:t>&gt;&gt;Hee/Hoi</a:t>
            </a:r>
            <a:endParaRPr lang="nl-NL" dirty="0" smtClean="0"/>
          </a:p>
          <a:p>
            <a:pPr marL="18000" lvl="1" indent="0">
              <a:buNone/>
            </a:pPr>
            <a:endParaRPr lang="nl-NL" dirty="0"/>
          </a:p>
          <a:p>
            <a:pPr marL="18000" lvl="1" indent="0">
              <a:buNone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837" y="2271854"/>
            <a:ext cx="2838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nl-NL" u="sng" dirty="0" smtClean="0"/>
              <a:t>Vaste afspraken over de indeling</a:t>
            </a:r>
          </a:p>
          <a:p>
            <a:pPr lvl="0"/>
            <a:endParaRPr lang="nl-NL" dirty="0"/>
          </a:p>
          <a:p>
            <a:pPr lvl="1"/>
            <a:r>
              <a:rPr lang="nl-NL" b="1" dirty="0" smtClean="0"/>
              <a:t>Inleiding: </a:t>
            </a:r>
            <a:r>
              <a:rPr lang="nl-NL" dirty="0" smtClean="0"/>
              <a:t>in één zin of korte alinea uitleggen waarom je de brief schrijft.</a:t>
            </a:r>
          </a:p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Briefconventies</a:t>
            </a:r>
            <a:endParaRPr lang="nl-NL" dirty="0"/>
          </a:p>
        </p:txBody>
      </p:sp>
      <p:sp>
        <p:nvSpPr>
          <p:cNvPr id="6" name="Rectangle 95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20" y="3449841"/>
            <a:ext cx="4219074" cy="1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nl-NL" u="sng" dirty="0" smtClean="0"/>
              <a:t>Vaste afspraken over de indeling</a:t>
            </a:r>
          </a:p>
          <a:p>
            <a:pPr lvl="0"/>
            <a:endParaRPr lang="nl-NL" dirty="0"/>
          </a:p>
          <a:p>
            <a:pPr lvl="1"/>
            <a:r>
              <a:rPr lang="nl-NL" b="1" dirty="0"/>
              <a:t>Middenstuk: </a:t>
            </a:r>
            <a:r>
              <a:rPr lang="nl-NL" dirty="0"/>
              <a:t>twee á drie alinea`s waarin je jouw </a:t>
            </a:r>
            <a:r>
              <a:rPr lang="nl-NL" dirty="0" smtClean="0"/>
              <a:t>verzoek/klacht/mededeling </a:t>
            </a:r>
            <a:r>
              <a:rPr lang="nl-NL" dirty="0"/>
              <a:t>verder uitwerkt.</a:t>
            </a:r>
          </a:p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Briefconventies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93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nl-NL" u="sng" dirty="0" smtClean="0"/>
              <a:t>Vaste afspraken over de indeling</a:t>
            </a:r>
          </a:p>
          <a:p>
            <a:pPr lvl="0"/>
            <a:endParaRPr lang="nl-NL" dirty="0"/>
          </a:p>
          <a:p>
            <a:pPr lvl="1"/>
            <a:r>
              <a:rPr lang="nl-NL" b="1" dirty="0"/>
              <a:t>Slot: </a:t>
            </a:r>
            <a:r>
              <a:rPr lang="nl-NL" dirty="0"/>
              <a:t>Vat kort samen wat je met de brief wilt bereiken. Je sluit af met een vriendelijke afsluiting.</a:t>
            </a:r>
          </a:p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Briefconventies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3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A</a:t>
            </a:r>
            <a:r>
              <a:rPr lang="nl-NL" b="0" dirty="0" smtClean="0"/>
              <a:t> geadresseerde, naam en adres</a:t>
            </a:r>
          </a:p>
          <a:p>
            <a:r>
              <a:rPr lang="nl-NL" dirty="0" smtClean="0"/>
              <a:t>B</a:t>
            </a:r>
            <a:r>
              <a:rPr lang="nl-NL" b="0" dirty="0" smtClean="0"/>
              <a:t> plaats en datum</a:t>
            </a:r>
          </a:p>
          <a:p>
            <a:r>
              <a:rPr lang="nl-NL" dirty="0" smtClean="0"/>
              <a:t>C</a:t>
            </a:r>
            <a:r>
              <a:rPr lang="nl-NL" b="0" dirty="0" smtClean="0"/>
              <a:t> aanhef</a:t>
            </a:r>
          </a:p>
          <a:p>
            <a:r>
              <a:rPr lang="nl-NL" dirty="0" smtClean="0"/>
              <a:t>D</a:t>
            </a:r>
            <a:r>
              <a:rPr lang="nl-NL" b="0" dirty="0" smtClean="0"/>
              <a:t> Inhoud van de brief (inleiding, middenstuk, slot)</a:t>
            </a:r>
          </a:p>
          <a:p>
            <a:r>
              <a:rPr lang="nl-NL" dirty="0" smtClean="0"/>
              <a:t>E</a:t>
            </a:r>
            <a:r>
              <a:rPr lang="nl-NL" b="0" dirty="0" smtClean="0"/>
              <a:t> Afsluiting</a:t>
            </a:r>
          </a:p>
          <a:p>
            <a:r>
              <a:rPr lang="nl-NL" dirty="0" smtClean="0"/>
              <a:t>F</a:t>
            </a:r>
            <a:r>
              <a:rPr lang="nl-NL" b="0" dirty="0" smtClean="0"/>
              <a:t> Handtekening</a:t>
            </a:r>
          </a:p>
          <a:p>
            <a:r>
              <a:rPr lang="nl-NL" dirty="0" smtClean="0"/>
              <a:t>G</a:t>
            </a:r>
            <a:r>
              <a:rPr lang="nl-NL" b="0" dirty="0" smtClean="0"/>
              <a:t> Afzender: je naam en adres onder elkaar.</a:t>
            </a:r>
          </a:p>
          <a:p>
            <a:endParaRPr lang="nl-NL" b="0" dirty="0"/>
          </a:p>
          <a:p>
            <a:r>
              <a:rPr lang="nl-NL" dirty="0" smtClean="0"/>
              <a:t>LET OP:</a:t>
            </a:r>
          </a:p>
          <a:p>
            <a:pPr>
              <a:buNone/>
            </a:pPr>
            <a:r>
              <a:rPr lang="nl-NL" dirty="0" smtClean="0"/>
              <a:t>1: </a:t>
            </a:r>
            <a:r>
              <a:rPr lang="nl-NL" b="0" dirty="0" smtClean="0"/>
              <a:t>Tussen</a:t>
            </a:r>
            <a:r>
              <a:rPr lang="nl-NL" dirty="0" smtClean="0"/>
              <a:t> A </a:t>
            </a:r>
            <a:r>
              <a:rPr lang="nl-NL" b="0" dirty="0" smtClean="0"/>
              <a:t>en </a:t>
            </a:r>
            <a:r>
              <a:rPr lang="nl-NL" dirty="0" smtClean="0"/>
              <a:t>B</a:t>
            </a:r>
            <a:r>
              <a:rPr lang="nl-NL" b="0" dirty="0" smtClean="0"/>
              <a:t> sla je </a:t>
            </a:r>
            <a:r>
              <a:rPr lang="nl-NL" dirty="0" smtClean="0"/>
              <a:t>TWEE </a:t>
            </a:r>
            <a:r>
              <a:rPr lang="nl-NL" b="0" dirty="0" smtClean="0"/>
              <a:t>regels over</a:t>
            </a:r>
          </a:p>
          <a:p>
            <a:pPr>
              <a:buNone/>
            </a:pPr>
            <a:r>
              <a:rPr lang="nl-NL" dirty="0" smtClean="0"/>
              <a:t>2: </a:t>
            </a:r>
            <a:r>
              <a:rPr lang="nl-NL" b="0" dirty="0" smtClean="0"/>
              <a:t>Tussen de andere onderdelen steeds</a:t>
            </a:r>
            <a:r>
              <a:rPr lang="nl-NL" dirty="0" smtClean="0"/>
              <a:t> ÉÉN </a:t>
            </a:r>
            <a:r>
              <a:rPr lang="nl-NL" b="0" dirty="0" smtClean="0"/>
              <a:t>regel</a:t>
            </a:r>
          </a:p>
          <a:p>
            <a:pPr>
              <a:buNone/>
            </a:pPr>
            <a:r>
              <a:rPr lang="nl-NL" dirty="0" smtClean="0"/>
              <a:t>3: </a:t>
            </a:r>
            <a:r>
              <a:rPr lang="nl-NL" b="0" dirty="0" smtClean="0"/>
              <a:t>Om de inhoud overzichtelijk te houden laat je </a:t>
            </a:r>
            <a:r>
              <a:rPr lang="nl-NL" dirty="0" smtClean="0"/>
              <a:t>een witregel</a:t>
            </a:r>
            <a:r>
              <a:rPr lang="nl-NL" b="0" dirty="0" smtClean="0"/>
              <a:t> </a:t>
            </a:r>
            <a:r>
              <a:rPr lang="nl-NL" dirty="0" smtClean="0"/>
              <a:t>open</a:t>
            </a:r>
            <a:r>
              <a:rPr lang="nl-NL" b="0" dirty="0" smtClean="0"/>
              <a:t> tussen de alinea`s.</a:t>
            </a:r>
            <a:endParaRPr lang="nl-NL" b="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Zo schrijf je een zakelijke brief: adressering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47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56568" y="684000"/>
            <a:ext cx="7809307" cy="116082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Geadresseerde, </a:t>
            </a:r>
            <a:r>
              <a:rPr lang="nl-NL" dirty="0" smtClean="0"/>
              <a:t>plaats/datum</a:t>
            </a:r>
            <a:r>
              <a:rPr lang="nl-NL" dirty="0" smtClean="0"/>
              <a:t>, </a:t>
            </a:r>
            <a:r>
              <a:rPr lang="nl-NL" dirty="0" smtClean="0"/>
              <a:t>aanhef</a:t>
            </a:r>
            <a:endParaRPr lang="nl-NL" dirty="0"/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259" r="7259"/>
          <a:stretch>
            <a:fillRect/>
          </a:stretch>
        </p:blipFill>
        <p:spPr>
          <a:xfrm>
            <a:off x="653322" y="2132856"/>
            <a:ext cx="6210595" cy="345638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829656" y="2276872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561221" y="3890865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347864" y="4696995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1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0" b="20620"/>
          <a:stretch>
            <a:fillRect/>
          </a:stretch>
        </p:blipFill>
        <p:spPr>
          <a:xfrm>
            <a:off x="971550" y="798503"/>
            <a:ext cx="6676255" cy="5533203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Rechthoek 13"/>
          <p:cNvSpPr/>
          <p:nvPr/>
        </p:nvSpPr>
        <p:spPr>
          <a:xfrm>
            <a:off x="8532935" y="2486419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itel 6"/>
          <p:cNvSpPr>
            <a:spLocks noGrp="1"/>
          </p:cNvSpPr>
          <p:nvPr>
            <p:ph type="title"/>
          </p:nvPr>
        </p:nvSpPr>
        <p:spPr>
          <a:xfrm>
            <a:off x="575087" y="152585"/>
            <a:ext cx="7809307" cy="52642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Inleiding</a:t>
            </a:r>
            <a:r>
              <a:rPr lang="nl-NL" dirty="0" smtClean="0"/>
              <a:t>, middenstuk, slot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83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Essentieel.thmx</Template>
  <TotalTime>376</TotalTime>
  <Words>293</Words>
  <Application>Microsoft Office PowerPoint</Application>
  <PresentationFormat>Diavoorstelling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Arial Black</vt:lpstr>
      <vt:lpstr>Essentieel</vt:lpstr>
      <vt:lpstr>Schrijven1.5</vt:lpstr>
      <vt:lpstr>Verschillen</vt:lpstr>
      <vt:lpstr>Kenmerken </vt:lpstr>
      <vt:lpstr>Briefconventies</vt:lpstr>
      <vt:lpstr>Briefconventies</vt:lpstr>
      <vt:lpstr>Briefconventies</vt:lpstr>
      <vt:lpstr>Zo schrijf je een zakelijke brief: adressering</vt:lpstr>
      <vt:lpstr>Geadresseerde, plaats/datum, aanhef</vt:lpstr>
      <vt:lpstr>Inleiding, middenstuk, slot</vt:lpstr>
      <vt:lpstr>Afsluiting, handtekening, afzender</vt:lpstr>
      <vt:lpstr>huiswerk</vt:lpstr>
    </vt:vector>
  </TitlesOfParts>
  <Company>Remco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Fictie 1.1</dc:title>
  <dc:creator>VNRE Vrancken</dc:creator>
  <cp:lastModifiedBy>Remco</cp:lastModifiedBy>
  <cp:revision>30</cp:revision>
  <dcterms:created xsi:type="dcterms:W3CDTF">2015-08-26T11:58:10Z</dcterms:created>
  <dcterms:modified xsi:type="dcterms:W3CDTF">2015-09-19T18:17:00Z</dcterms:modified>
</cp:coreProperties>
</file>