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02" r:id="rId3"/>
    <p:sldId id="278" r:id="rId4"/>
    <p:sldId id="275" r:id="rId5"/>
    <p:sldId id="273" r:id="rId6"/>
    <p:sldId id="287" r:id="rId7"/>
    <p:sldId id="293" r:id="rId8"/>
    <p:sldId id="294" r:id="rId9"/>
    <p:sldId id="288" r:id="rId10"/>
    <p:sldId id="303" r:id="rId11"/>
    <p:sldId id="295" r:id="rId12"/>
    <p:sldId id="304" r:id="rId13"/>
    <p:sldId id="308" r:id="rId14"/>
    <p:sldId id="306" r:id="rId15"/>
    <p:sldId id="307" r:id="rId16"/>
    <p:sldId id="290" r:id="rId17"/>
    <p:sldId id="296" r:id="rId18"/>
    <p:sldId id="297" r:id="rId19"/>
    <p:sldId id="291" r:id="rId20"/>
    <p:sldId id="305" r:id="rId21"/>
    <p:sldId id="298" r:id="rId22"/>
    <p:sldId id="300" r:id="rId23"/>
    <p:sldId id="301" r:id="rId24"/>
    <p:sldId id="299" r:id="rId25"/>
    <p:sldId id="314" r:id="rId26"/>
    <p:sldId id="315" r:id="rId27"/>
    <p:sldId id="309" r:id="rId28"/>
    <p:sldId id="310" r:id="rId29"/>
    <p:sldId id="311" r:id="rId30"/>
    <p:sldId id="312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13" r:id="rId40"/>
    <p:sldId id="277" r:id="rId41"/>
    <p:sldId id="284" r:id="rId42"/>
    <p:sldId id="285" r:id="rId43"/>
    <p:sldId id="286" r:id="rId44"/>
    <p:sldId id="292" r:id="rId4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4" autoAdjust="0"/>
  </p:normalViewPr>
  <p:slideViewPr>
    <p:cSldViewPr>
      <p:cViewPr varScale="1">
        <p:scale>
          <a:sx n="69" d="100"/>
          <a:sy n="69" d="100"/>
        </p:scale>
        <p:origin x="78" y="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F91393-FE93-47AA-BC96-CC58ACF7B242}" type="datetimeFigureOut">
              <a:rPr lang="nl-NL"/>
              <a:pPr>
                <a:defRPr/>
              </a:pPr>
              <a:t>4-3-2018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D6BD645-5FF9-4BB5-B6E0-13E7464818A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361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b="1" smtClean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2295E8-9066-4369-98D0-B13DCEC90A62}" type="slidenum">
              <a:rPr lang="nl-NL" smtClean="0"/>
              <a:pPr/>
              <a:t>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584199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49A6F7-C25D-4CBA-AA8C-2A36BA2B10C9}" type="slidenum">
              <a:rPr lang="nl-NL" smtClean="0"/>
              <a:pPr/>
              <a:t>11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542070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49A6F7-C25D-4CBA-AA8C-2A36BA2B10C9}" type="slidenum">
              <a:rPr lang="nl-NL" smtClean="0"/>
              <a:pPr/>
              <a:t>12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633115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9000E-12A8-48D2-892E-96C9F778F6FA}" type="slidenum">
              <a:rPr lang="nl-NL" smtClean="0"/>
              <a:pPr/>
              <a:t>16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547123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7C81F96-7CEC-4A86-AA17-C90F2C7710F9}" type="slidenum">
              <a:rPr lang="nl-NL" smtClean="0"/>
              <a:pPr/>
              <a:t>17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64723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94C8C0-3F56-470C-878C-BA98453490F0}" type="slidenum">
              <a:rPr lang="nl-NL" smtClean="0"/>
              <a:pPr/>
              <a:t>18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037643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337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A94CE1-8F03-44E9-8399-F4922EF9BFEA}" type="slidenum">
              <a:rPr lang="nl-NL" smtClean="0"/>
              <a:pPr/>
              <a:t>19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821233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b="1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7D8F0B2-A16F-49D3-AAD8-48449306D647}" type="slidenum">
              <a:rPr lang="nl-NL" smtClean="0"/>
              <a:pPr/>
              <a:t>22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040795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03C317A-1CC7-457E-99F4-365BB99318B5}" type="slidenum">
              <a:rPr lang="nl-NL" smtClean="0"/>
              <a:pPr/>
              <a:t>23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341906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alt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036D3C-B07E-4F95-8F49-58494C8737A2}" type="slidenum">
              <a:rPr lang="nl-NL" altLang="nl-NL"/>
              <a:pPr eaLnBrk="1" hangingPunct="1"/>
              <a:t>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4152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altLang="nl-NL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EC4FC2-D68A-4045-83EB-B073AC3D88EC}" type="slidenum">
              <a:rPr lang="nl-NL" altLang="nl-N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912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78393E-75A6-4B0E-A3CA-C7F1B335AF1D}" type="slidenum">
              <a:rPr lang="nl-NL" smtClean="0"/>
              <a:pPr/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251081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altLang="nl-NL" smtClean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7533980-D7E1-44A5-B727-B5AD44584588}" type="slidenum">
              <a:rPr lang="nl-NL" altLang="nl-N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10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ingdings" pitchFamily="2" charset="2"/>
              <a:buChar char="Ø"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73870D-1A67-4F8D-B24E-16B63CB3E38A}" type="slidenum">
              <a:rPr lang="nl-NL" smtClean="0"/>
              <a:pPr>
                <a:defRPr/>
              </a:pPr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1823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348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8AEFCB-4F20-4C64-A747-28EB4DBE654D}" type="slidenum">
              <a:rPr lang="nl-NL" smtClean="0"/>
              <a:pPr/>
              <a:t>40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0295038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358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E18047A-A1FE-42EF-9EE5-522D5E5DEF96}" type="slidenum">
              <a:rPr lang="nl-NL" smtClean="0"/>
              <a:pPr/>
              <a:t>41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965484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368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F69ADB-BB4D-48B0-AA2F-5DCB8D7AA53C}" type="slidenum">
              <a:rPr lang="nl-NL" smtClean="0"/>
              <a:pPr/>
              <a:t>42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27804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378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820B6E-235E-46EF-B531-DB43AAD48B40}" type="slidenum">
              <a:rPr lang="nl-NL" smtClean="0"/>
              <a:pPr/>
              <a:t>43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1325354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389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3D0535-F5D7-41E7-B1C4-135589C724D1}" type="slidenum">
              <a:rPr lang="nl-NL" smtClean="0"/>
              <a:pPr/>
              <a:t>44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26218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F38E93-94E0-4547-BC7E-7AA3271CA846}" type="slidenum">
              <a:rPr lang="nl-NL" smtClean="0"/>
              <a:pPr/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38157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dirty="0" smtClean="0"/>
          </a:p>
        </p:txBody>
      </p:sp>
      <p:sp>
        <p:nvSpPr>
          <p:cNvPr id="2355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C1B809-EF3F-44A7-A03C-83F0E4F1F2AF}" type="slidenum">
              <a:rPr lang="nl-NL" smtClean="0"/>
              <a:pPr/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899618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4D14FD3-6EBC-4D6E-9358-D5C7AAF957AF}" type="slidenum">
              <a:rPr lang="nl-NL" smtClean="0"/>
              <a:pPr/>
              <a:t>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602486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662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09B39F-3857-4BEF-9F12-FA75CBF8D88C}" type="slidenum">
              <a:rPr lang="nl-NL" smtClean="0"/>
              <a:pPr/>
              <a:t>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887321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3EC0C8C-0800-4E75-8DA9-B11270CF13D6}" type="slidenum">
              <a:rPr lang="nl-NL" smtClean="0"/>
              <a:pPr/>
              <a:t>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729562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49A6F7-C25D-4CBA-AA8C-2A36BA2B10C9}" type="slidenum">
              <a:rPr lang="nl-NL" smtClean="0"/>
              <a:pPr/>
              <a:t>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833308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49A6F7-C25D-4CBA-AA8C-2A36BA2B10C9}" type="slidenum">
              <a:rPr lang="nl-NL" smtClean="0"/>
              <a:pPr/>
              <a:t>10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1708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0614-3A38-4D03-A7D6-ED657603624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3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578E8-3897-4CD4-896B-EE22BE1140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48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D4993-A31D-4B8E-8A2E-07F033467B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005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7895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47DA4-6665-4EFE-99CE-80E82C73F8F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06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C44C8-3CF2-4DD8-BCFB-DC003CE136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63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DC7C8-67AD-45D8-BD8C-0807069B35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60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36DBD-C77B-4F1A-9EF0-261ECF5E39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67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03CA6-74F1-435D-BB02-552ECB992A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84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E2014-CD75-4174-B328-7487AFD0BB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61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DF59E-3A59-438B-B2F1-42438EE86E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25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FDBB-BE81-4DEA-B410-EA73ADECA38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09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F0C9F32-9000-4262-AFCD-7536EE36BD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pPr eaLnBrk="1" hangingPunct="1"/>
            <a:r>
              <a:rPr lang="nl-NL" sz="3600" b="1" dirty="0" smtClean="0">
                <a:latin typeface="Calibri" pitchFamily="34" charset="0"/>
              </a:rPr>
              <a:t>De grote Grammatica woordsoorten Quiz!</a:t>
            </a:r>
            <a:r>
              <a:rPr lang="nl-NL" sz="3600" dirty="0" smtClean="0">
                <a:latin typeface="Calibri" pitchFamily="34" charset="0"/>
              </a:rPr>
              <a:t/>
            </a:r>
            <a:br>
              <a:rPr lang="nl-NL" sz="3600" dirty="0" smtClean="0">
                <a:latin typeface="Calibri" pitchFamily="34" charset="0"/>
              </a:rPr>
            </a:br>
            <a:endParaRPr lang="nl-NL" sz="3600" dirty="0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2"/>
                </a:solidFill>
                <a:latin typeface="Calibri" pitchFamily="34" charset="0"/>
              </a:rPr>
              <a:t>Van lidwoord</a:t>
            </a:r>
          </a:p>
          <a:p>
            <a:pPr eaLnBrk="1" hangingPunct="1"/>
            <a:r>
              <a:rPr lang="nl-NL" dirty="0" smtClean="0">
                <a:solidFill>
                  <a:schemeClr val="bg2"/>
                </a:solidFill>
                <a:latin typeface="Calibri" pitchFamily="34" charset="0"/>
              </a:rPr>
              <a:t>tot en met voornaamwoorden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-304800"/>
            <a:ext cx="5105400" cy="2717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Zelfstandig werkwoord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80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Een </a:t>
            </a:r>
            <a:r>
              <a:rPr lang="nl-NL" sz="9600" b="1" dirty="0" smtClean="0">
                <a:latin typeface="Calibri" pitchFamily="34" charset="0"/>
              </a:rPr>
              <a:t> zelfstandig werkwoord</a:t>
            </a:r>
            <a:r>
              <a:rPr lang="nl-NL" sz="9600" dirty="0" smtClean="0">
                <a:latin typeface="Calibri" pitchFamily="34" charset="0"/>
              </a:rPr>
              <a:t> (</a:t>
            </a:r>
            <a:r>
              <a:rPr lang="nl-NL" sz="9600" dirty="0" err="1" smtClean="0">
                <a:latin typeface="Calibri" pitchFamily="34" charset="0"/>
              </a:rPr>
              <a:t>zww</a:t>
            </a:r>
            <a:r>
              <a:rPr lang="nl-NL" sz="9600" dirty="0">
                <a:latin typeface="Calibri" pitchFamily="34" charset="0"/>
              </a:rPr>
              <a:t>) </a:t>
            </a:r>
            <a:r>
              <a:rPr lang="nl-NL" sz="9600" dirty="0" smtClean="0">
                <a:latin typeface="Calibri" pitchFamily="34" charset="0"/>
              </a:rPr>
              <a:t>heeft een duidelijke betekenis.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b="1" dirty="0" smtClean="0">
                <a:latin typeface="Calibri" pitchFamily="34" charset="0"/>
              </a:rPr>
              <a:t>Kan alleen (zonder hulp van andere </a:t>
            </a:r>
            <a:r>
              <a:rPr lang="nl-NL" sz="9600" b="1" dirty="0" err="1" smtClean="0">
                <a:latin typeface="Calibri" pitchFamily="34" charset="0"/>
              </a:rPr>
              <a:t>ww</a:t>
            </a:r>
            <a:r>
              <a:rPr lang="nl-NL" sz="9600" b="1" dirty="0" smtClean="0">
                <a:latin typeface="Calibri" pitchFamily="34" charset="0"/>
              </a:rPr>
              <a:t>) </a:t>
            </a:r>
            <a:r>
              <a:rPr lang="nl-NL" sz="9600" dirty="0" smtClean="0">
                <a:latin typeface="Calibri" pitchFamily="34" charset="0"/>
              </a:rPr>
              <a:t>het gezegde vormen.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In een zin kan maar </a:t>
            </a:r>
            <a:r>
              <a:rPr lang="nl-NL" sz="9600" b="1" dirty="0" smtClean="0">
                <a:latin typeface="Calibri" pitchFamily="34" charset="0"/>
              </a:rPr>
              <a:t>één </a:t>
            </a:r>
            <a:r>
              <a:rPr lang="nl-NL" sz="9600" b="1" dirty="0" err="1" smtClean="0">
                <a:latin typeface="Calibri" pitchFamily="34" charset="0"/>
              </a:rPr>
              <a:t>zww</a:t>
            </a:r>
            <a:r>
              <a:rPr lang="nl-NL" sz="9600" b="1" dirty="0" smtClean="0"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staan</a:t>
            </a:r>
          </a:p>
          <a:p>
            <a:pPr marL="0" indent="0" eaLnBrk="1" hangingPunct="1">
              <a:buNone/>
              <a:defRPr/>
            </a:pPr>
            <a:r>
              <a:rPr lang="nl-NL" sz="9600" dirty="0">
                <a:latin typeface="Calibri" pitchFamily="34" charset="0"/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</a:rPr>
              <a:t>De docent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vertelt</a:t>
            </a:r>
            <a:r>
              <a:rPr lang="nl-NL" sz="9600" dirty="0" smtClean="0">
                <a:latin typeface="Calibri" pitchFamily="34" charset="0"/>
              </a:rPr>
              <a:t> zijn verhaal.</a:t>
            </a: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</a:rPr>
              <a:t>De leerling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 luistert </a:t>
            </a:r>
            <a:r>
              <a:rPr lang="nl-NL" sz="9600" dirty="0" smtClean="0">
                <a:latin typeface="Calibri" pitchFamily="34" charset="0"/>
              </a:rPr>
              <a:t>naar het verhaal.</a:t>
            </a: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</a:rPr>
              <a:t>De docent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loopt</a:t>
            </a:r>
            <a:r>
              <a:rPr lang="nl-NL" sz="9600" dirty="0" smtClean="0">
                <a:latin typeface="Calibri" pitchFamily="34" charset="0"/>
              </a:rPr>
              <a:t> door het lokaal.</a:t>
            </a:r>
          </a:p>
          <a:p>
            <a:pPr marL="0" indent="0" eaLnBrk="1" hangingPunct="1">
              <a:buFontTx/>
              <a:buNone/>
              <a:defRPr/>
            </a:pPr>
            <a:endParaRPr lang="nl-NL" sz="9600" i="1" dirty="0"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80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8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8000" i="1" dirty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794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Hulpwerkwoord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8000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Een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hulpwerkwoord</a:t>
            </a: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 (</a:t>
            </a:r>
            <a:r>
              <a:rPr lang="nl-NL" sz="9600" dirty="0" err="1" smtClean="0">
                <a:latin typeface="Calibri" pitchFamily="34" charset="0"/>
                <a:sym typeface="Wingdings" pitchFamily="2" charset="2"/>
              </a:rPr>
              <a:t>hww</a:t>
            </a: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) heeft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geen duidelijke betekenis</a:t>
            </a:r>
          </a:p>
          <a:p>
            <a:pPr eaLnBrk="1" hangingPunct="1">
              <a:defRPr/>
            </a:pP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‘helpt’ </a:t>
            </a: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het belangrijkste werkwoord. </a:t>
            </a:r>
            <a:r>
              <a:rPr lang="nl-NL" sz="9600" b="1" dirty="0" smtClean="0">
                <a:latin typeface="Calibri" pitchFamily="34" charset="0"/>
                <a:sym typeface="Wingdings" pitchFamily="2" charset="2"/>
              </a:rPr>
              <a:t>(</a:t>
            </a:r>
            <a:r>
              <a:rPr lang="nl-NL" sz="9600" b="1" dirty="0" err="1" smtClean="0">
                <a:latin typeface="Calibri" pitchFamily="34" charset="0"/>
                <a:sym typeface="Wingdings" pitchFamily="2" charset="2"/>
              </a:rPr>
              <a:t>zijn,worden,hebben</a:t>
            </a:r>
            <a:r>
              <a:rPr lang="nl-NL" sz="9600" b="1" dirty="0" smtClean="0">
                <a:latin typeface="Calibri" pitchFamily="34" charset="0"/>
                <a:sym typeface="Wingdings" pitchFamily="2" charset="2"/>
              </a:rPr>
              <a:t> komen, willen, moeten, kunnen&gt; komen veel voor)</a:t>
            </a:r>
          </a:p>
          <a:p>
            <a:pPr eaLnBrk="1" hangingPunct="1">
              <a:defRPr/>
            </a:pP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Het </a:t>
            </a:r>
            <a:r>
              <a:rPr lang="nl-NL" sz="9600" b="1" dirty="0" smtClean="0">
                <a:latin typeface="Calibri" pitchFamily="34" charset="0"/>
                <a:sym typeface="Wingdings" pitchFamily="2" charset="2"/>
              </a:rPr>
              <a:t>hulpwerkwoord</a:t>
            </a: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 is vaak de </a:t>
            </a:r>
            <a:r>
              <a:rPr lang="nl-NL" sz="9600" b="1" dirty="0" smtClean="0">
                <a:latin typeface="Calibri" pitchFamily="34" charset="0"/>
                <a:sym typeface="Wingdings" pitchFamily="2" charset="2"/>
              </a:rPr>
              <a:t>persoonsvorm</a:t>
            </a:r>
            <a:endParaRPr lang="nl-NL" sz="9600" b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</a:rPr>
              <a:t>De docent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is </a:t>
            </a:r>
            <a:r>
              <a:rPr lang="nl-NL" sz="9600" dirty="0" smtClean="0">
                <a:latin typeface="Calibri" pitchFamily="34" charset="0"/>
              </a:rPr>
              <a:t>het verhaal aan het vertellen.</a:t>
            </a: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</a:rPr>
              <a:t>De leerling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heeft</a:t>
            </a:r>
            <a:r>
              <a:rPr lang="nl-NL" sz="9600" dirty="0" smtClean="0">
                <a:latin typeface="Calibri" pitchFamily="34" charset="0"/>
              </a:rPr>
              <a:t> geluisterd naar het verhaal.</a:t>
            </a: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</a:rPr>
              <a:t>De docent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wordt</a:t>
            </a:r>
            <a:r>
              <a:rPr lang="nl-NL" sz="9600" dirty="0" smtClean="0">
                <a:latin typeface="Calibri" pitchFamily="34" charset="0"/>
              </a:rPr>
              <a:t> gebeld.</a:t>
            </a: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80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8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8000" i="1" dirty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3600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Koppelwerkwoord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8000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Een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koppelwerkwoord</a:t>
            </a: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 (</a:t>
            </a:r>
            <a:r>
              <a:rPr lang="nl-NL" sz="9600" dirty="0" err="1">
                <a:latin typeface="Calibri" pitchFamily="34" charset="0"/>
                <a:sym typeface="Wingdings" pitchFamily="2" charset="2"/>
              </a:rPr>
              <a:t>k</a:t>
            </a:r>
            <a:r>
              <a:rPr lang="nl-NL" sz="9600" dirty="0" err="1" smtClean="0">
                <a:latin typeface="Calibri" pitchFamily="34" charset="0"/>
                <a:sym typeface="Wingdings" pitchFamily="2" charset="2"/>
              </a:rPr>
              <a:t>ww</a:t>
            </a: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) komt alleen voor in een naamwoordelijk gezegde.</a:t>
            </a:r>
          </a:p>
          <a:p>
            <a:pPr eaLnBrk="1" hangingPunct="1">
              <a:defRPr/>
            </a:pP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Vormt samen met een </a:t>
            </a:r>
            <a:r>
              <a:rPr lang="nl-NL" sz="9600" b="1" dirty="0" err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zn</a:t>
            </a:r>
            <a:r>
              <a:rPr lang="nl-NL" sz="9600" b="1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of </a:t>
            </a:r>
            <a:r>
              <a:rPr lang="nl-NL" sz="9600" b="1" dirty="0" err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bn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het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naamwoordelijk gezegde.</a:t>
            </a:r>
          </a:p>
          <a:p>
            <a:pPr marL="0" indent="0" eaLnBrk="1" hangingPunct="1">
              <a:buNone/>
              <a:defRPr/>
            </a:pPr>
            <a:endParaRPr lang="nl-NL" sz="9600" b="1" dirty="0" smtClean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  <a:sym typeface="Wingdings" pitchFamily="2" charset="2"/>
              </a:rPr>
              <a:t>De koppelwerkwoorden zijn: </a:t>
            </a:r>
            <a:r>
              <a:rPr lang="nl-NL" sz="96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zijn, worden, blijven, blijken, lijken, schijnen.</a:t>
            </a:r>
          </a:p>
          <a:p>
            <a:pPr marL="0" indent="0" eaLnBrk="1" hangingPunct="1">
              <a:buNone/>
              <a:defRPr/>
            </a:pPr>
            <a:endParaRPr lang="nl-NL" sz="9600" dirty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None/>
              <a:defRPr/>
            </a:pPr>
            <a:endParaRPr lang="nl-NL" sz="9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</a:rPr>
              <a:t>Hij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is</a:t>
            </a:r>
            <a:r>
              <a:rPr lang="nl-NL" sz="9600" dirty="0" smtClean="0">
                <a:latin typeface="Calibri" pitchFamily="34" charset="0"/>
              </a:rPr>
              <a:t> een aardige jongen.</a:t>
            </a: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</a:rPr>
              <a:t>Hij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blijft</a:t>
            </a:r>
            <a:r>
              <a:rPr lang="nl-NL" sz="9600" dirty="0" smtClean="0">
                <a:latin typeface="Calibri" pitchFamily="34" charset="0"/>
              </a:rPr>
              <a:t> een aardige jongen.</a:t>
            </a:r>
          </a:p>
          <a:p>
            <a:pPr marL="0" indent="0" eaLnBrk="1" hangingPunct="1">
              <a:buNone/>
              <a:defRPr/>
            </a:pPr>
            <a:r>
              <a:rPr lang="nl-NL" sz="9600" dirty="0" smtClean="0">
                <a:latin typeface="Calibri" pitchFamily="34" charset="0"/>
              </a:rPr>
              <a:t>Hij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wordt</a:t>
            </a:r>
            <a:r>
              <a:rPr lang="nl-NL" sz="9600" dirty="0" smtClean="0">
                <a:latin typeface="Calibri" pitchFamily="34" charset="0"/>
              </a:rPr>
              <a:t> een aardige jongen.</a:t>
            </a: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80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8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8000" i="1" dirty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9710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Wederkerend werkwoord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b="1" dirty="0" smtClean="0">
                <a:solidFill>
                  <a:srgbClr val="FF0000"/>
                </a:solidFill>
              </a:rPr>
              <a:t>Aparte groep </a:t>
            </a:r>
            <a:r>
              <a:rPr lang="nl-NL" sz="2000" dirty="0" smtClean="0"/>
              <a:t>werkwoorden.</a:t>
            </a:r>
          </a:p>
          <a:p>
            <a:r>
              <a:rPr lang="nl-NL" sz="2000" dirty="0" smtClean="0"/>
              <a:t>Deze </a:t>
            </a:r>
            <a:r>
              <a:rPr lang="nl-NL" sz="2000" dirty="0" err="1" smtClean="0"/>
              <a:t>ww</a:t>
            </a:r>
            <a:r>
              <a:rPr lang="nl-NL" sz="2000" dirty="0" smtClean="0"/>
              <a:t> hebben in de </a:t>
            </a:r>
            <a:r>
              <a:rPr lang="nl-NL" sz="2000" b="1" dirty="0" smtClean="0">
                <a:solidFill>
                  <a:srgbClr val="FF0000"/>
                </a:solidFill>
              </a:rPr>
              <a:t>infinitief ALTIJD </a:t>
            </a:r>
            <a:r>
              <a:rPr lang="nl-NL" sz="2000" dirty="0" smtClean="0"/>
              <a:t>het voornaamwoord </a:t>
            </a:r>
            <a:r>
              <a:rPr lang="nl-NL" sz="2000" b="1" dirty="0" smtClean="0">
                <a:solidFill>
                  <a:srgbClr val="FF0000"/>
                </a:solidFill>
              </a:rPr>
              <a:t>‘zich’</a:t>
            </a:r>
          </a:p>
          <a:p>
            <a:r>
              <a:rPr lang="nl-NL" sz="2000" dirty="0" smtClean="0"/>
              <a:t>Bij </a:t>
            </a:r>
            <a:r>
              <a:rPr lang="nl-NL" sz="2000" b="1" dirty="0" smtClean="0">
                <a:solidFill>
                  <a:srgbClr val="FF0000"/>
                </a:solidFill>
              </a:rPr>
              <a:t>vervoeging</a:t>
            </a:r>
            <a:r>
              <a:rPr lang="nl-NL" sz="2000" dirty="0" smtClean="0"/>
              <a:t> krijgen ze de voornaamwoorden </a:t>
            </a:r>
            <a:r>
              <a:rPr lang="nl-NL" sz="2000" b="1" dirty="0" smtClean="0">
                <a:solidFill>
                  <a:srgbClr val="FF0000"/>
                </a:solidFill>
              </a:rPr>
              <a:t>me/je/zich/ons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000" b="1" dirty="0" smtClean="0">
                <a:solidFill>
                  <a:srgbClr val="FF0000"/>
                </a:solidFill>
              </a:rPr>
              <a:t>Voorbeelden:</a:t>
            </a:r>
          </a:p>
          <a:p>
            <a:pPr marL="0" indent="0">
              <a:buNone/>
            </a:pPr>
            <a:endParaRPr lang="nl-NL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000" b="1" dirty="0" smtClean="0">
                <a:solidFill>
                  <a:srgbClr val="FF0000"/>
                </a:solidFill>
              </a:rPr>
              <a:t>Zich vergissen: </a:t>
            </a:r>
            <a:r>
              <a:rPr lang="nl-NL" sz="2000" b="1" dirty="0" smtClean="0"/>
              <a:t>ik vergis me, je vergiste je, hij vergist zich, wij vergissen ons</a:t>
            </a:r>
          </a:p>
          <a:p>
            <a:pPr marL="0" indent="0">
              <a:buNone/>
            </a:pPr>
            <a:r>
              <a:rPr lang="nl-NL" sz="2000" b="1" dirty="0" smtClean="0">
                <a:solidFill>
                  <a:srgbClr val="FF0000"/>
                </a:solidFill>
              </a:rPr>
              <a:t>Zich ergeren: </a:t>
            </a:r>
            <a:r>
              <a:rPr lang="nl-NL" sz="2000" b="1" dirty="0" smtClean="0"/>
              <a:t>ik erger me, je ergert je hij ergert zich, wij ergeren ons</a:t>
            </a:r>
          </a:p>
          <a:p>
            <a:pPr marL="0" indent="0">
              <a:buNone/>
            </a:pPr>
            <a:r>
              <a:rPr lang="nl-NL" sz="2000" b="1" dirty="0" smtClean="0">
                <a:solidFill>
                  <a:srgbClr val="FF0000"/>
                </a:solidFill>
              </a:rPr>
              <a:t>Zich amuseren: </a:t>
            </a:r>
            <a:r>
              <a:rPr lang="nl-NL" sz="2000" b="1" dirty="0" smtClean="0"/>
              <a:t>ik amuseer me, je amuseert je, hij amuseert zich, wij amuseren ons.</a:t>
            </a:r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12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Algemene punten werkwoorden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b="1" u="sng" dirty="0" smtClean="0"/>
              <a:t>Twee (of meer) </a:t>
            </a:r>
            <a:r>
              <a:rPr lang="nl-NL" sz="2000" b="1" u="sng" dirty="0" err="1" smtClean="0"/>
              <a:t>ww</a:t>
            </a:r>
            <a:r>
              <a:rPr lang="nl-NL" sz="2000" b="1" u="sng" dirty="0" smtClean="0"/>
              <a:t> in de zin?:</a:t>
            </a:r>
          </a:p>
          <a:p>
            <a:pPr marL="0" indent="0">
              <a:buNone/>
            </a:pPr>
            <a:r>
              <a:rPr lang="nl-NL" sz="2000" dirty="0" smtClean="0"/>
              <a:t>*De</a:t>
            </a:r>
            <a:r>
              <a:rPr lang="nl-NL" sz="2000" b="1" dirty="0" smtClean="0">
                <a:solidFill>
                  <a:srgbClr val="FF0000"/>
                </a:solidFill>
              </a:rPr>
              <a:t> pv </a:t>
            </a:r>
            <a:r>
              <a:rPr lang="nl-NL" sz="2000" dirty="0" smtClean="0"/>
              <a:t>is dan altijd </a:t>
            </a:r>
            <a:r>
              <a:rPr lang="nl-NL" sz="2000" b="1" dirty="0" smtClean="0">
                <a:solidFill>
                  <a:srgbClr val="FF0000"/>
                </a:solidFill>
              </a:rPr>
              <a:t>HWW</a:t>
            </a:r>
            <a:r>
              <a:rPr lang="nl-NL" sz="2000" dirty="0" smtClean="0"/>
              <a:t>.</a:t>
            </a:r>
          </a:p>
          <a:p>
            <a:pPr marL="0" indent="0">
              <a:buNone/>
            </a:pPr>
            <a:r>
              <a:rPr lang="nl-NL" sz="2000" dirty="0" smtClean="0"/>
              <a:t>*</a:t>
            </a:r>
            <a:r>
              <a:rPr lang="nl-NL" sz="2000" dirty="0" smtClean="0">
                <a:solidFill>
                  <a:srgbClr val="FF0000"/>
                </a:solidFill>
              </a:rPr>
              <a:t>Infinitief</a:t>
            </a:r>
            <a:r>
              <a:rPr lang="nl-NL" sz="2000" dirty="0" smtClean="0"/>
              <a:t> of </a:t>
            </a:r>
            <a:r>
              <a:rPr lang="nl-NL" sz="2000" dirty="0" smtClean="0">
                <a:solidFill>
                  <a:srgbClr val="FF0000"/>
                </a:solidFill>
              </a:rPr>
              <a:t>voltooid deelwoord </a:t>
            </a:r>
            <a:r>
              <a:rPr lang="nl-NL" sz="2000" dirty="0" smtClean="0"/>
              <a:t>is dan het </a:t>
            </a:r>
            <a:r>
              <a:rPr lang="nl-NL" sz="2000" dirty="0" smtClean="0">
                <a:solidFill>
                  <a:srgbClr val="FF0000"/>
                </a:solidFill>
              </a:rPr>
              <a:t>KWW of ZWW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Hij </a:t>
            </a:r>
            <a:r>
              <a:rPr lang="nl-NL" sz="2000" b="1" dirty="0" smtClean="0">
                <a:solidFill>
                  <a:srgbClr val="FF0000"/>
                </a:solidFill>
              </a:rPr>
              <a:t>wordt (</a:t>
            </a:r>
            <a:r>
              <a:rPr lang="nl-NL" sz="2000" b="1" dirty="0" err="1" smtClean="0">
                <a:solidFill>
                  <a:srgbClr val="FF0000"/>
                </a:solidFill>
              </a:rPr>
              <a:t>hww</a:t>
            </a:r>
            <a:r>
              <a:rPr lang="nl-NL" sz="2000" b="1" dirty="0" smtClean="0">
                <a:solidFill>
                  <a:srgbClr val="FF0000"/>
                </a:solidFill>
              </a:rPr>
              <a:t>) </a:t>
            </a:r>
            <a:r>
              <a:rPr lang="nl-NL" sz="2000" dirty="0" smtClean="0"/>
              <a:t>straks </a:t>
            </a:r>
            <a:r>
              <a:rPr lang="nl-NL" sz="2000" b="1" dirty="0" smtClean="0">
                <a:solidFill>
                  <a:srgbClr val="FF0000"/>
                </a:solidFill>
              </a:rPr>
              <a:t>opgehaald (</a:t>
            </a:r>
            <a:r>
              <a:rPr lang="nl-NL" sz="2000" b="1" dirty="0" err="1" smtClean="0">
                <a:solidFill>
                  <a:srgbClr val="FF0000"/>
                </a:solidFill>
              </a:rPr>
              <a:t>zww</a:t>
            </a:r>
            <a:r>
              <a:rPr lang="nl-NL" sz="2000" b="1" dirty="0" smtClean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r>
              <a:rPr lang="nl-NL" sz="2000" dirty="0" smtClean="0"/>
              <a:t>Hij </a:t>
            </a:r>
            <a:r>
              <a:rPr lang="nl-NL" sz="2000" dirty="0" smtClean="0">
                <a:solidFill>
                  <a:srgbClr val="FF0000"/>
                </a:solidFill>
              </a:rPr>
              <a:t>sch</a:t>
            </a:r>
            <a:r>
              <a:rPr lang="nl-NL" sz="2000" b="1" dirty="0" smtClean="0">
                <a:solidFill>
                  <a:srgbClr val="FF0000"/>
                </a:solidFill>
              </a:rPr>
              <a:t>ijnt (</a:t>
            </a:r>
            <a:r>
              <a:rPr lang="nl-NL" sz="2000" b="1" dirty="0" err="1" smtClean="0">
                <a:solidFill>
                  <a:srgbClr val="FF0000"/>
                </a:solidFill>
              </a:rPr>
              <a:t>hww</a:t>
            </a:r>
            <a:r>
              <a:rPr lang="nl-NL" sz="2000" b="1" dirty="0" smtClean="0">
                <a:solidFill>
                  <a:srgbClr val="FF0000"/>
                </a:solidFill>
              </a:rPr>
              <a:t>) </a:t>
            </a:r>
            <a:r>
              <a:rPr lang="nl-NL" sz="2000" dirty="0" smtClean="0"/>
              <a:t>een zeer slimme leerling </a:t>
            </a:r>
            <a:r>
              <a:rPr lang="nl-NL" sz="2000" b="1" dirty="0" smtClean="0">
                <a:solidFill>
                  <a:srgbClr val="FF0000"/>
                </a:solidFill>
              </a:rPr>
              <a:t>te zijn (KWW)</a:t>
            </a:r>
            <a:endParaRPr lang="nl-NL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0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786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Algemene punten werkwoorden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b="1" u="sng" dirty="0"/>
              <a:t>HWW/KWW/ZWW</a:t>
            </a:r>
          </a:p>
          <a:p>
            <a:pPr marL="0" indent="0">
              <a:buNone/>
            </a:pPr>
            <a:endParaRPr lang="nl-NL" sz="1800" dirty="0"/>
          </a:p>
          <a:p>
            <a:r>
              <a:rPr lang="nl-NL" sz="1800" dirty="0" smtClean="0"/>
              <a:t>Een </a:t>
            </a:r>
            <a:r>
              <a:rPr lang="nl-NL" sz="1800" dirty="0"/>
              <a:t>aantal </a:t>
            </a:r>
            <a:r>
              <a:rPr lang="nl-NL" sz="1800" dirty="0" err="1"/>
              <a:t>ww</a:t>
            </a:r>
            <a:r>
              <a:rPr lang="nl-NL" sz="1800" dirty="0"/>
              <a:t> kan </a:t>
            </a:r>
            <a:r>
              <a:rPr lang="nl-NL" sz="1800" b="1" dirty="0">
                <a:solidFill>
                  <a:srgbClr val="FF0000"/>
                </a:solidFill>
              </a:rPr>
              <a:t>afwisselend </a:t>
            </a:r>
            <a:r>
              <a:rPr lang="nl-NL" sz="1800" b="1" dirty="0" err="1">
                <a:solidFill>
                  <a:srgbClr val="FF0000"/>
                </a:solidFill>
              </a:rPr>
              <a:t>zww</a:t>
            </a:r>
            <a:r>
              <a:rPr lang="nl-NL" sz="1800" b="1" dirty="0">
                <a:solidFill>
                  <a:srgbClr val="FF0000"/>
                </a:solidFill>
              </a:rPr>
              <a:t>/</a:t>
            </a:r>
            <a:r>
              <a:rPr lang="nl-NL" sz="1800" b="1" dirty="0" err="1">
                <a:solidFill>
                  <a:srgbClr val="FF0000"/>
                </a:solidFill>
              </a:rPr>
              <a:t>hww</a:t>
            </a:r>
            <a:r>
              <a:rPr lang="nl-NL" sz="1800" b="1" dirty="0">
                <a:solidFill>
                  <a:srgbClr val="FF0000"/>
                </a:solidFill>
              </a:rPr>
              <a:t>/</a:t>
            </a:r>
            <a:r>
              <a:rPr lang="nl-NL" sz="1800" b="1" dirty="0" err="1">
                <a:solidFill>
                  <a:srgbClr val="FF0000"/>
                </a:solidFill>
              </a:rPr>
              <a:t>kww</a:t>
            </a:r>
            <a:r>
              <a:rPr lang="nl-NL" sz="1800" dirty="0"/>
              <a:t> zijn. </a:t>
            </a: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1800" dirty="0"/>
              <a:t>*</a:t>
            </a:r>
            <a:r>
              <a:rPr lang="nl-NL" sz="1800" dirty="0" smtClean="0"/>
              <a:t>zijn/blijven/worden</a:t>
            </a:r>
            <a:r>
              <a:rPr lang="nl-NL" sz="1800" dirty="0"/>
              <a:t>: </a:t>
            </a:r>
            <a:r>
              <a:rPr lang="nl-NL" sz="1800" dirty="0" err="1"/>
              <a:t>zww</a:t>
            </a:r>
            <a:r>
              <a:rPr lang="nl-NL" sz="1800" dirty="0"/>
              <a:t>/</a:t>
            </a:r>
            <a:r>
              <a:rPr lang="nl-NL" sz="1800" dirty="0" err="1"/>
              <a:t>kww</a:t>
            </a:r>
            <a:r>
              <a:rPr lang="nl-NL" sz="1800" dirty="0"/>
              <a:t>/</a:t>
            </a:r>
            <a:r>
              <a:rPr lang="nl-NL" sz="1800" dirty="0" err="1"/>
              <a:t>hww</a:t>
            </a:r>
            <a:endParaRPr lang="nl-NL" sz="1800" dirty="0"/>
          </a:p>
          <a:p>
            <a:pPr marL="0" indent="0">
              <a:buNone/>
            </a:pPr>
            <a:r>
              <a:rPr lang="nl-NL" sz="1800" dirty="0" smtClean="0"/>
              <a:t>*Hebben/gaan</a:t>
            </a:r>
            <a:r>
              <a:rPr lang="nl-NL" sz="1800" dirty="0"/>
              <a:t>: </a:t>
            </a:r>
            <a:r>
              <a:rPr lang="nl-NL" sz="1800" dirty="0" err="1" smtClean="0"/>
              <a:t>zww</a:t>
            </a:r>
            <a:r>
              <a:rPr lang="nl-NL" sz="1800" dirty="0" smtClean="0"/>
              <a:t>/</a:t>
            </a:r>
            <a:r>
              <a:rPr lang="nl-NL" sz="1800" dirty="0" err="1" smtClean="0"/>
              <a:t>hww</a:t>
            </a:r>
            <a:endParaRPr lang="nl-NL" sz="1800" dirty="0" smtClean="0"/>
          </a:p>
          <a:p>
            <a:pPr marL="0" indent="0">
              <a:buNone/>
            </a:pPr>
            <a:r>
              <a:rPr lang="nl-NL" sz="1800" dirty="0" smtClean="0"/>
              <a:t>Je </a:t>
            </a:r>
            <a:r>
              <a:rPr lang="nl-NL" sz="1800" dirty="0"/>
              <a:t>moet dus goed kijken naar het </a:t>
            </a:r>
            <a:r>
              <a:rPr lang="nl-NL" sz="1800" b="1" dirty="0"/>
              <a:t>soort gezegde </a:t>
            </a:r>
            <a:r>
              <a:rPr lang="nl-NL" sz="1800" dirty="0"/>
              <a:t>en </a:t>
            </a:r>
            <a:r>
              <a:rPr lang="nl-NL" sz="1800" b="1" dirty="0"/>
              <a:t>de hoeveelheid werkwoorden in de zin</a:t>
            </a:r>
            <a:r>
              <a:rPr lang="nl-NL" sz="1800" b="1" dirty="0" smtClean="0"/>
              <a:t>.</a:t>
            </a:r>
          </a:p>
          <a:p>
            <a:endParaRPr lang="nl-NL" sz="1800" b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33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382588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/>
            </a:r>
            <a:br>
              <a:rPr lang="nl-NL" sz="3000" b="1" smtClean="0">
                <a:latin typeface="Calibri" pitchFamily="34" charset="0"/>
              </a:rPr>
            </a:br>
            <a:r>
              <a:rPr lang="nl-NL" sz="3000" b="1" smtClean="0">
                <a:latin typeface="Calibri" pitchFamily="34" charset="0"/>
              </a:rPr>
              <a:t>Wat is een voorzetsel?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95400"/>
            <a:ext cx="8610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Voorbeelden: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achter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binnen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boven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langs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naast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onder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uit</a:t>
            </a:r>
            <a:r>
              <a:rPr lang="nl-NL" sz="2400" i="1" dirty="0" smtClean="0">
                <a:latin typeface="Calibri" pitchFamily="34" charset="0"/>
              </a:rPr>
              <a:t>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Een voorzetsel </a:t>
            </a:r>
            <a:r>
              <a:rPr lang="nl-NL" sz="2400" dirty="0" smtClean="0">
                <a:latin typeface="Calibri" pitchFamily="34" charset="0"/>
              </a:rPr>
              <a:t>(</a:t>
            </a:r>
            <a:r>
              <a:rPr lang="nl-NL" sz="2400" dirty="0" err="1" smtClean="0">
                <a:latin typeface="Calibri" pitchFamily="34" charset="0"/>
              </a:rPr>
              <a:t>vz</a:t>
            </a:r>
            <a:r>
              <a:rPr lang="nl-NL" sz="2400" dirty="0" smtClean="0">
                <a:latin typeface="Calibri" pitchFamily="34" charset="0"/>
              </a:rPr>
              <a:t>) kun je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meestal voor een lidwoord </a:t>
            </a:r>
            <a:r>
              <a:rPr lang="nl-NL" sz="2400" dirty="0" smtClean="0">
                <a:latin typeface="Calibri" pitchFamily="34" charset="0"/>
              </a:rPr>
              <a:t>zetten.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 Voorbeeld: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op</a:t>
            </a:r>
            <a:r>
              <a:rPr lang="nl-NL" sz="2400" i="1" dirty="0" smtClean="0">
                <a:latin typeface="Calibri" pitchFamily="34" charset="0"/>
              </a:rPr>
              <a:t> een bruine boterham.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 voorzetsel geeft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plaats, tijd, oorzaak/reden of richting </a:t>
            </a:r>
            <a:r>
              <a:rPr lang="nl-NL" sz="2400" dirty="0" smtClean="0">
                <a:latin typeface="Calibri" pitchFamily="34" charset="0"/>
              </a:rPr>
              <a:t>aan.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TIP: een </a:t>
            </a:r>
            <a:r>
              <a:rPr lang="nl-NL" sz="2400" b="1" dirty="0" err="1" smtClean="0">
                <a:solidFill>
                  <a:srgbClr val="FF0000"/>
                </a:solidFill>
                <a:latin typeface="Calibri" pitchFamily="34" charset="0"/>
              </a:rPr>
              <a:t>vz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 kun je voor ‘de kast' of voor 'het feest' zetten.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     </a:t>
            </a:r>
            <a:r>
              <a:rPr lang="nl-NL" sz="2400" b="1" i="1" dirty="0" smtClean="0">
                <a:latin typeface="Calibri" pitchFamily="34" charset="0"/>
              </a:rPr>
              <a:t>Voorbeeld: </a:t>
            </a:r>
            <a:r>
              <a:rPr lang="nl-NL" sz="2400" b="1" i="1" dirty="0">
                <a:latin typeface="Calibri" pitchFamily="34" charset="0"/>
              </a:rPr>
              <a:t> </a:t>
            </a:r>
            <a:r>
              <a:rPr lang="nl-NL" sz="2400" i="1" dirty="0" smtClean="0">
                <a:latin typeface="Calibri" pitchFamily="34" charset="0"/>
              </a:rPr>
              <a:t>De cadeaus liggen veilig opgeborgen</a:t>
            </a:r>
            <a:r>
              <a:rPr lang="nl-NL" sz="2400" b="1" i="1" dirty="0" smtClean="0">
                <a:latin typeface="Calibri" pitchFamily="34" charset="0"/>
              </a:rPr>
              <a:t> 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nl-NL" sz="2400" b="1" i="1" dirty="0" smtClean="0">
                <a:latin typeface="Calibri" pitchFamily="34" charset="0"/>
              </a:rPr>
              <a:t> de kast.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>
                <a:latin typeface="Calibri" pitchFamily="34" charset="0"/>
              </a:rPr>
              <a:t>	 </a:t>
            </a:r>
            <a:r>
              <a:rPr lang="nl-NL" sz="2400" i="1" dirty="0" smtClean="0">
                <a:latin typeface="Calibri" pitchFamily="34" charset="0"/>
              </a:rPr>
              <a:t>           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</a:rPr>
              <a:t>Tijdens</a:t>
            </a:r>
            <a:r>
              <a:rPr lang="nl-NL" sz="2400" b="1" i="1" dirty="0" smtClean="0">
                <a:latin typeface="Calibri" pitchFamily="34" charset="0"/>
              </a:rPr>
              <a:t> het feest </a:t>
            </a:r>
            <a:r>
              <a:rPr lang="nl-NL" sz="2400" i="1" dirty="0" smtClean="0">
                <a:latin typeface="Calibri" pitchFamily="34" charset="0"/>
              </a:rPr>
              <a:t>waren alle straten versierd.  </a:t>
            </a: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>
                <a:latin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</a:rPr>
              <a:t> </a:t>
            </a: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 </a:t>
            </a: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	 		</a:t>
            </a:r>
            <a:endParaRPr lang="nl-NL" sz="2400" dirty="0">
              <a:latin typeface="Calibri" pitchFamily="34" charset="0"/>
            </a:endParaRPr>
          </a:p>
          <a:p>
            <a:pPr lvl="4" eaLnBrk="1" hangingPunct="1">
              <a:buFont typeface="Arial" charset="0"/>
              <a:buChar char="•"/>
              <a:defRPr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    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telwoord?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95400"/>
            <a:ext cx="8610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Woorden die een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hoeveelheid</a:t>
            </a:r>
            <a:r>
              <a:rPr lang="nl-NL" sz="2400" dirty="0" smtClean="0">
                <a:latin typeface="Calibri" pitchFamily="34" charset="0"/>
              </a:rPr>
              <a:t> (hoofdtelwoord) of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volgorde</a:t>
            </a:r>
            <a:r>
              <a:rPr lang="nl-NL" sz="2400" dirty="0" smtClean="0">
                <a:latin typeface="Calibri" pitchFamily="34" charset="0"/>
              </a:rPr>
              <a:t> (rangtelwoord)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aangeven.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bepaald telwoord </a:t>
            </a:r>
            <a:r>
              <a:rPr lang="nl-NL" sz="2400" dirty="0" smtClean="0">
                <a:latin typeface="Calibri" pitchFamily="34" charset="0"/>
              </a:rPr>
              <a:t>geeft een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precies aantal </a:t>
            </a:r>
            <a:r>
              <a:rPr lang="nl-NL" sz="2400" dirty="0" smtClean="0">
                <a:latin typeface="Calibri" pitchFamily="34" charset="0"/>
              </a:rPr>
              <a:t>aan of een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precieze plaats </a:t>
            </a:r>
            <a:r>
              <a:rPr lang="nl-NL" sz="2400" dirty="0" smtClean="0">
                <a:latin typeface="Calibri" pitchFamily="34" charset="0"/>
              </a:rPr>
              <a:t>in een rij.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 onbepaald telwoord </a:t>
            </a:r>
            <a:r>
              <a:rPr lang="nl-NL" sz="2400" dirty="0" smtClean="0">
                <a:latin typeface="Calibri" pitchFamily="34" charset="0"/>
              </a:rPr>
              <a:t>geeft een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onduidelijk aantal </a:t>
            </a:r>
            <a:r>
              <a:rPr lang="nl-NL" sz="2400" dirty="0" smtClean="0">
                <a:latin typeface="Calibri" pitchFamily="34" charset="0"/>
              </a:rPr>
              <a:t>aan of een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onduidelijke plaats</a:t>
            </a:r>
            <a:r>
              <a:rPr lang="nl-NL" sz="2400" dirty="0" smtClean="0">
                <a:latin typeface="Calibri" pitchFamily="34" charset="0"/>
              </a:rPr>
              <a:t> in de rij.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2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2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93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telwoord?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95400"/>
            <a:ext cx="8610600" cy="5257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In schema: </a:t>
            </a: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533400" y="2286000"/>
          <a:ext cx="8305800" cy="400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05000"/>
                <a:gridCol w="2286000"/>
                <a:gridCol w="1981200"/>
              </a:tblGrid>
              <a:tr h="1188711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bepaald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hoofdtelwoord (</a:t>
                      </a:r>
                      <a:r>
                        <a:rPr lang="nl-NL" sz="24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bep.htw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nl-NL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bepaald</a:t>
                      </a:r>
                    </a:p>
                    <a:p>
                      <a:r>
                        <a:rPr lang="nl-NL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rangtelwoord</a:t>
                      </a:r>
                    </a:p>
                    <a:p>
                      <a:r>
                        <a:rPr lang="nl-NL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bep.rtw</a:t>
                      </a:r>
                      <a:r>
                        <a:rPr lang="nl-NL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nl-NL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onbep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aald hoofdtelwoord</a:t>
                      </a:r>
                    </a:p>
                    <a:p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nl-NL" sz="24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onbep.htw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nl-NL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onbepaald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rangtelwoord</a:t>
                      </a:r>
                    </a:p>
                    <a:p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nl-NL" sz="24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onbep.rtw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nl-NL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19" marB="45719"/>
                </a:tc>
              </a:tr>
              <a:tr h="702947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een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eerste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sommige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zoveelste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</a:tr>
              <a:tr h="702947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twaalf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twaalfde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alle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middelste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</a:tr>
              <a:tr h="702947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25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25e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wat </a:t>
                      </a:r>
                      <a:r>
                        <a:rPr lang="nl-NL" sz="2400" i="1" dirty="0" smtClean="0">
                          <a:latin typeface="Calibri" pitchFamily="34" charset="0"/>
                        </a:rPr>
                        <a:t>(een beetje)</a:t>
                      </a:r>
                      <a:endParaRPr lang="nl-NL" sz="2400" i="1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laatste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</a:tr>
              <a:tr h="702947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¼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duizendste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hoeveel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hoeveelste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9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bijwoord?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000" b="1" dirty="0" smtClean="0">
                <a:solidFill>
                  <a:srgbClr val="FF0000"/>
                </a:solidFill>
                <a:latin typeface="Calibri" pitchFamily="34" charset="0"/>
              </a:rPr>
              <a:t>Een bijwoordelijke bepaling </a:t>
            </a:r>
            <a:r>
              <a:rPr lang="nl-NL" sz="2000" dirty="0" smtClean="0">
                <a:latin typeface="Calibri" pitchFamily="34" charset="0"/>
              </a:rPr>
              <a:t>die uit </a:t>
            </a:r>
            <a:r>
              <a:rPr lang="nl-NL" sz="2000" b="1" dirty="0" smtClean="0">
                <a:solidFill>
                  <a:srgbClr val="FF0000"/>
                </a:solidFill>
                <a:latin typeface="Calibri" pitchFamily="34" charset="0"/>
              </a:rPr>
              <a:t>één woord </a:t>
            </a:r>
            <a:r>
              <a:rPr lang="nl-NL" sz="2000" dirty="0" smtClean="0">
                <a:latin typeface="Calibri" pitchFamily="34" charset="0"/>
              </a:rPr>
              <a:t>bestaat, noemen we een bijwoord.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nl-NL" sz="2000" b="1" dirty="0" smtClean="0">
                <a:solidFill>
                  <a:srgbClr val="FF0000"/>
                </a:solidFill>
                <a:latin typeface="Calibri" pitchFamily="34" charset="0"/>
              </a:rPr>
              <a:t>Gisteren</a:t>
            </a:r>
            <a:r>
              <a:rPr lang="nl-NL" sz="2000" dirty="0" smtClean="0">
                <a:latin typeface="Calibri" pitchFamily="34" charset="0"/>
              </a:rPr>
              <a:t> was ik er op tijd.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nl-NL" sz="2000" dirty="0" smtClean="0">
                <a:latin typeface="Calibri" pitchFamily="34" charset="0"/>
              </a:rPr>
              <a:t>Komt je broer </a:t>
            </a:r>
            <a:r>
              <a:rPr lang="nl-NL" sz="2000" b="1" dirty="0" smtClean="0">
                <a:solidFill>
                  <a:srgbClr val="FF0000"/>
                </a:solidFill>
                <a:latin typeface="Calibri" pitchFamily="34" charset="0"/>
              </a:rPr>
              <a:t>vanavond</a:t>
            </a:r>
            <a:r>
              <a:rPr lang="nl-NL" sz="2000" dirty="0" smtClean="0">
                <a:latin typeface="Calibri" pitchFamily="34" charset="0"/>
              </a:rPr>
              <a:t> ook?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nl-NL" sz="2000" b="1" dirty="0" smtClean="0">
                <a:solidFill>
                  <a:srgbClr val="FF0000"/>
                </a:solidFill>
                <a:latin typeface="Calibri" pitchFamily="34" charset="0"/>
              </a:rPr>
              <a:t>Waarschijnlijk</a:t>
            </a:r>
            <a:r>
              <a:rPr lang="nl-NL" sz="2000" dirty="0" smtClean="0">
                <a:latin typeface="Calibri" pitchFamily="34" charset="0"/>
              </a:rPr>
              <a:t> zal hij er bij zijn.</a:t>
            </a:r>
          </a:p>
          <a:p>
            <a:pPr marL="0" indent="0" eaLnBrk="1" hangingPunct="1"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000" dirty="0" smtClean="0">
                <a:latin typeface="Calibri" pitchFamily="34" charset="0"/>
              </a:rPr>
              <a:t>Een bijwoord zegt iets over: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nl-NL" sz="2000" dirty="0" smtClean="0">
                <a:latin typeface="Calibri" pitchFamily="34" charset="0"/>
              </a:rPr>
              <a:t> een werkwoord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nl-NL" sz="2000" dirty="0" smtClean="0">
                <a:latin typeface="Calibri" pitchFamily="34" charset="0"/>
              </a:rPr>
              <a:t>Bijvoeglijk naamwoord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nl-NL" sz="2000" dirty="0" smtClean="0">
                <a:latin typeface="Calibri" pitchFamily="34" charset="0"/>
              </a:rPr>
              <a:t>Een ander bijwoord. </a:t>
            </a:r>
          </a:p>
          <a:p>
            <a:pPr marL="0" indent="0" eaLnBrk="1" hangingPunct="1">
              <a:buNone/>
              <a:defRPr/>
            </a:pPr>
            <a:r>
              <a:rPr lang="nl-NL" sz="2000" dirty="0" smtClean="0">
                <a:latin typeface="Calibri" pitchFamily="34" charset="0"/>
              </a:rPr>
              <a:t>1.Wat </a:t>
            </a:r>
            <a:r>
              <a:rPr lang="nl-NL" sz="2000" dirty="0">
                <a:latin typeface="Calibri" pitchFamily="34" charset="0"/>
              </a:rPr>
              <a:t>dans jij </a:t>
            </a:r>
            <a:r>
              <a:rPr lang="nl-NL" sz="2000" b="1" dirty="0" smtClean="0">
                <a:solidFill>
                  <a:srgbClr val="FF0000"/>
                </a:solidFill>
                <a:latin typeface="Calibri" pitchFamily="34" charset="0"/>
              </a:rPr>
              <a:t>goed</a:t>
            </a:r>
            <a:r>
              <a:rPr lang="nl-NL" sz="2000" dirty="0" smtClean="0">
                <a:latin typeface="Calibri" pitchFamily="34" charset="0"/>
              </a:rPr>
              <a:t>!</a:t>
            </a:r>
          </a:p>
          <a:p>
            <a:pPr marL="0" indent="0" eaLnBrk="1" hangingPunct="1">
              <a:buNone/>
              <a:defRPr/>
            </a:pPr>
            <a:r>
              <a:rPr lang="nl-NL" sz="2000" dirty="0" smtClean="0">
                <a:latin typeface="Calibri" pitchFamily="34" charset="0"/>
              </a:rPr>
              <a:t>2.Dat is een </a:t>
            </a:r>
            <a:r>
              <a:rPr lang="nl-NL" sz="2000" b="1" dirty="0" smtClean="0">
                <a:solidFill>
                  <a:srgbClr val="FF0000"/>
                </a:solidFill>
                <a:latin typeface="Calibri" pitchFamily="34" charset="0"/>
              </a:rPr>
              <a:t>erg</a:t>
            </a:r>
            <a:r>
              <a:rPr lang="nl-NL" sz="2000" dirty="0" smtClean="0">
                <a:latin typeface="Calibri" pitchFamily="34" charset="0"/>
              </a:rPr>
              <a:t> mooi verhaal</a:t>
            </a:r>
          </a:p>
          <a:p>
            <a:pPr marL="0" indent="0" eaLnBrk="1" hangingPunct="1">
              <a:buNone/>
              <a:defRPr/>
            </a:pPr>
            <a:r>
              <a:rPr lang="nl-NL" sz="2000" dirty="0" smtClean="0">
                <a:latin typeface="Calibri" pitchFamily="34" charset="0"/>
              </a:rPr>
              <a:t>3.Dat is een </a:t>
            </a:r>
            <a:r>
              <a:rPr lang="nl-NL" sz="2000" b="1" dirty="0" smtClean="0">
                <a:solidFill>
                  <a:srgbClr val="FF0000"/>
                </a:solidFill>
                <a:latin typeface="Calibri" pitchFamily="34" charset="0"/>
              </a:rPr>
              <a:t>ontzettend</a:t>
            </a:r>
            <a:r>
              <a:rPr lang="nl-NL" sz="2000" dirty="0" smtClean="0">
                <a:latin typeface="Calibri" pitchFamily="34" charset="0"/>
              </a:rPr>
              <a:t> erg verhaal!</a:t>
            </a:r>
          </a:p>
          <a:p>
            <a:pPr marL="0" indent="0" eaLnBrk="1" hangingPunct="1"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BEDOELING?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</a:t>
            </a:r>
            <a:r>
              <a:rPr lang="nl-NL" dirty="0" smtClean="0">
                <a:solidFill>
                  <a:srgbClr val="FF0000"/>
                </a:solidFill>
              </a:rPr>
              <a:t>team</a:t>
            </a:r>
            <a:r>
              <a:rPr lang="nl-NL" dirty="0" smtClean="0"/>
              <a:t> van </a:t>
            </a:r>
            <a:r>
              <a:rPr lang="nl-NL" dirty="0" smtClean="0">
                <a:solidFill>
                  <a:srgbClr val="FF0000"/>
                </a:solidFill>
              </a:rPr>
              <a:t>vier leerlingen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Bestudeer</a:t>
            </a:r>
            <a:r>
              <a:rPr lang="nl-NL" dirty="0" smtClean="0"/>
              <a:t> deze PowerPoint goed!!</a:t>
            </a:r>
          </a:p>
          <a:p>
            <a:r>
              <a:rPr lang="nl-NL" dirty="0" smtClean="0"/>
              <a:t>Je krijgt daarvoor </a:t>
            </a:r>
            <a:r>
              <a:rPr lang="nl-NL" dirty="0" smtClean="0">
                <a:solidFill>
                  <a:srgbClr val="FF0000"/>
                </a:solidFill>
              </a:rPr>
              <a:t>20 minuten </a:t>
            </a:r>
            <a:r>
              <a:rPr lang="nl-NL" dirty="0" smtClean="0"/>
              <a:t>de tijd.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Aantekeningen</a:t>
            </a:r>
            <a:r>
              <a:rPr lang="nl-NL" dirty="0" smtClean="0"/>
              <a:t> maken mag, </a:t>
            </a:r>
            <a:r>
              <a:rPr lang="nl-NL" dirty="0" smtClean="0">
                <a:solidFill>
                  <a:srgbClr val="FF0000"/>
                </a:solidFill>
              </a:rPr>
              <a:t>taken verdelen </a:t>
            </a:r>
            <a:r>
              <a:rPr lang="nl-NL" dirty="0" smtClean="0"/>
              <a:t>mag!</a:t>
            </a:r>
          </a:p>
          <a:p>
            <a:r>
              <a:rPr lang="nl-NL" dirty="0" smtClean="0"/>
              <a:t>Na 20 minuten spelen de teams de woordsoorten </a:t>
            </a:r>
            <a:r>
              <a:rPr lang="nl-NL" dirty="0" err="1" smtClean="0">
                <a:solidFill>
                  <a:srgbClr val="FF0000"/>
                </a:solidFill>
              </a:rPr>
              <a:t>Kahoot</a:t>
            </a:r>
            <a:r>
              <a:rPr lang="nl-NL" dirty="0" smtClean="0">
                <a:solidFill>
                  <a:srgbClr val="FF0000"/>
                </a:solidFill>
              </a:rPr>
              <a:t> quiz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5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bijwoord?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1143000" y="2209800"/>
            <a:ext cx="701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nl-NL" dirty="0">
                <a:latin typeface="Calibri" pitchFamily="34" charset="0"/>
              </a:rPr>
              <a:t>Een </a:t>
            </a:r>
            <a:r>
              <a:rPr lang="nl-NL" b="1" dirty="0">
                <a:solidFill>
                  <a:srgbClr val="FF0000"/>
                </a:solidFill>
                <a:latin typeface="Calibri" pitchFamily="34" charset="0"/>
              </a:rPr>
              <a:t>bijwoord </a:t>
            </a:r>
            <a:r>
              <a:rPr lang="nl-NL" dirty="0">
                <a:latin typeface="Calibri" pitchFamily="34" charset="0"/>
              </a:rPr>
              <a:t>(</a:t>
            </a:r>
            <a:r>
              <a:rPr lang="nl-NL" dirty="0" err="1">
                <a:latin typeface="Calibri" pitchFamily="34" charset="0"/>
              </a:rPr>
              <a:t>bw</a:t>
            </a:r>
            <a:r>
              <a:rPr lang="nl-NL" dirty="0">
                <a:latin typeface="Calibri" pitchFamily="34" charset="0"/>
              </a:rPr>
              <a:t>) geeft </a:t>
            </a:r>
            <a:r>
              <a:rPr lang="nl-NL" b="1" dirty="0">
                <a:solidFill>
                  <a:srgbClr val="FF0000"/>
                </a:solidFill>
                <a:latin typeface="Calibri" pitchFamily="34" charset="0"/>
              </a:rPr>
              <a:t>antwoord</a:t>
            </a:r>
            <a:r>
              <a:rPr lang="nl-NL" dirty="0">
                <a:latin typeface="Calibri" pitchFamily="34" charset="0"/>
              </a:rPr>
              <a:t> op de vragen </a:t>
            </a:r>
            <a:r>
              <a:rPr lang="nl-NL" b="1" dirty="0">
                <a:solidFill>
                  <a:srgbClr val="FF0000"/>
                </a:solidFill>
                <a:latin typeface="Calibri" pitchFamily="34" charset="0"/>
              </a:rPr>
              <a:t>Waar?, Wanneer? Waarom?, Hoe? enz.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b="1" dirty="0">
                <a:solidFill>
                  <a:srgbClr val="FF0000"/>
                </a:solidFill>
                <a:latin typeface="Calibri" pitchFamily="34" charset="0"/>
              </a:rPr>
              <a:t>Bijwoorden</a:t>
            </a:r>
            <a:r>
              <a:rPr lang="nl-NL" dirty="0">
                <a:latin typeface="Calibri" pitchFamily="34" charset="0"/>
              </a:rPr>
              <a:t> die in een zin gebruikt zijn als </a:t>
            </a:r>
            <a:r>
              <a:rPr lang="nl-NL" b="1" dirty="0">
                <a:solidFill>
                  <a:srgbClr val="FF0000"/>
                </a:solidFill>
                <a:latin typeface="Calibri" pitchFamily="34" charset="0"/>
              </a:rPr>
              <a:t>opvulwoordjes</a:t>
            </a:r>
            <a:r>
              <a:rPr lang="nl-NL" dirty="0">
                <a:latin typeface="Calibri" pitchFamily="34" charset="0"/>
              </a:rPr>
              <a:t> kun je </a:t>
            </a:r>
            <a:r>
              <a:rPr lang="nl-NL" b="1" dirty="0">
                <a:solidFill>
                  <a:srgbClr val="FF0000"/>
                </a:solidFill>
                <a:latin typeface="Calibri" pitchFamily="34" charset="0"/>
              </a:rPr>
              <a:t>meestal weglaten.   </a:t>
            </a:r>
            <a:r>
              <a:rPr lang="nl-NL" dirty="0">
                <a:latin typeface="Calibri" pitchFamily="34" charset="0"/>
              </a:rPr>
              <a:t>                                                                          Voorbeeld:  </a:t>
            </a:r>
            <a:r>
              <a:rPr lang="nl-NL" i="1" dirty="0">
                <a:solidFill>
                  <a:srgbClr val="0070C0"/>
                </a:solidFill>
                <a:latin typeface="Calibri" pitchFamily="34" charset="0"/>
              </a:rPr>
              <a:t>daarom</a:t>
            </a:r>
            <a:r>
              <a:rPr lang="nl-NL" i="1" dirty="0">
                <a:latin typeface="Calibri" pitchFamily="34" charset="0"/>
              </a:rPr>
              <a:t>, </a:t>
            </a:r>
            <a:r>
              <a:rPr lang="nl-NL" i="1" dirty="0">
                <a:solidFill>
                  <a:srgbClr val="0070C0"/>
                </a:solidFill>
                <a:latin typeface="Calibri" pitchFamily="34" charset="0"/>
              </a:rPr>
              <a:t>gisteren</a:t>
            </a:r>
            <a:r>
              <a:rPr lang="nl-NL" i="1" dirty="0">
                <a:latin typeface="Calibri" pitchFamily="34" charset="0"/>
              </a:rPr>
              <a:t>, </a:t>
            </a:r>
            <a:r>
              <a:rPr lang="nl-NL" i="1" dirty="0">
                <a:solidFill>
                  <a:srgbClr val="0070C0"/>
                </a:solidFill>
                <a:latin typeface="Calibri" pitchFamily="34" charset="0"/>
              </a:rPr>
              <a:t>hier</a:t>
            </a:r>
            <a:r>
              <a:rPr lang="nl-NL" i="1" dirty="0">
                <a:latin typeface="Calibri" pitchFamily="34" charset="0"/>
              </a:rPr>
              <a:t>, </a:t>
            </a:r>
            <a:r>
              <a:rPr lang="nl-NL" i="1" dirty="0">
                <a:solidFill>
                  <a:srgbClr val="0070C0"/>
                </a:solidFill>
                <a:latin typeface="Calibri" pitchFamily="34" charset="0"/>
              </a:rPr>
              <a:t>nooit</a:t>
            </a:r>
            <a:r>
              <a:rPr lang="nl-NL" i="1" dirty="0">
                <a:latin typeface="Calibri" pitchFamily="34" charset="0"/>
              </a:rPr>
              <a:t> </a:t>
            </a:r>
            <a:r>
              <a:rPr lang="nl-NL" dirty="0">
                <a:latin typeface="Calibri" pitchFamily="34" charset="0"/>
              </a:rPr>
              <a:t>enz.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91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>
                <a:latin typeface="Calibri" panose="020F0502020204030204" pitchFamily="34" charset="0"/>
              </a:rPr>
              <a:t>Wat is een voegwoord?</a:t>
            </a:r>
            <a:endParaRPr lang="nl-NL" sz="3200" b="1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latin typeface="Calibri" panose="020F0502020204030204" pitchFamily="34" charset="0"/>
              </a:rPr>
              <a:t>Een voegwoord </a:t>
            </a:r>
            <a:r>
              <a:rPr lang="nl-NL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plakt </a:t>
            </a:r>
            <a:r>
              <a:rPr lang="nl-NL" sz="2400" dirty="0" smtClean="0">
                <a:latin typeface="Calibri" panose="020F0502020204030204" pitchFamily="34" charset="0"/>
              </a:rPr>
              <a:t>twee zinnen aan elkaar.</a:t>
            </a:r>
          </a:p>
          <a:p>
            <a:pPr marL="0" indent="0">
              <a:buNone/>
            </a:pPr>
            <a:endParaRPr lang="nl-NL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400" dirty="0" smtClean="0">
                <a:latin typeface="Calibri" panose="020F0502020204030204" pitchFamily="34" charset="0"/>
              </a:rPr>
              <a:t>Er zijn twee soorten:</a:t>
            </a:r>
          </a:p>
          <a:p>
            <a:pPr marL="0" indent="0">
              <a:buNone/>
            </a:pPr>
            <a:endParaRPr lang="nl-NL" sz="24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Nevenschikkende voegwoord </a:t>
            </a:r>
            <a:r>
              <a:rPr lang="nl-NL" sz="2400" dirty="0" smtClean="0">
                <a:latin typeface="Calibri" panose="020F0502020204030204" pitchFamily="34" charset="0"/>
              </a:rPr>
              <a:t>(en, maar, want, of, dus)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Onderschikkende voegwoord </a:t>
            </a:r>
            <a:r>
              <a:rPr lang="nl-NL" sz="2400" dirty="0" smtClean="0">
                <a:latin typeface="Calibri" panose="020F0502020204030204" pitchFamily="34" charset="0"/>
              </a:rPr>
              <a:t>(aangezien, als, dat , doordat, hoewel, mits, nadat, of, ofschoon, omdat, zodat, opdat, terwijl, toen, zodra)</a:t>
            </a:r>
            <a:endParaRPr lang="nl-NL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persoonlijk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11200" b="1" dirty="0" smtClean="0">
                <a:solidFill>
                  <a:srgbClr val="FF0000"/>
                </a:solidFill>
                <a:latin typeface="Calibri" pitchFamily="34" charset="0"/>
              </a:rPr>
              <a:t>Persoonlijke voornaamwoorden</a:t>
            </a:r>
            <a:r>
              <a:rPr lang="nl-NL" sz="11200" dirty="0" smtClean="0">
                <a:latin typeface="Calibri" pitchFamily="34" charset="0"/>
              </a:rPr>
              <a:t> (</a:t>
            </a:r>
            <a:r>
              <a:rPr lang="nl-NL" sz="11200" dirty="0" err="1" smtClean="0">
                <a:latin typeface="Calibri" pitchFamily="34" charset="0"/>
              </a:rPr>
              <a:t>pers.vnw</a:t>
            </a:r>
            <a:r>
              <a:rPr lang="nl-NL" sz="11200" dirty="0" smtClean="0">
                <a:latin typeface="Calibri" pitchFamily="34" charset="0"/>
              </a:rPr>
              <a:t>) </a:t>
            </a:r>
            <a:r>
              <a:rPr lang="nl-NL" sz="11200" b="1" dirty="0" smtClean="0">
                <a:solidFill>
                  <a:srgbClr val="FF0000"/>
                </a:solidFill>
                <a:latin typeface="Calibri" pitchFamily="34" charset="0"/>
              </a:rPr>
              <a:t>verwijzen</a:t>
            </a:r>
            <a:r>
              <a:rPr lang="nl-NL" sz="11200" dirty="0" smtClean="0">
                <a:latin typeface="Calibri" pitchFamily="34" charset="0"/>
              </a:rPr>
              <a:t> naar </a:t>
            </a:r>
            <a:r>
              <a:rPr lang="nl-NL" sz="11200" b="1" dirty="0" smtClean="0">
                <a:solidFill>
                  <a:srgbClr val="FF0000"/>
                </a:solidFill>
                <a:latin typeface="Calibri" pitchFamily="34" charset="0"/>
              </a:rPr>
              <a:t>personen.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11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11200" dirty="0">
                <a:latin typeface="Calibri" pitchFamily="34" charset="0"/>
              </a:rPr>
              <a:t>	</a:t>
            </a:r>
            <a:r>
              <a:rPr lang="nl-NL" sz="11200" b="1" i="1" dirty="0" smtClean="0">
                <a:latin typeface="Calibri" pitchFamily="34" charset="0"/>
              </a:rPr>
              <a:t>Voorbeeld: </a:t>
            </a:r>
            <a:r>
              <a:rPr lang="nl-NL" sz="11200" i="1" dirty="0">
                <a:solidFill>
                  <a:srgbClr val="0070C0"/>
                </a:solidFill>
                <a:latin typeface="Calibri" pitchFamily="34" charset="0"/>
              </a:rPr>
              <a:t>Z</a:t>
            </a:r>
            <a:r>
              <a:rPr lang="nl-NL" sz="11200" i="1" dirty="0" smtClean="0">
                <a:solidFill>
                  <a:srgbClr val="0070C0"/>
                </a:solidFill>
                <a:latin typeface="Calibri" pitchFamily="34" charset="0"/>
              </a:rPr>
              <a:t>ij</a:t>
            </a:r>
            <a:r>
              <a:rPr lang="nl-NL" sz="11200" i="1" dirty="0" smtClean="0">
                <a:latin typeface="Calibri" pitchFamily="34" charset="0"/>
              </a:rPr>
              <a:t> wil verkering met </a:t>
            </a:r>
            <a:r>
              <a:rPr lang="nl-NL" sz="11200" i="1" dirty="0" smtClean="0">
                <a:solidFill>
                  <a:srgbClr val="0070C0"/>
                </a:solidFill>
                <a:latin typeface="Calibri" pitchFamily="34" charset="0"/>
              </a:rPr>
              <a:t>hem</a:t>
            </a:r>
            <a:r>
              <a:rPr lang="nl-NL" sz="11200" i="1" dirty="0" smtClean="0">
                <a:latin typeface="Calibri" pitchFamily="34" charset="0"/>
              </a:rPr>
              <a:t>. </a:t>
            </a:r>
          </a:p>
          <a:p>
            <a:pPr marL="0" indent="0" eaLnBrk="1" hangingPunct="1">
              <a:buFontTx/>
              <a:buNone/>
              <a:defRPr/>
            </a:pPr>
            <a:endParaRPr lang="nl-NL" sz="11200" i="1" dirty="0">
              <a:solidFill>
                <a:srgbClr val="0070C0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11200" b="1" dirty="0" err="1" smtClean="0">
                <a:solidFill>
                  <a:srgbClr val="FF0000"/>
                </a:solidFill>
                <a:latin typeface="Calibri" pitchFamily="34" charset="0"/>
              </a:rPr>
              <a:t>pers.vnw</a:t>
            </a:r>
            <a:r>
              <a:rPr lang="nl-NL" sz="11200" b="1" dirty="0" smtClean="0">
                <a:solidFill>
                  <a:srgbClr val="FF0000"/>
                </a:solidFill>
                <a:latin typeface="Calibri" pitchFamily="34" charset="0"/>
              </a:rPr>
              <a:t> verwijzen</a:t>
            </a:r>
            <a:r>
              <a:rPr lang="nl-NL" sz="11200" dirty="0" smtClean="0">
                <a:latin typeface="Calibri" pitchFamily="34" charset="0"/>
              </a:rPr>
              <a:t> ook naar </a:t>
            </a:r>
            <a:r>
              <a:rPr lang="nl-NL" sz="11200" b="1" dirty="0" smtClean="0">
                <a:solidFill>
                  <a:srgbClr val="FF0000"/>
                </a:solidFill>
                <a:latin typeface="Calibri" pitchFamily="34" charset="0"/>
              </a:rPr>
              <a:t>dieren, voorwerpen of onzichtbare dingen</a:t>
            </a:r>
            <a:r>
              <a:rPr lang="nl-NL" sz="11200" dirty="0" smtClean="0">
                <a:latin typeface="Calibri" pitchFamily="34" charset="0"/>
              </a:rPr>
              <a:t> zonder dat het bij naam wordt genoemd.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112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11200" dirty="0">
                <a:latin typeface="Calibri" pitchFamily="34" charset="0"/>
              </a:rPr>
              <a:t>	</a:t>
            </a:r>
            <a:r>
              <a:rPr lang="nl-NL" sz="11200" b="1" i="1" dirty="0" smtClean="0">
                <a:latin typeface="Calibri" pitchFamily="34" charset="0"/>
              </a:rPr>
              <a:t>Voorbeeld: </a:t>
            </a:r>
            <a:r>
              <a:rPr lang="nl-NL" sz="11200" i="1" dirty="0" smtClean="0">
                <a:latin typeface="Calibri" pitchFamily="34" charset="0"/>
              </a:rPr>
              <a:t>Poes </a:t>
            </a:r>
            <a:r>
              <a:rPr lang="nl-NL" sz="11200" i="1" dirty="0" err="1" smtClean="0">
                <a:latin typeface="Calibri" pitchFamily="34" charset="0"/>
              </a:rPr>
              <a:t>Suus</a:t>
            </a:r>
            <a:r>
              <a:rPr lang="nl-NL" sz="11200" i="1" dirty="0" smtClean="0">
                <a:latin typeface="Calibri" pitchFamily="34" charset="0"/>
              </a:rPr>
              <a:t> wil niet dat je </a:t>
            </a:r>
            <a:r>
              <a:rPr lang="nl-NL" sz="11200" i="1" dirty="0" smtClean="0">
                <a:solidFill>
                  <a:srgbClr val="0070C0"/>
                </a:solidFill>
                <a:latin typeface="Calibri" pitchFamily="34" charset="0"/>
              </a:rPr>
              <a:t>haar</a:t>
            </a:r>
            <a:r>
              <a:rPr lang="nl-NL" sz="11200" i="1" dirty="0" smtClean="0">
                <a:latin typeface="Calibri" pitchFamily="34" charset="0"/>
              </a:rPr>
              <a:t> optilt. </a:t>
            </a:r>
            <a:endParaRPr lang="nl-NL" sz="112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112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112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8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bezittelijk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endParaRPr lang="nl-NL" sz="3100" dirty="0" smtClean="0">
              <a:latin typeface="Calibri" pitchFamily="34" charset="0"/>
            </a:endParaRPr>
          </a:p>
          <a:p>
            <a:pPr>
              <a:defRPr/>
            </a:pPr>
            <a:r>
              <a:rPr lang="nl-NL" sz="3100" dirty="0" smtClean="0">
                <a:latin typeface="Calibri" pitchFamily="34" charset="0"/>
              </a:rPr>
              <a:t>Een bezittelijk voornaamwoord (</a:t>
            </a:r>
            <a:r>
              <a:rPr lang="nl-NL" sz="3100" dirty="0" err="1" smtClean="0">
                <a:latin typeface="Calibri" pitchFamily="34" charset="0"/>
              </a:rPr>
              <a:t>bez.vnw</a:t>
            </a:r>
            <a:r>
              <a:rPr lang="nl-NL" sz="3100" dirty="0" smtClean="0">
                <a:latin typeface="Calibri" pitchFamily="34" charset="0"/>
              </a:rPr>
              <a:t>) geeft aan van wie iets is.</a:t>
            </a:r>
          </a:p>
          <a:p>
            <a:pPr>
              <a:defRPr/>
            </a:pPr>
            <a:endParaRPr lang="nl-NL" sz="3100" dirty="0">
              <a:latin typeface="Calibri" pitchFamily="34" charset="0"/>
            </a:endParaRPr>
          </a:p>
          <a:p>
            <a:pPr>
              <a:defRPr/>
            </a:pPr>
            <a:r>
              <a:rPr lang="nl-NL" sz="3100" dirty="0" smtClean="0">
                <a:latin typeface="Calibri" pitchFamily="34" charset="0"/>
              </a:rPr>
              <a:t>Een bezittelijk voornaamwoord staat voor een zelfstandig naamwoord. Soms staat er een bijvoeglijk naamwoord tussen. </a:t>
            </a: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609600" y="3733800"/>
          <a:ext cx="3505200" cy="237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905000"/>
              </a:tblGrid>
              <a:tr h="457322">
                <a:tc>
                  <a:txBody>
                    <a:bodyPr/>
                    <a:lstStyle/>
                    <a:p>
                      <a:r>
                        <a:rPr lang="nl-NL" sz="24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enkelvoud</a:t>
                      </a:r>
                      <a:endParaRPr lang="nl-NL" sz="2400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</a:tr>
              <a:tr h="1920753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Calibri" pitchFamily="34" charset="0"/>
                          <a:cs typeface="Calibri" pitchFamily="34" charset="0"/>
                        </a:rPr>
                        <a:t>mijn, m’n,</a:t>
                      </a:r>
                      <a:r>
                        <a:rPr lang="nl-NL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 jouw, je, uw, zijn, z’n, haar, d’r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nl-NL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     (nieuwe) </a:t>
                      </a:r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    </a:t>
                      </a:r>
                      <a:b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     sneakers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4572000" y="3733800"/>
          <a:ext cx="4114800" cy="292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468880"/>
              </a:tblGrid>
              <a:tr h="457123">
                <a:tc>
                  <a:txBody>
                    <a:bodyPr/>
                    <a:lstStyle/>
                    <a:p>
                      <a:r>
                        <a:rPr lang="nl-NL" sz="24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meervoud</a:t>
                      </a:r>
                      <a:endParaRPr lang="nl-NL" sz="2400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</a:tr>
              <a:tr h="822880">
                <a:tc>
                  <a:txBody>
                    <a:bodyPr/>
                    <a:lstStyle/>
                    <a:p>
                      <a:r>
                        <a:rPr lang="nl-NL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jullie, hun, uw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(nieuwe)</a:t>
                      </a:r>
                    </a:p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sneakers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</a:tr>
              <a:tr h="822880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Calibri" pitchFamily="34" charset="0"/>
                          <a:cs typeface="Calibri" pitchFamily="34" charset="0"/>
                        </a:rPr>
                        <a:t>ons</a:t>
                      </a:r>
                      <a:r>
                        <a:rPr lang="nl-NL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(nieuwe)</a:t>
                      </a:r>
                    </a:p>
                    <a:p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sneakers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</a:tr>
              <a:tr h="822880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Calibri" pitchFamily="34" charset="0"/>
                          <a:cs typeface="Calibri" pitchFamily="34" charset="0"/>
                        </a:rPr>
                        <a:t>onze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(nieuwe)</a:t>
                      </a:r>
                    </a:p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sneakers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55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smtClean="0">
                <a:latin typeface="Calibri" panose="020F0502020204030204" pitchFamily="34" charset="0"/>
              </a:rPr>
              <a:t>Wat is een aanwijzend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eaLnBrk="1" hangingPunct="1"/>
            <a:endParaRPr lang="nl-NL" altLang="nl-NL" sz="2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nl-NL" altLang="nl-NL" sz="2400" dirty="0" smtClean="0">
                <a:latin typeface="Calibri" panose="020F0502020204030204" pitchFamily="34" charset="0"/>
              </a:rPr>
              <a:t>Een </a:t>
            </a:r>
            <a:r>
              <a:rPr lang="nl-NL" altLang="nl-NL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aanwijzend voornaamwoord wijst </a:t>
            </a:r>
            <a:r>
              <a:rPr lang="nl-NL" altLang="nl-NL" sz="2400" dirty="0" smtClean="0">
                <a:latin typeface="Calibri" panose="020F0502020204030204" pitchFamily="34" charset="0"/>
              </a:rPr>
              <a:t>iets aan.</a:t>
            </a:r>
          </a:p>
          <a:p>
            <a:pPr eaLnBrk="1" hangingPunct="1"/>
            <a:endParaRPr lang="nl-NL" altLang="nl-NL" sz="24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nl-NL" altLang="nl-NL" sz="2400" dirty="0" smtClean="0">
                <a:latin typeface="Calibri" panose="020F0502020204030204" pitchFamily="34" charset="0"/>
              </a:rPr>
              <a:t>Aanwijzende voornaamwoorden zijn: </a:t>
            </a:r>
            <a:r>
              <a:rPr lang="nl-NL" altLang="nl-NL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deze, die, dit, dat, zulk(e), zo’n en dergelijk(e).</a:t>
            </a:r>
          </a:p>
          <a:p>
            <a:pPr eaLnBrk="1" hangingPunct="1"/>
            <a:endParaRPr lang="nl-NL" altLang="nl-NL" sz="24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nl-NL" altLang="nl-NL" sz="2400" dirty="0" smtClean="0">
                <a:latin typeface="Calibri" panose="020F0502020204030204" pitchFamily="34" charset="0"/>
              </a:rPr>
              <a:t>De woorden </a:t>
            </a:r>
            <a:r>
              <a:rPr lang="nl-NL" altLang="nl-NL" sz="24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dat</a:t>
            </a:r>
            <a:r>
              <a:rPr lang="nl-NL" altLang="nl-NL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nl-NL" altLang="nl-NL" sz="2400" dirty="0" smtClean="0">
                <a:latin typeface="Calibri" panose="020F0502020204030204" pitchFamily="34" charset="0"/>
              </a:rPr>
              <a:t>en </a:t>
            </a:r>
            <a:r>
              <a:rPr lang="nl-NL" altLang="nl-NL" sz="24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die</a:t>
            </a:r>
            <a:r>
              <a:rPr lang="nl-NL" altLang="nl-NL" sz="2400" dirty="0" smtClean="0">
                <a:latin typeface="Calibri" panose="020F0502020204030204" pitchFamily="34" charset="0"/>
              </a:rPr>
              <a:t> zijn </a:t>
            </a:r>
            <a:r>
              <a:rPr lang="nl-NL" altLang="nl-NL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aanwijzende voornaamwoorden als </a:t>
            </a:r>
            <a:r>
              <a:rPr lang="nl-NL" altLang="nl-NL" sz="2400" dirty="0" smtClean="0">
                <a:latin typeface="Calibri" panose="020F0502020204030204" pitchFamily="34" charset="0"/>
              </a:rPr>
              <a:t>je ze in een zin kunt </a:t>
            </a:r>
            <a:r>
              <a:rPr lang="nl-NL" altLang="nl-NL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vervangen</a:t>
            </a:r>
            <a:r>
              <a:rPr lang="nl-NL" altLang="nl-NL" sz="2400" dirty="0" smtClean="0">
                <a:latin typeface="Calibri" panose="020F0502020204030204" pitchFamily="34" charset="0"/>
              </a:rPr>
              <a:t> door </a:t>
            </a:r>
            <a:r>
              <a:rPr lang="nl-NL" altLang="nl-NL" sz="24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dit</a:t>
            </a:r>
            <a:r>
              <a:rPr lang="nl-NL" altLang="nl-NL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nl-NL" altLang="nl-NL" sz="2400" dirty="0" smtClean="0">
                <a:latin typeface="Calibri" panose="020F0502020204030204" pitchFamily="34" charset="0"/>
              </a:rPr>
              <a:t>of </a:t>
            </a:r>
            <a:r>
              <a:rPr lang="nl-NL" altLang="nl-NL" sz="24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deze</a:t>
            </a:r>
            <a:r>
              <a:rPr lang="nl-NL" altLang="nl-NL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eaLnBrk="1" hangingPunct="1"/>
            <a:endParaRPr lang="nl-NL" altLang="nl-NL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nl-NL" altLang="nl-NL" sz="2800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nl-NL" altLang="nl-NL" sz="2800" dirty="0" smtClean="0">
                <a:latin typeface="Calibri" panose="020F0502020204030204" pitchFamily="34" charset="0"/>
              </a:rPr>
              <a:t>			</a:t>
            </a:r>
          </a:p>
          <a:p>
            <a:pPr eaLnBrk="1" hangingPunct="1">
              <a:buFontTx/>
              <a:buNone/>
            </a:pPr>
            <a:endParaRPr lang="nl-NL" altLang="nl-NL" sz="28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8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8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8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8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8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6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smtClean="0">
                <a:latin typeface="Calibri" panose="020F0502020204030204" pitchFamily="34" charset="0"/>
              </a:rPr>
              <a:t>Wat is een vragend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eaLnBrk="1" hangingPunct="1"/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/>
            <a:r>
              <a:rPr lang="nl-NL" altLang="nl-NL" sz="2400" smtClean="0">
                <a:latin typeface="Calibri" panose="020F0502020204030204" pitchFamily="34" charset="0"/>
              </a:rPr>
              <a:t>Er zijn vier vragende voornaamwoorden: wie, wat, welk(e), wat voor (een).</a:t>
            </a:r>
          </a:p>
          <a:p>
            <a:pPr eaLnBrk="1" hangingPunct="1"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/>
            <a:r>
              <a:rPr lang="nl-NL" altLang="nl-NL" sz="2400" smtClean="0">
                <a:latin typeface="Calibri" panose="020F0502020204030204" pitchFamily="34" charset="0"/>
              </a:rPr>
              <a:t>Wanneer een vragend voornaamwoord </a:t>
            </a:r>
            <a:r>
              <a:rPr lang="nl-NL" altLang="nl-NL" sz="2400" b="1" u="sng" smtClean="0">
                <a:latin typeface="Calibri" panose="020F0502020204030204" pitchFamily="34" charset="0"/>
              </a:rPr>
              <a:t>midden in een zin </a:t>
            </a:r>
            <a:r>
              <a:rPr lang="nl-NL" altLang="nl-NL" sz="2400" smtClean="0">
                <a:latin typeface="Calibri" panose="020F0502020204030204" pitchFamily="34" charset="0"/>
              </a:rPr>
              <a:t>staat, maak er dan een vraag van. Het vragend voornaamwoord  komt dan </a:t>
            </a:r>
            <a:r>
              <a:rPr lang="nl-NL" altLang="nl-NL" sz="2400" b="1" u="sng" smtClean="0">
                <a:latin typeface="Calibri" panose="020F0502020204030204" pitchFamily="34" charset="0"/>
              </a:rPr>
              <a:t>vooraan te staan.  </a:t>
            </a:r>
          </a:p>
          <a:p>
            <a:pPr eaLnBrk="1" hangingPunct="1"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nl-NL" altLang="nl-NL" sz="2400" b="1" u="sng" smtClean="0">
                <a:latin typeface="Calibri" panose="020F0502020204030204" pitchFamily="34" charset="0"/>
              </a:rPr>
              <a:t>Voorbeeld: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nl-NL" altLang="nl-NL" sz="2400" smtClean="0">
                <a:latin typeface="Calibri" panose="020F0502020204030204" pitchFamily="34" charset="0"/>
              </a:rPr>
              <a:t>Weet jij </a:t>
            </a:r>
            <a:r>
              <a:rPr lang="nl-NL" altLang="nl-NL" sz="2400" smtClean="0">
                <a:solidFill>
                  <a:srgbClr val="0070C0"/>
                </a:solidFill>
                <a:latin typeface="Calibri" panose="020F0502020204030204" pitchFamily="34" charset="0"/>
              </a:rPr>
              <a:t>wie</a:t>
            </a:r>
            <a:r>
              <a:rPr lang="nl-NL" altLang="nl-NL" sz="2400" smtClean="0">
                <a:latin typeface="Calibri" panose="020F0502020204030204" pitchFamily="34" charset="0"/>
              </a:rPr>
              <a:t> er morgen op je verjaardag komen?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nl-NL" altLang="nl-NL" sz="2400" smtClean="0">
                <a:latin typeface="Calibri" panose="020F0502020204030204" pitchFamily="34" charset="0"/>
              </a:rPr>
              <a:t> </a:t>
            </a:r>
            <a:r>
              <a:rPr lang="nl-NL" altLang="nl-NL" sz="2400" smtClean="0">
                <a:solidFill>
                  <a:srgbClr val="0070C0"/>
                </a:solidFill>
                <a:latin typeface="Calibri" panose="020F0502020204030204" pitchFamily="34" charset="0"/>
              </a:rPr>
              <a:t>Wie </a:t>
            </a:r>
            <a:r>
              <a:rPr lang="nl-NL" altLang="nl-NL" sz="2400" smtClean="0">
                <a:latin typeface="Calibri" panose="020F0502020204030204" pitchFamily="34" charset="0"/>
              </a:rPr>
              <a:t>komen er vanavond op je verjaardag?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lvl="1" eaLnBrk="1" hangingPunct="1">
              <a:buFontTx/>
              <a:buNone/>
            </a:pPr>
            <a:endParaRPr lang="nl-NL" altLang="nl-NL" sz="20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nl-NL" altLang="nl-NL" sz="2400" smtClean="0">
                <a:latin typeface="Calibri" panose="020F0502020204030204" pitchFamily="34" charset="0"/>
              </a:rPr>
              <a:t>	    		</a:t>
            </a:r>
          </a:p>
          <a:p>
            <a:pPr eaLnBrk="1" hangingPunct="1">
              <a:buFontTx/>
              <a:buNone/>
            </a:pPr>
            <a:r>
              <a:rPr lang="nl-NL" altLang="nl-NL" sz="2400" smtClean="0">
                <a:latin typeface="Calibri" panose="020F0502020204030204" pitchFamily="34" charset="0"/>
              </a:rPr>
              <a:t>				</a:t>
            </a:r>
          </a:p>
          <a:p>
            <a:pPr eaLnBrk="1" hangingPunct="1">
              <a:buFontTx/>
              <a:buNone/>
            </a:pPr>
            <a:r>
              <a:rPr lang="nl-NL" altLang="nl-NL" sz="2400" smtClean="0">
                <a:latin typeface="Calibri" panose="020F0502020204030204" pitchFamily="34" charset="0"/>
              </a:rPr>
              <a:t>				</a:t>
            </a:r>
          </a:p>
          <a:p>
            <a:pPr eaLnBrk="1" hangingPunct="1"/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400" i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400" i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400" i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nl-NL" altLang="nl-NL" sz="2400" smtClean="0">
                <a:latin typeface="Calibri" panose="020F0502020204030204" pitchFamily="34" charset="0"/>
              </a:rPr>
              <a:t/>
            </a:r>
            <a:br>
              <a:rPr lang="nl-NL" altLang="nl-NL" sz="2400" smtClean="0">
                <a:latin typeface="Calibri" panose="020F0502020204030204" pitchFamily="34" charset="0"/>
              </a:rPr>
            </a:br>
            <a:r>
              <a:rPr lang="nl-NL" altLang="nl-NL" sz="240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nl-NL" altLang="nl-NL" sz="2400" i="1" smtClean="0">
                <a:latin typeface="Calibri" panose="020F0502020204030204" pitchFamily="34" charset="0"/>
              </a:rPr>
              <a:t>    </a:t>
            </a:r>
          </a:p>
          <a:p>
            <a:pPr eaLnBrk="1" hangingPunct="1">
              <a:buFontTx/>
              <a:buNone/>
            </a:pPr>
            <a:endParaRPr lang="nl-NL" altLang="nl-NL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nl-NL" altLang="nl-NL" sz="2400" b="1" smtClean="0">
                <a:latin typeface="Calibri" panose="020F0502020204030204" pitchFamily="34" charset="0"/>
              </a:rPr>
              <a:t>	</a:t>
            </a:r>
            <a:r>
              <a:rPr lang="nl-NL" altLang="nl-NL" sz="240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9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2588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dirty="0" smtClean="0">
                <a:latin typeface="Calibri" panose="020F0502020204030204" pitchFamily="34" charset="0"/>
              </a:rPr>
              <a:t/>
            </a:r>
            <a:br>
              <a:rPr lang="nl-NL" altLang="nl-NL" sz="3000" b="1" dirty="0" smtClean="0">
                <a:latin typeface="Calibri" panose="020F0502020204030204" pitchFamily="34" charset="0"/>
              </a:rPr>
            </a:br>
            <a:r>
              <a:rPr lang="nl-NL" altLang="nl-NL" sz="3000" b="1" dirty="0" smtClean="0">
                <a:latin typeface="Calibri" panose="020F0502020204030204" pitchFamily="34" charset="0"/>
              </a:rPr>
              <a:t>Zoek het vragend </a:t>
            </a:r>
            <a:r>
              <a:rPr lang="nl-NL" altLang="nl-NL" sz="3000" b="1" dirty="0" err="1" smtClean="0">
                <a:latin typeface="Calibri" panose="020F0502020204030204" pitchFamily="34" charset="0"/>
              </a:rPr>
              <a:t>vnw</a:t>
            </a:r>
            <a:r>
              <a:rPr lang="nl-NL" altLang="nl-NL" sz="3000" b="1" dirty="0" smtClean="0">
                <a:latin typeface="Calibri" panose="020F0502020204030204" pitchFamily="34" charset="0"/>
              </a:rPr>
              <a:t>: </a:t>
            </a:r>
            <a:r>
              <a:rPr lang="nl-NL" altLang="nl-NL" sz="3000" b="1" dirty="0" smtClean="0">
                <a:latin typeface="Calibri" panose="020F0502020204030204" pitchFamily="34" charset="0"/>
              </a:rPr>
              <a:t>maak </a:t>
            </a:r>
            <a:r>
              <a:rPr lang="nl-NL" altLang="nl-NL" sz="3000" b="1" dirty="0" smtClean="0">
                <a:latin typeface="Calibri" panose="020F0502020204030204" pitchFamily="34" charset="0"/>
              </a:rPr>
              <a:t>vraagzinnen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nl-NL" altLang="nl-NL" sz="2400" smtClean="0">
                <a:latin typeface="Calibri" panose="020F0502020204030204" pitchFamily="34" charset="0"/>
              </a:rPr>
              <a:t>Vandaag eten we kip in kerriesaus met rijst.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nl-NL" altLang="nl-NL" sz="2400" smtClean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nl-NL" altLang="nl-NL" sz="2400" smtClean="0">
                <a:latin typeface="Calibri" panose="020F0502020204030204" pitchFamily="34" charset="0"/>
              </a:rPr>
              <a:t>Bijvoorbeeld:</a:t>
            </a:r>
            <a:r>
              <a:rPr lang="nl-NL" altLang="nl-NL" sz="240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nl-NL" altLang="nl-NL" sz="2400" b="1" u="sng" smtClean="0">
                <a:solidFill>
                  <a:srgbClr val="0070C0"/>
                </a:solidFill>
                <a:latin typeface="Calibri" panose="020F0502020204030204" pitchFamily="34" charset="0"/>
              </a:rPr>
              <a:t>Wat</a:t>
            </a: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 eten we vandaag?</a:t>
            </a:r>
            <a:endParaRPr lang="nl-NL" altLang="nl-NL" sz="240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nl-NL" altLang="nl-NL" sz="240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nl-NL" altLang="nl-NL" sz="2400" smtClean="0">
                <a:latin typeface="Calibri" panose="020F0502020204030204" pitchFamily="34" charset="0"/>
              </a:rPr>
              <a:t>2.    Veerle en Sem zijn  op 1 april geboren.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	 </a:t>
            </a:r>
            <a:r>
              <a:rPr lang="nl-NL" altLang="nl-NL" sz="2400" smtClean="0">
                <a:latin typeface="Calibri" panose="020F0502020204030204" pitchFamily="34" charset="0"/>
              </a:rPr>
              <a:t>Bijvoorbeeld:</a:t>
            </a: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nl-NL" altLang="nl-NL" sz="2400" b="1" u="sng" smtClean="0">
                <a:solidFill>
                  <a:srgbClr val="0070C0"/>
                </a:solidFill>
                <a:latin typeface="Calibri" panose="020F0502020204030204" pitchFamily="34" charset="0"/>
              </a:rPr>
              <a:t>Wie</a:t>
            </a: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 zijn op 1 april geboren?</a:t>
            </a:r>
            <a:r>
              <a:rPr lang="nl-NL" altLang="nl-NL" sz="2400" b="1" smtClean="0">
                <a:latin typeface="Calibri" panose="020F0502020204030204" pitchFamily="34" charset="0"/>
              </a:rPr>
              <a:t>	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nl-NL" altLang="nl-NL" sz="2400" b="1" smtClean="0">
              <a:latin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3"/>
            </a:pPr>
            <a:r>
              <a:rPr lang="nl-NL" altLang="nl-NL" sz="2400" smtClean="0">
                <a:latin typeface="Calibri" panose="020F0502020204030204" pitchFamily="34" charset="0"/>
              </a:rPr>
              <a:t>De Oscars worden vanavond uitgereikt.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nl-NL" altLang="nl-NL" sz="2400" smtClean="0">
                <a:latin typeface="Calibri" panose="020F0502020204030204" pitchFamily="34" charset="0"/>
              </a:rPr>
              <a:t>Bijvoorbeeld:</a:t>
            </a: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nl-NL" altLang="nl-NL" sz="2400" b="1" u="sng" smtClean="0">
                <a:solidFill>
                  <a:srgbClr val="0070C0"/>
                </a:solidFill>
                <a:latin typeface="Calibri" panose="020F0502020204030204" pitchFamily="34" charset="0"/>
              </a:rPr>
              <a:t>Welke</a:t>
            </a: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 prijzen worden vanavond uitgereikt?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nl-NL" altLang="nl-NL" sz="2400" b="1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4"/>
            </a:pPr>
            <a:r>
              <a:rPr lang="nl-NL" altLang="nl-NL" sz="2400" smtClean="0">
                <a:latin typeface="Calibri" panose="020F0502020204030204" pitchFamily="34" charset="0"/>
              </a:rPr>
              <a:t>Past een Duitse herder of een labrador bij jou? Of ben je meer een type voor een boxer?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nl-NL" altLang="nl-NL" sz="2400" smtClean="0">
                <a:latin typeface="Calibri" panose="020F0502020204030204" pitchFamily="34" charset="0"/>
              </a:rPr>
              <a:t>Bijvoorbeeld:</a:t>
            </a: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nl-NL" altLang="nl-NL" sz="2400" b="1" u="sng" smtClean="0">
                <a:solidFill>
                  <a:srgbClr val="0070C0"/>
                </a:solidFill>
                <a:latin typeface="Calibri" panose="020F0502020204030204" pitchFamily="34" charset="0"/>
              </a:rPr>
              <a:t>Wat voor een</a:t>
            </a:r>
            <a:r>
              <a:rPr lang="nl-NL" altLang="nl-NL" sz="2400" b="1" smtClean="0">
                <a:solidFill>
                  <a:srgbClr val="0070C0"/>
                </a:solidFill>
                <a:latin typeface="Calibri" panose="020F0502020204030204" pitchFamily="34" charset="0"/>
              </a:rPr>
              <a:t> hond past bij jou? </a:t>
            </a:r>
            <a:endParaRPr lang="nl-NL" altLang="nl-NL" sz="2400" b="1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endParaRPr lang="nl-NL" altLang="nl-NL" smtClean="0">
              <a:latin typeface="Calibri" panose="020F050202020403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endParaRPr lang="nl-NL" altLang="nl-NL" sz="2400" smtClean="0">
              <a:latin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nl-NL" altLang="nl-NL" sz="28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9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Betrekkelijk voornaamwoord (</a:t>
            </a:r>
            <a:r>
              <a:rPr lang="nl-NL" dirty="0" err="1" smtClean="0"/>
              <a:t>bvn</a:t>
            </a:r>
            <a:r>
              <a:rPr lang="nl-NL" dirty="0" smtClean="0"/>
              <a:t>) wat is 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Het </a:t>
            </a:r>
            <a:r>
              <a:rPr lang="nl-NL" b="1" dirty="0" err="1" smtClean="0">
                <a:solidFill>
                  <a:srgbClr val="FF0000"/>
                </a:solidFill>
              </a:rPr>
              <a:t>bvn</a:t>
            </a:r>
            <a:r>
              <a:rPr lang="nl-NL" dirty="0" smtClean="0">
                <a:solidFill>
                  <a:srgbClr val="FF0000"/>
                </a:solidFill>
              </a:rPr>
              <a:t>  (</a:t>
            </a:r>
            <a:r>
              <a:rPr lang="nl-NL" dirty="0" err="1" smtClean="0">
                <a:solidFill>
                  <a:srgbClr val="FF0000"/>
                </a:solidFill>
              </a:rPr>
              <a:t>die,dat,wie,wat</a:t>
            </a:r>
            <a:r>
              <a:rPr lang="nl-NL" dirty="0" smtClean="0">
                <a:solidFill>
                  <a:srgbClr val="FF0000"/>
                </a:solidFill>
              </a:rPr>
              <a:t>) </a:t>
            </a:r>
            <a:r>
              <a:rPr lang="nl-NL" dirty="0" smtClean="0"/>
              <a:t>verwijst naar een </a:t>
            </a:r>
            <a:r>
              <a:rPr lang="nl-NL" b="1" u="sng" dirty="0" smtClean="0">
                <a:solidFill>
                  <a:srgbClr val="FF0000"/>
                </a:solidFill>
              </a:rPr>
              <a:t>woord/groepje woorden </a:t>
            </a:r>
            <a:r>
              <a:rPr lang="nl-NL" dirty="0" smtClean="0"/>
              <a:t>dat er vlak voor staat </a:t>
            </a:r>
            <a:r>
              <a:rPr lang="nl-NL" b="1" u="sng" dirty="0" smtClean="0">
                <a:solidFill>
                  <a:srgbClr val="FF0000"/>
                </a:solidFill>
              </a:rPr>
              <a:t>(het antecedent).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 smtClean="0"/>
              <a:t>Kijk maar eens naar de volgende zinnen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u="sng" dirty="0" smtClean="0"/>
              <a:t>Meneer Vrancken die altijd een mooie PowerPoint maakt, gaat zo naar huis.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u="sng" dirty="0" smtClean="0"/>
              <a:t>Het bord, dat nog even gekalibreerd werd, werkt weer.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>
            <a:off x="2133600" y="3770784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OMLAAG 5"/>
          <p:cNvSpPr/>
          <p:nvPr/>
        </p:nvSpPr>
        <p:spPr>
          <a:xfrm>
            <a:off x="1122821" y="4953000"/>
            <a:ext cx="1010779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2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Wanneer gebruik je het </a:t>
            </a:r>
            <a:r>
              <a:rPr lang="nl-NL" dirty="0" err="1" smtClean="0"/>
              <a:t>bvn</a:t>
            </a:r>
            <a:r>
              <a:rPr lang="nl-NL" dirty="0" smtClean="0"/>
              <a:t> die/dat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44257"/>
            <a:ext cx="7620000" cy="4373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Ligt aan </a:t>
            </a:r>
            <a:r>
              <a:rPr lang="nl-NL" b="1" u="sng" dirty="0" smtClean="0"/>
              <a:t>het lidwoord </a:t>
            </a:r>
            <a:r>
              <a:rPr lang="nl-NL" dirty="0" smtClean="0"/>
              <a:t>van het antecedent.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Lidwoord de=die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man die daar op straat loopt ken ik van vroeger.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Lidwoord het=dat</a:t>
            </a:r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dirty="0" smtClean="0"/>
              <a:t>Het meisje dat daar op straat loopt ken ik van vroeger.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Gekromde PIJL-OMLAAG 4"/>
          <p:cNvSpPr/>
          <p:nvPr/>
        </p:nvSpPr>
        <p:spPr>
          <a:xfrm>
            <a:off x="1655676" y="4876800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OMLAAG 5"/>
          <p:cNvSpPr/>
          <p:nvPr/>
        </p:nvSpPr>
        <p:spPr>
          <a:xfrm>
            <a:off x="1259632" y="3120311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27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wat?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u="sng" dirty="0" smtClean="0"/>
              <a:t>Wat</a:t>
            </a:r>
            <a:r>
              <a:rPr lang="nl-NL" dirty="0" smtClean="0"/>
              <a:t> gebruik je als het antecedent: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onbepaald </a:t>
            </a:r>
            <a:r>
              <a:rPr lang="nl-NL" u="sng" dirty="0" err="1" smtClean="0"/>
              <a:t>vnw</a:t>
            </a:r>
            <a:r>
              <a:rPr lang="nl-NL" u="sng" dirty="0" smtClean="0"/>
              <a:t> is (niets, iets, alles)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Niets </a:t>
            </a:r>
            <a:r>
              <a:rPr lang="nl-NL" dirty="0"/>
              <a:t>wat ik doe is goed.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overtreffende trap is.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Het hardste wat hij ooit liep was 28km per uur.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hele zin is.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Hij uitte kritiek op haar opstel</a:t>
            </a:r>
            <a:r>
              <a:rPr lang="nl-NL" dirty="0" smtClean="0"/>
              <a:t>, wat zij niet leuk vond.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Gekromde PIJL-OMLAAG 4"/>
          <p:cNvSpPr/>
          <p:nvPr/>
        </p:nvSpPr>
        <p:spPr>
          <a:xfrm>
            <a:off x="732562" y="2665677"/>
            <a:ext cx="79208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OMLAAG 5"/>
          <p:cNvSpPr/>
          <p:nvPr/>
        </p:nvSpPr>
        <p:spPr>
          <a:xfrm>
            <a:off x="2348194" y="5257800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Gekromde PIJL-OMLAAG 6"/>
          <p:cNvSpPr/>
          <p:nvPr/>
        </p:nvSpPr>
        <p:spPr>
          <a:xfrm>
            <a:off x="1576888" y="3962400"/>
            <a:ext cx="79208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0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lidwoord?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Er zijn drie lidwoorden (lw):</a:t>
            </a: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	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de </a:t>
            </a:r>
            <a:r>
              <a:rPr lang="nl-NL" sz="2400" dirty="0" smtClean="0">
                <a:latin typeface="Calibri" pitchFamily="34" charset="0"/>
              </a:rPr>
              <a:t>(bepaald lidwoord)</a:t>
            </a: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	het </a:t>
            </a:r>
            <a:r>
              <a:rPr lang="nl-NL" sz="2400" dirty="0" smtClean="0">
                <a:latin typeface="Calibri" pitchFamily="34" charset="0"/>
              </a:rPr>
              <a:t>(bepaald lidwoord)</a:t>
            </a: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	een</a:t>
            </a:r>
            <a:r>
              <a:rPr lang="nl-NL" sz="2400" dirty="0" smtClean="0">
                <a:latin typeface="Calibri" pitchFamily="34" charset="0"/>
              </a:rPr>
              <a:t> (bepaald lidwoord)</a:t>
            </a: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 lw hoort </a:t>
            </a:r>
            <a:r>
              <a:rPr lang="nl-NL" sz="2400" dirty="0">
                <a:latin typeface="Calibri" pitchFamily="34" charset="0"/>
              </a:rPr>
              <a:t>altijd bij een </a:t>
            </a:r>
            <a:r>
              <a:rPr lang="nl-NL" sz="2400" dirty="0" smtClean="0">
                <a:latin typeface="Calibri" pitchFamily="34" charset="0"/>
              </a:rPr>
              <a:t>zelfstandig naamwoord: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  <a:sym typeface="Wingdings" pitchFamily="2" charset="2"/>
              </a:rPr>
              <a:t>	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een </a:t>
            </a:r>
            <a:r>
              <a:rPr lang="nl-NL" sz="2400" i="1" dirty="0" smtClean="0">
                <a:latin typeface="Calibri" pitchFamily="34" charset="0"/>
                <a:sym typeface="Wingdings" pitchFamily="2" charset="2"/>
              </a:rPr>
              <a:t>brood,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de </a:t>
            </a:r>
            <a:r>
              <a:rPr lang="nl-NL" sz="2400" i="1" dirty="0" smtClean="0">
                <a:latin typeface="Calibri" pitchFamily="34" charset="0"/>
                <a:sym typeface="Wingdings" pitchFamily="2" charset="2"/>
              </a:rPr>
              <a:t>broden,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het</a:t>
            </a:r>
            <a:r>
              <a:rPr lang="nl-NL" sz="2400" i="1" dirty="0" smtClean="0">
                <a:latin typeface="Calibri" pitchFamily="34" charset="0"/>
                <a:sym typeface="Wingdings" pitchFamily="2" charset="2"/>
              </a:rPr>
              <a:t> broodje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sym typeface="Wingdings" pitchFamily="2" charset="2"/>
              </a:rPr>
              <a:t>Staat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het</a:t>
            </a:r>
            <a:r>
              <a:rPr lang="nl-NL" sz="2400" dirty="0" smtClean="0">
                <a:latin typeface="Calibri" pitchFamily="34" charset="0"/>
                <a:sym typeface="Wingdings" pitchFamily="2" charset="2"/>
              </a:rPr>
              <a:t> niet bij een </a:t>
            </a:r>
            <a:r>
              <a:rPr lang="nl-NL" sz="2400" dirty="0" err="1" smtClean="0">
                <a:latin typeface="Calibri" pitchFamily="34" charset="0"/>
                <a:sym typeface="Wingdings" pitchFamily="2" charset="2"/>
              </a:rPr>
              <a:t>zn</a:t>
            </a:r>
            <a:r>
              <a:rPr lang="nl-NL" sz="2400" dirty="0" smtClean="0">
                <a:latin typeface="Calibri" pitchFamily="34" charset="0"/>
                <a:sym typeface="Wingdings" pitchFamily="2" charset="2"/>
              </a:rPr>
              <a:t>, dan is het geen lidwoord.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  <a:sym typeface="Wingdings" pitchFamily="2" charset="2"/>
              </a:rPr>
              <a:t>	</a:t>
            </a:r>
            <a:r>
              <a:rPr lang="nl-NL" sz="2400" dirty="0" smtClean="0">
                <a:latin typeface="Calibri" pitchFamily="34" charset="0"/>
                <a:sym typeface="Wingdings" pitchFamily="2" charset="2"/>
              </a:rPr>
              <a:t>Ik vind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het </a:t>
            </a:r>
            <a:r>
              <a:rPr lang="nl-NL" sz="2400" dirty="0" smtClean="0">
                <a:latin typeface="Calibri" pitchFamily="34" charset="0"/>
                <a:sym typeface="Wingdings" pitchFamily="2" charset="2"/>
              </a:rPr>
              <a:t>een moeilijk onderwerp.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  <a:sym typeface="Wingdings" pitchFamily="2" charset="2"/>
              </a:rPr>
              <a:t>	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Het</a:t>
            </a:r>
            <a:r>
              <a:rPr lang="nl-NL" sz="2400" dirty="0" smtClean="0">
                <a:latin typeface="Calibri" pitchFamily="34" charset="0"/>
                <a:sym typeface="Wingdings" pitchFamily="2" charset="2"/>
              </a:rPr>
              <a:t> wordt mooi </a:t>
            </a:r>
            <a:r>
              <a:rPr lang="nl-NL" sz="2400" smtClean="0">
                <a:latin typeface="Calibri" pitchFamily="34" charset="0"/>
                <a:sym typeface="Wingdings" pitchFamily="2" charset="2"/>
              </a:rPr>
              <a:t>weer morgen.</a:t>
            </a:r>
            <a:endParaRPr lang="nl-NL" sz="2400" dirty="0" smtClean="0"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pic>
        <p:nvPicPr>
          <p:cNvPr id="6149" name="Picture 6" descr="C:\Users\Bur\Desktop\Noordhoff\ICT\Afbeeldingen\000802_c437_00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3302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wie?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u="sng" dirty="0" smtClean="0"/>
              <a:t>Wie</a:t>
            </a:r>
            <a:r>
              <a:rPr lang="nl-NL" dirty="0" smtClean="0"/>
              <a:t> gebruik je als het antecedent: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de-woord is en verwijst </a:t>
            </a:r>
            <a:r>
              <a:rPr lang="nl-NL" u="sng" dirty="0"/>
              <a:t>het naar </a:t>
            </a:r>
            <a:r>
              <a:rPr lang="nl-NL" u="sng" dirty="0" smtClean="0"/>
              <a:t>personen. Vaak staat er een voorzetsel voor.</a:t>
            </a:r>
          </a:p>
          <a:p>
            <a:endParaRPr lang="nl-NL" u="sng" dirty="0"/>
          </a:p>
          <a:p>
            <a:endParaRPr lang="nl-NL" dirty="0"/>
          </a:p>
          <a:p>
            <a:r>
              <a:rPr lang="nl-NL" dirty="0"/>
              <a:t>De man </a:t>
            </a:r>
            <a:r>
              <a:rPr lang="nl-NL" b="1" u="sng" dirty="0"/>
              <a:t>op wie </a:t>
            </a:r>
            <a:r>
              <a:rPr lang="nl-NL" dirty="0"/>
              <a:t>velen </a:t>
            </a:r>
            <a:r>
              <a:rPr lang="nl-NL" dirty="0" smtClean="0"/>
              <a:t>rekenen,  </a:t>
            </a:r>
            <a:r>
              <a:rPr lang="nl-NL" dirty="0"/>
              <a:t>heeft zich kandidaat gesteld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De leerlingen </a:t>
            </a:r>
            <a:r>
              <a:rPr lang="nl-NL" b="1" u="sng" dirty="0" smtClean="0"/>
              <a:t>aan wie </a:t>
            </a:r>
            <a:r>
              <a:rPr lang="nl-NL" dirty="0" smtClean="0"/>
              <a:t>hij les gaf, snapten het uiteindelijk.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8" name="Gekromde PIJL-OMLAAG 7"/>
          <p:cNvSpPr/>
          <p:nvPr/>
        </p:nvSpPr>
        <p:spPr>
          <a:xfrm>
            <a:off x="1676400" y="3648161"/>
            <a:ext cx="1371600" cy="360040"/>
          </a:xfrm>
          <a:prstGeom prst="curvedDownArrow">
            <a:avLst>
              <a:gd name="adj1" fmla="val 25000"/>
              <a:gd name="adj2" fmla="val 50000"/>
              <a:gd name="adj3" fmla="val 17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-OMLAAG 8"/>
          <p:cNvSpPr/>
          <p:nvPr/>
        </p:nvSpPr>
        <p:spPr>
          <a:xfrm>
            <a:off x="1787222" y="4797152"/>
            <a:ext cx="209897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28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Wederkerend </a:t>
            </a:r>
            <a:r>
              <a:rPr lang="nl-NL" dirty="0" err="1" smtClean="0"/>
              <a:t>vnw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betekent</a:t>
            </a:r>
            <a:r>
              <a:rPr lang="nl-NL" dirty="0" smtClean="0">
                <a:solidFill>
                  <a:srgbClr val="FF0000"/>
                </a:solidFill>
              </a:rPr>
              <a:t> wederkerend </a:t>
            </a:r>
            <a:r>
              <a:rPr lang="nl-NL" dirty="0" smtClean="0"/>
              <a:t>nou eigenlijk?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47" y="2317944"/>
            <a:ext cx="7241358" cy="414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0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152718"/>
            <a:ext cx="8534401" cy="832271"/>
          </a:xfrm>
        </p:spPr>
        <p:txBody>
          <a:bodyPr>
            <a:normAutofit fontScale="90000"/>
          </a:bodyPr>
          <a:lstStyle/>
          <a:p>
            <a:pPr algn="l"/>
            <a:r>
              <a:rPr lang="nl-NL" sz="2800" dirty="0" smtClean="0"/>
              <a:t>Dik gedrukte woorden zijn </a:t>
            </a:r>
            <a:r>
              <a:rPr lang="nl-NL" sz="2800" dirty="0" smtClean="0"/>
              <a:t>wederkerend voornaamwoorden</a:t>
            </a:r>
            <a:r>
              <a:rPr lang="nl-NL" sz="2800" dirty="0" smtClean="0"/>
              <a:t>, </a:t>
            </a:r>
            <a:r>
              <a:rPr lang="nl-NL" sz="2800" dirty="0" smtClean="0"/>
              <a:t>leg </a:t>
            </a:r>
            <a:r>
              <a:rPr lang="nl-NL" sz="2800" dirty="0" smtClean="0"/>
              <a:t>de naam uit!</a:t>
            </a:r>
            <a:endParaRPr lang="nl-NL" sz="2800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506962" y="1066800"/>
            <a:ext cx="7620000" cy="5791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Hij scheert </a:t>
            </a:r>
            <a:r>
              <a:rPr lang="nl-NL" b="1" u="sng" dirty="0" smtClean="0"/>
              <a:t>zich.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Jullie scheren </a:t>
            </a:r>
            <a:r>
              <a:rPr lang="nl-NL" b="1" u="sng" dirty="0" smtClean="0"/>
              <a:t>je</a:t>
            </a:r>
            <a:r>
              <a:rPr lang="nl-NL" dirty="0" smtClean="0"/>
              <a:t>!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Ik scheer </a:t>
            </a:r>
            <a:r>
              <a:rPr lang="nl-NL" b="1" u="sng" dirty="0" smtClean="0"/>
              <a:t>me</a:t>
            </a:r>
            <a:r>
              <a:rPr lang="nl-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Jij scheert </a:t>
            </a:r>
            <a:r>
              <a:rPr lang="nl-NL" b="1" u="sng" dirty="0" smtClean="0"/>
              <a:t>je</a:t>
            </a:r>
            <a:r>
              <a:rPr lang="nl-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Wij scheren </a:t>
            </a:r>
            <a:r>
              <a:rPr lang="nl-NL" b="1" u="sng" dirty="0" smtClean="0"/>
              <a:t>ons</a:t>
            </a:r>
            <a:r>
              <a:rPr lang="nl-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749" y="1945127"/>
            <a:ext cx="3343323" cy="18897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091288" y="4519694"/>
            <a:ext cx="37382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b="1" u="sng" dirty="0" smtClean="0"/>
              <a:t>onderwerp</a:t>
            </a:r>
            <a:r>
              <a:rPr lang="nl-NL" dirty="0" smtClean="0"/>
              <a:t> ‘keert terug’ in het </a:t>
            </a:r>
            <a:r>
              <a:rPr lang="nl-NL" b="1" u="sng" dirty="0" smtClean="0"/>
              <a:t>wederkerend voornaamwoord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5" name="Gekromde PIJL-OMHOOG 4"/>
          <p:cNvSpPr/>
          <p:nvPr/>
        </p:nvSpPr>
        <p:spPr>
          <a:xfrm>
            <a:off x="1057468" y="3910630"/>
            <a:ext cx="1990531" cy="3732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Gekromde PIJL-OMHOOG 9"/>
          <p:cNvSpPr/>
          <p:nvPr/>
        </p:nvSpPr>
        <p:spPr>
          <a:xfrm>
            <a:off x="1323278" y="5081410"/>
            <a:ext cx="1953322" cy="3732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Gekromde PIJL-OMHOOG 10"/>
          <p:cNvSpPr/>
          <p:nvPr/>
        </p:nvSpPr>
        <p:spPr>
          <a:xfrm>
            <a:off x="1330205" y="6338329"/>
            <a:ext cx="2251195" cy="3732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Gekromde PIJL-OMHOOG 11"/>
          <p:cNvSpPr/>
          <p:nvPr/>
        </p:nvSpPr>
        <p:spPr>
          <a:xfrm>
            <a:off x="1299971" y="1534521"/>
            <a:ext cx="2052829" cy="5036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Gekromde PIJL-OMHOOG 12"/>
          <p:cNvSpPr/>
          <p:nvPr/>
        </p:nvSpPr>
        <p:spPr>
          <a:xfrm>
            <a:off x="1299971" y="2808035"/>
            <a:ext cx="2493888" cy="3732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5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uitleg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4294967295"/>
          </p:nvPr>
        </p:nvSpPr>
        <p:spPr>
          <a:xfrm>
            <a:off x="0" y="1681163"/>
            <a:ext cx="8870950" cy="4467225"/>
          </a:xfrm>
        </p:spPr>
        <p:txBody>
          <a:bodyPr>
            <a:normAutofit/>
          </a:bodyPr>
          <a:lstStyle/>
          <a:p>
            <a:r>
              <a:rPr lang="nl-NL" sz="1600" dirty="0" smtClean="0">
                <a:solidFill>
                  <a:srgbClr val="FF0000"/>
                </a:solidFill>
              </a:rPr>
              <a:t>Wederkerend werkwoord (</a:t>
            </a:r>
            <a:r>
              <a:rPr lang="nl-NL" sz="1600" dirty="0" err="1" smtClean="0">
                <a:solidFill>
                  <a:srgbClr val="FF0000"/>
                </a:solidFill>
              </a:rPr>
              <a:t>wkww</a:t>
            </a:r>
            <a:r>
              <a:rPr lang="nl-NL" sz="1600" dirty="0" smtClean="0">
                <a:solidFill>
                  <a:srgbClr val="FF0000"/>
                </a:solidFill>
              </a:rPr>
              <a:t>)</a:t>
            </a:r>
            <a:endParaRPr lang="nl-NL" sz="1600" dirty="0">
              <a:solidFill>
                <a:srgbClr val="FF0000"/>
              </a:solidFill>
            </a:endParaRPr>
          </a:p>
          <a:p>
            <a:r>
              <a:rPr lang="nl-NL" sz="1600" b="0" i="1" dirty="0" smtClean="0"/>
              <a:t>‘Werkwoorden die in de infinitief altijd ‘zich’ krijgen.’</a:t>
            </a:r>
          </a:p>
          <a:p>
            <a:r>
              <a:rPr lang="nl-NL" sz="1600" dirty="0" smtClean="0"/>
              <a:t>Zich vergissen, zich ergeren, zich wassen, zich vervelen, </a:t>
            </a:r>
            <a:r>
              <a:rPr lang="nl-NL" sz="1600" dirty="0" err="1" smtClean="0"/>
              <a:t>enz</a:t>
            </a:r>
            <a:endParaRPr lang="nl-NL" sz="1600" dirty="0" smtClean="0"/>
          </a:p>
          <a:p>
            <a:endParaRPr lang="nl-NL" sz="1600" dirty="0"/>
          </a:p>
          <a:p>
            <a:r>
              <a:rPr lang="nl-NL" sz="1600" dirty="0" smtClean="0">
                <a:solidFill>
                  <a:srgbClr val="FF0000"/>
                </a:solidFill>
              </a:rPr>
              <a:t>Wederkerend voornaamwoord (</a:t>
            </a:r>
            <a:r>
              <a:rPr lang="nl-NL" sz="1600" dirty="0" err="1" smtClean="0">
                <a:solidFill>
                  <a:srgbClr val="FF0000"/>
                </a:solidFill>
              </a:rPr>
              <a:t>wkvnw</a:t>
            </a:r>
            <a:r>
              <a:rPr lang="nl-NL" sz="16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nl-NL" sz="1600" b="0" i="1" dirty="0" smtClean="0"/>
              <a:t>‘Een </a:t>
            </a:r>
            <a:r>
              <a:rPr lang="nl-NL" sz="1600" b="0" i="1" dirty="0" err="1" smtClean="0"/>
              <a:t>wkww</a:t>
            </a:r>
            <a:r>
              <a:rPr lang="nl-NL" sz="1600" b="0" i="1" dirty="0" smtClean="0"/>
              <a:t> heeft een </a:t>
            </a:r>
            <a:r>
              <a:rPr lang="nl-NL" sz="1600" b="0" i="1" dirty="0" err="1" smtClean="0"/>
              <a:t>wkvnw</a:t>
            </a:r>
            <a:r>
              <a:rPr lang="nl-NL" sz="1600" b="0" i="1" dirty="0" smtClean="0"/>
              <a:t> bij zich. Het </a:t>
            </a:r>
            <a:r>
              <a:rPr lang="nl-NL" sz="1600" b="0" i="1" dirty="0" err="1" smtClean="0"/>
              <a:t>wkvnw</a:t>
            </a:r>
            <a:r>
              <a:rPr lang="nl-NL" sz="1600" b="0" i="1" dirty="0" smtClean="0"/>
              <a:t> past zich steeds aan het onderwerp aan.’</a:t>
            </a:r>
          </a:p>
          <a:p>
            <a:r>
              <a:rPr lang="nl-NL" sz="1600" dirty="0" smtClean="0">
                <a:solidFill>
                  <a:srgbClr val="002060"/>
                </a:solidFill>
              </a:rPr>
              <a:t>Ik</a:t>
            </a:r>
            <a:r>
              <a:rPr lang="nl-NL" sz="1600" dirty="0" smtClean="0"/>
              <a:t> vergis </a:t>
            </a:r>
            <a:r>
              <a:rPr lang="nl-NL" sz="1600" dirty="0" smtClean="0">
                <a:solidFill>
                  <a:srgbClr val="002060"/>
                </a:solidFill>
              </a:rPr>
              <a:t>me</a:t>
            </a:r>
          </a:p>
          <a:p>
            <a:r>
              <a:rPr lang="nl-NL" sz="1600" dirty="0" smtClean="0">
                <a:solidFill>
                  <a:srgbClr val="002060"/>
                </a:solidFill>
              </a:rPr>
              <a:t>Hij</a:t>
            </a:r>
            <a:r>
              <a:rPr lang="nl-NL" sz="1600" dirty="0" smtClean="0"/>
              <a:t> vergist </a:t>
            </a:r>
            <a:r>
              <a:rPr lang="nl-NL" sz="1600" dirty="0" smtClean="0">
                <a:solidFill>
                  <a:srgbClr val="002060"/>
                </a:solidFill>
              </a:rPr>
              <a:t>zich</a:t>
            </a:r>
          </a:p>
          <a:p>
            <a:r>
              <a:rPr lang="nl-NL" sz="1600" dirty="0" smtClean="0">
                <a:solidFill>
                  <a:srgbClr val="002060"/>
                </a:solidFill>
              </a:rPr>
              <a:t>Wij</a:t>
            </a:r>
            <a:r>
              <a:rPr lang="nl-NL" sz="1600" dirty="0" smtClean="0"/>
              <a:t> vergissen </a:t>
            </a:r>
            <a:r>
              <a:rPr lang="nl-NL" sz="1600" dirty="0" smtClean="0">
                <a:solidFill>
                  <a:srgbClr val="002060"/>
                </a:solidFill>
              </a:rPr>
              <a:t>ons</a:t>
            </a:r>
            <a:r>
              <a:rPr lang="nl-NL" sz="1600" dirty="0" smtClean="0"/>
              <a:t>.</a:t>
            </a:r>
          </a:p>
          <a:p>
            <a:r>
              <a:rPr lang="nl-NL" sz="1600" dirty="0" smtClean="0">
                <a:solidFill>
                  <a:srgbClr val="002060"/>
                </a:solidFill>
              </a:rPr>
              <a:t>Jullie</a:t>
            </a:r>
            <a:r>
              <a:rPr lang="nl-NL" sz="1600" dirty="0" smtClean="0"/>
              <a:t> vergissen </a:t>
            </a:r>
            <a:r>
              <a:rPr lang="nl-NL" sz="1600" dirty="0" smtClean="0">
                <a:solidFill>
                  <a:srgbClr val="002060"/>
                </a:solidFill>
              </a:rPr>
              <a:t>je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Tip: Om het wederkerende voornaamwoord in een zin te vinden, bestaat een handig trucje. Als je de zin in de derde persoon enkelvoud zet (de hij-vorm) dan verandert het wederkerend voornaamwoord in 'zich' en dat is wel makkelijk te herkennen. </a:t>
            </a:r>
            <a:b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Dus: Ik verveel </a:t>
            </a:r>
            <a:r>
              <a:rPr kumimoji="0" lang="nl-NL" alt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</a:t>
            </a: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wordt dan: Hij verveelt </a:t>
            </a:r>
            <a:r>
              <a:rPr kumimoji="0" lang="nl-NL" alt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zich</a:t>
            </a: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b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574472" y="4045529"/>
            <a:ext cx="51816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nl-NL" altLang="nl-NL" b="1" dirty="0" err="1" smtClean="0">
                <a:latin typeface="Arial" panose="020B0604020202020204" pitchFamily="34" charset="0"/>
              </a:rPr>
              <a:t>Wkvnw</a:t>
            </a:r>
            <a:r>
              <a:rPr lang="nl-NL" altLang="nl-NL" b="1" dirty="0" smtClean="0">
                <a:latin typeface="Arial" panose="020B0604020202020204" pitchFamily="34" charset="0"/>
              </a:rPr>
              <a:t> herkennen?</a:t>
            </a:r>
          </a:p>
          <a:p>
            <a:pPr lvl="0"/>
            <a:endParaRPr lang="nl-NL" altLang="nl-NL" b="1" dirty="0">
              <a:latin typeface="Arial" panose="020B0604020202020204" pitchFamily="34" charset="0"/>
            </a:endParaRPr>
          </a:p>
          <a:p>
            <a:pPr lvl="0"/>
            <a:r>
              <a:rPr lang="nl-NL" altLang="nl-NL" b="1" dirty="0" smtClean="0">
                <a:latin typeface="Arial" panose="020B0604020202020204" pitchFamily="34" charset="0"/>
              </a:rPr>
              <a:t>Als </a:t>
            </a:r>
            <a:r>
              <a:rPr lang="nl-NL" altLang="nl-NL" b="1" dirty="0">
                <a:latin typeface="Arial" panose="020B0604020202020204" pitchFamily="34" charset="0"/>
              </a:rPr>
              <a:t>je de zin in de </a:t>
            </a:r>
            <a:r>
              <a:rPr lang="nl-NL" alt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hij-vorm </a:t>
            </a:r>
            <a:r>
              <a:rPr lang="nl-NL" altLang="nl-NL" b="1" dirty="0" smtClean="0">
                <a:latin typeface="Arial" panose="020B0604020202020204" pitchFamily="34" charset="0"/>
              </a:rPr>
              <a:t>zet, </a:t>
            </a:r>
            <a:r>
              <a:rPr lang="nl-NL" altLang="nl-NL" b="1" dirty="0">
                <a:latin typeface="Arial" panose="020B0604020202020204" pitchFamily="34" charset="0"/>
              </a:rPr>
              <a:t>dan</a:t>
            </a:r>
            <a:r>
              <a:rPr lang="nl-NL" altLang="nl-NL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</a:rPr>
              <a:t>verandert het wederkerend voornaamwoord </a:t>
            </a:r>
            <a:r>
              <a:rPr lang="nl-NL" altLang="nl-NL" b="1" dirty="0">
                <a:solidFill>
                  <a:srgbClr val="002060"/>
                </a:solidFill>
                <a:latin typeface="Arial" panose="020B0604020202020204" pitchFamily="34" charset="0"/>
              </a:rPr>
              <a:t>in 'zich' </a:t>
            </a:r>
            <a:r>
              <a:rPr lang="nl-NL" altLang="nl-NL" b="1" dirty="0">
                <a:latin typeface="Arial" panose="020B0604020202020204" pitchFamily="34" charset="0"/>
              </a:rPr>
              <a:t>en dat is wel makkelijk te herkennen. </a:t>
            </a:r>
            <a:endParaRPr lang="nl-NL" altLang="nl-NL" b="1" dirty="0" smtClean="0">
              <a:latin typeface="Arial" panose="020B0604020202020204" pitchFamily="34" charset="0"/>
            </a:endParaRPr>
          </a:p>
          <a:p>
            <a:pPr lvl="0"/>
            <a:r>
              <a:rPr lang="nl-NL" altLang="nl-NL" b="1" dirty="0">
                <a:latin typeface="Arial" panose="020B0604020202020204" pitchFamily="34" charset="0"/>
              </a:rPr>
              <a:t/>
            </a:r>
            <a:br>
              <a:rPr lang="nl-NL" altLang="nl-NL" b="1" dirty="0">
                <a:latin typeface="Arial" panose="020B0604020202020204" pitchFamily="34" charset="0"/>
              </a:rPr>
            </a:br>
            <a:r>
              <a:rPr lang="nl-NL" altLang="nl-NL" b="1" dirty="0">
                <a:latin typeface="Arial" panose="020B0604020202020204" pitchFamily="34" charset="0"/>
              </a:rPr>
              <a:t>Dus:</a:t>
            </a:r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</a:rPr>
              <a:t> Ik </a:t>
            </a:r>
            <a:r>
              <a:rPr lang="nl-NL" altLang="nl-NL" b="1" dirty="0">
                <a:latin typeface="Arial" panose="020B0604020202020204" pitchFamily="34" charset="0"/>
              </a:rPr>
              <a:t>verveel me. wordt dan: </a:t>
            </a:r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</a:rPr>
              <a:t>Hij</a:t>
            </a:r>
            <a:r>
              <a:rPr lang="nl-NL" altLang="nl-NL" b="1" dirty="0">
                <a:latin typeface="Arial" panose="020B0604020202020204" pitchFamily="34" charset="0"/>
              </a:rPr>
              <a:t> verveelt zich.</a:t>
            </a:r>
            <a:br>
              <a:rPr lang="nl-NL" altLang="nl-NL" b="1" dirty="0">
                <a:latin typeface="Arial" panose="020B0604020202020204" pitchFamily="34" charset="0"/>
              </a:rPr>
            </a:br>
            <a:endParaRPr lang="nl-NL" altLang="nl-NL" b="1" dirty="0">
              <a:latin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94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9728" cy="667414"/>
          </a:xfrm>
        </p:spPr>
        <p:txBody>
          <a:bodyPr>
            <a:normAutofit/>
          </a:bodyPr>
          <a:lstStyle/>
          <a:p>
            <a:r>
              <a:rPr lang="nl-NL" sz="2400" dirty="0" smtClean="0"/>
              <a:t>Persoonlijk/bezittelijk/wederkerend?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1046375" y="1451728"/>
            <a:ext cx="2177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Vervang het woord door </a:t>
            </a:r>
            <a:r>
              <a:rPr lang="nl-NL" dirty="0" smtClean="0">
                <a:solidFill>
                  <a:srgbClr val="FF0000"/>
                </a:solidFill>
              </a:rPr>
              <a:t>hij/hem=persoonlijk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046375" y="3024920"/>
            <a:ext cx="217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Vervang het woord door </a:t>
            </a:r>
            <a:r>
              <a:rPr lang="nl-NL" dirty="0" smtClean="0">
                <a:solidFill>
                  <a:srgbClr val="FF0000"/>
                </a:solidFill>
              </a:rPr>
              <a:t>zijn=bezittelijk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046375" y="5244445"/>
            <a:ext cx="2177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Vervang het woord door </a:t>
            </a:r>
            <a:r>
              <a:rPr lang="nl-NL" dirty="0" smtClean="0">
                <a:solidFill>
                  <a:srgbClr val="FF0000"/>
                </a:solidFill>
              </a:rPr>
              <a:t>zich=wederkerend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Pijl-rechts 5"/>
          <p:cNvSpPr/>
          <p:nvPr/>
        </p:nvSpPr>
        <p:spPr>
          <a:xfrm>
            <a:off x="3412503" y="1599360"/>
            <a:ext cx="575035" cy="315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3412503" y="3264003"/>
            <a:ext cx="575035" cy="315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3412502" y="5244445"/>
            <a:ext cx="575035" cy="315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4402318" y="1442587"/>
            <a:ext cx="3591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 je afkomst hoef </a:t>
            </a:r>
            <a:r>
              <a:rPr lang="nl-NL" dirty="0" smtClean="0">
                <a:solidFill>
                  <a:srgbClr val="FF0000"/>
                </a:solidFill>
              </a:rPr>
              <a:t>je</a:t>
            </a:r>
            <a:r>
              <a:rPr lang="nl-NL" dirty="0" smtClean="0"/>
              <a:t> je niet te schamen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402318" y="2994092"/>
            <a:ext cx="3591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 </a:t>
            </a:r>
            <a:r>
              <a:rPr lang="nl-NL" dirty="0" smtClean="0">
                <a:solidFill>
                  <a:srgbClr val="FF0000"/>
                </a:solidFill>
              </a:rPr>
              <a:t>je</a:t>
            </a:r>
            <a:r>
              <a:rPr lang="nl-NL" dirty="0" smtClean="0"/>
              <a:t> afkomst hoef je je niet te schamen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402318" y="5079178"/>
            <a:ext cx="3591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 je afkomst hoef je </a:t>
            </a:r>
            <a:r>
              <a:rPr lang="nl-NL" dirty="0" smtClean="0">
                <a:solidFill>
                  <a:srgbClr val="FF0000"/>
                </a:solidFill>
              </a:rPr>
              <a:t>je</a:t>
            </a:r>
            <a:r>
              <a:rPr lang="nl-NL" dirty="0" smtClean="0"/>
              <a:t> niet te schamen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799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5977200" cy="5108400"/>
          </a:xfrm>
        </p:spPr>
        <p:txBody>
          <a:bodyPr/>
          <a:lstStyle/>
          <a:p>
            <a:r>
              <a:rPr lang="nl-NL" sz="2800" b="0" dirty="0" smtClean="0"/>
              <a:t>* </a:t>
            </a:r>
            <a:r>
              <a:rPr lang="nl-NL" sz="2800" b="0" dirty="0" smtClean="0"/>
              <a:t>een </a:t>
            </a:r>
            <a:r>
              <a:rPr lang="nl-NL" sz="2800" u="sng" dirty="0" smtClean="0"/>
              <a:t>verwijzing </a:t>
            </a:r>
            <a:r>
              <a:rPr lang="nl-NL" sz="2800" b="0" dirty="0" smtClean="0"/>
              <a:t>naar </a:t>
            </a:r>
            <a:r>
              <a:rPr lang="nl-NL" sz="2800" u="sng" dirty="0" smtClean="0"/>
              <a:t>personen/dieren/dingen </a:t>
            </a:r>
          </a:p>
          <a:p>
            <a:endParaRPr lang="nl-NL" sz="2800" u="sng" dirty="0" smtClean="0"/>
          </a:p>
          <a:p>
            <a:r>
              <a:rPr lang="nl-NL" sz="2800" b="0" dirty="0" smtClean="0"/>
              <a:t>*Alleen </a:t>
            </a:r>
            <a:r>
              <a:rPr lang="nl-NL" sz="2800" u="sng" dirty="0" smtClean="0"/>
              <a:t>onduidelijk</a:t>
            </a:r>
            <a:r>
              <a:rPr lang="nl-NL" sz="2800" b="0" dirty="0" smtClean="0"/>
              <a:t> over </a:t>
            </a:r>
            <a:r>
              <a:rPr lang="nl-NL" sz="2800" u="sng" dirty="0" smtClean="0"/>
              <a:t>wie/wat</a:t>
            </a:r>
            <a:r>
              <a:rPr lang="nl-NL" sz="2800" b="0" dirty="0" smtClean="0"/>
              <a:t> het gaat.</a:t>
            </a:r>
          </a:p>
          <a:p>
            <a:endParaRPr lang="nl-NL" sz="2800" b="0" dirty="0"/>
          </a:p>
          <a:p>
            <a:r>
              <a:rPr lang="nl-NL" sz="2800" u="sng" dirty="0" smtClean="0"/>
              <a:t>Iemand </a:t>
            </a:r>
            <a:r>
              <a:rPr lang="nl-NL" sz="2800" b="0" dirty="0" smtClean="0"/>
              <a:t>heeft mijn band leeg laten lopen.</a:t>
            </a:r>
          </a:p>
          <a:p>
            <a:r>
              <a:rPr lang="nl-NL" sz="2800" u="sng" dirty="0" smtClean="0"/>
              <a:t>Niets </a:t>
            </a:r>
            <a:r>
              <a:rPr lang="nl-NL" sz="2800" b="0" dirty="0" smtClean="0"/>
              <a:t>wat ik doe lukt!</a:t>
            </a:r>
          </a:p>
          <a:p>
            <a:r>
              <a:rPr lang="nl-NL" sz="2800" u="sng" dirty="0" smtClean="0"/>
              <a:t>Iedere </a:t>
            </a:r>
            <a:r>
              <a:rPr lang="nl-NL" sz="2800" b="0" dirty="0" smtClean="0"/>
              <a:t>keer hetzelfde met jou.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>
          <a:xfrm>
            <a:off x="6447162" y="1772816"/>
            <a:ext cx="2004181" cy="4394888"/>
          </a:xfrm>
        </p:spPr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een onbepaald voornaamwoord?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163" y="144534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69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6205800" cy="4880988"/>
          </a:xfrm>
        </p:spPr>
        <p:txBody>
          <a:bodyPr/>
          <a:lstStyle/>
          <a:p>
            <a:pPr marL="18000" lvl="1" indent="0">
              <a:buNone/>
            </a:pPr>
            <a:r>
              <a:rPr lang="nl-NL" sz="2000" dirty="0" smtClean="0"/>
              <a:t>JE=onbepaald wanneer het ‘men’ betekent</a:t>
            </a:r>
          </a:p>
          <a:p>
            <a:r>
              <a:rPr lang="nl-NL" sz="2400" b="0" dirty="0" smtClean="0"/>
              <a:t>-Vroeger werkte </a:t>
            </a:r>
            <a:r>
              <a:rPr lang="nl-NL" sz="2400" b="0" u="sng" dirty="0" smtClean="0"/>
              <a:t>je</a:t>
            </a:r>
            <a:r>
              <a:rPr lang="nl-NL" sz="2400" b="0" dirty="0" smtClean="0"/>
              <a:t> wel tien uur per dag.</a:t>
            </a:r>
          </a:p>
          <a:p>
            <a:endParaRPr lang="nl-NL" sz="2400" b="0" dirty="0"/>
          </a:p>
          <a:p>
            <a:r>
              <a:rPr lang="nl-NL" sz="2400" dirty="0" smtClean="0"/>
              <a:t>WAT=onbepaald wanneer het ‘iets’ betekent.</a:t>
            </a:r>
          </a:p>
          <a:p>
            <a:r>
              <a:rPr lang="nl-NL" sz="2400" b="0" dirty="0" smtClean="0"/>
              <a:t>Jullie hebben vast wel </a:t>
            </a:r>
            <a:r>
              <a:rPr lang="nl-NL" sz="2400" b="0" u="sng" dirty="0" smtClean="0"/>
              <a:t>wat</a:t>
            </a:r>
            <a:r>
              <a:rPr lang="nl-NL" sz="2400" b="0" dirty="0" smtClean="0"/>
              <a:t> gekocht.</a:t>
            </a:r>
            <a:endParaRPr lang="nl-NL" sz="2400" b="0" dirty="0"/>
          </a:p>
          <a:p>
            <a:endParaRPr lang="nl-NL" sz="2400" b="0" dirty="0" smtClean="0"/>
          </a:p>
          <a:p>
            <a:r>
              <a:rPr lang="nl-NL" sz="2400" dirty="0" smtClean="0"/>
              <a:t>HET=onbepaald wanneer ‘tijd’ of ‘sfeer’ aangeeft</a:t>
            </a:r>
          </a:p>
          <a:p>
            <a:r>
              <a:rPr lang="nl-NL" sz="2400" b="0" dirty="0" smtClean="0"/>
              <a:t>Het is vijf uur, het begint te sneeuwen, het is hier gezellig.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>
          <a:xfrm>
            <a:off x="7010400" y="1772816"/>
            <a:ext cx="1440944" cy="4394888"/>
          </a:xfrm>
        </p:spPr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Lastige onbepaalde </a:t>
            </a:r>
            <a:r>
              <a:rPr lang="nl-NL" dirty="0" err="1" smtClean="0"/>
              <a:t>vnw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908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02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8000" lvl="1" indent="0">
              <a:buNone/>
            </a:pPr>
            <a:r>
              <a:rPr lang="nl-NL" dirty="0" smtClean="0"/>
              <a:t>Het</a:t>
            </a:r>
          </a:p>
          <a:p>
            <a:pPr marL="18000" lvl="1" indent="0">
              <a:buNone/>
            </a:pPr>
            <a:endParaRPr lang="nl-NL" dirty="0" smtClean="0"/>
          </a:p>
          <a:p>
            <a:pPr marL="18000" lvl="1" indent="0">
              <a:buNone/>
            </a:pPr>
            <a:r>
              <a:rPr lang="nl-NL" b="0" u="sng" dirty="0" smtClean="0"/>
              <a:t>Kan een lidwoord zijn</a:t>
            </a:r>
          </a:p>
          <a:p>
            <a:pPr marL="18000" lvl="1" indent="0">
              <a:buNone/>
            </a:pPr>
            <a:r>
              <a:rPr lang="nl-NL" sz="1400" b="0" dirty="0" smtClean="0"/>
              <a:t>Het boek is van mij.</a:t>
            </a:r>
          </a:p>
          <a:p>
            <a:pPr marL="18000" lvl="1" indent="0">
              <a:buNone/>
            </a:pPr>
            <a:endParaRPr lang="nl-NL" b="0" u="sng" dirty="0" smtClean="0"/>
          </a:p>
          <a:p>
            <a:pPr marL="18000" lvl="1" indent="0">
              <a:buNone/>
            </a:pPr>
            <a:r>
              <a:rPr lang="nl-NL" b="0" u="sng" smtClean="0"/>
              <a:t>Persoonlijk voornaamwoord </a:t>
            </a:r>
            <a:r>
              <a:rPr lang="nl-NL" b="0" u="sng" dirty="0" smtClean="0"/>
              <a:t>zijn (als het ergens naar verwijst)</a:t>
            </a:r>
          </a:p>
          <a:p>
            <a:pPr marL="18000" lvl="1" indent="0">
              <a:buNone/>
            </a:pPr>
            <a:r>
              <a:rPr lang="nl-NL" sz="1400" b="0" dirty="0" smtClean="0"/>
              <a:t>Het is fijn dat jullie goed meedoen.</a:t>
            </a:r>
          </a:p>
          <a:p>
            <a:pPr marL="18000" lvl="1" indent="0">
              <a:buNone/>
            </a:pPr>
            <a:endParaRPr lang="nl-NL" b="0" u="sng" dirty="0" smtClean="0"/>
          </a:p>
          <a:p>
            <a:pPr marL="18000" lvl="1" indent="0">
              <a:buNone/>
            </a:pPr>
            <a:r>
              <a:rPr lang="nl-NL" b="0" u="sng" dirty="0" smtClean="0"/>
              <a:t>Onbepaald voornaamwoord zijn (tijd/weer/sfeer aangeeft)</a:t>
            </a:r>
          </a:p>
          <a:p>
            <a:pPr marL="18000" lvl="1" indent="0">
              <a:buNone/>
            </a:pPr>
            <a:r>
              <a:rPr lang="nl-NL" sz="1400" b="0" dirty="0" smtClean="0"/>
              <a:t>Het regent buiten. Vandaag waaide het aan de kust.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Lastige voornaamwoorden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11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8000" lvl="1" indent="0">
              <a:buNone/>
            </a:pPr>
            <a:r>
              <a:rPr lang="nl-NL" dirty="0" smtClean="0"/>
              <a:t>WAT</a:t>
            </a:r>
          </a:p>
          <a:p>
            <a:pPr marL="18000" lvl="1" indent="0">
              <a:buNone/>
            </a:pPr>
            <a:endParaRPr lang="nl-NL" dirty="0" smtClean="0"/>
          </a:p>
          <a:p>
            <a:pPr marL="18000" lvl="1" indent="0">
              <a:buNone/>
            </a:pPr>
            <a:r>
              <a:rPr lang="nl-NL" b="0" u="sng" dirty="0" smtClean="0"/>
              <a:t>vragend voornaamwoord </a:t>
            </a:r>
          </a:p>
          <a:p>
            <a:pPr marL="18000" lvl="1" indent="0">
              <a:buNone/>
            </a:pPr>
            <a:r>
              <a:rPr lang="nl-NL" sz="1400" b="0" dirty="0" smtClean="0"/>
              <a:t>Wat doe jij vanavond?</a:t>
            </a:r>
          </a:p>
          <a:p>
            <a:pPr marL="18000" lvl="1" indent="0">
              <a:buNone/>
            </a:pPr>
            <a:endParaRPr lang="nl-NL" b="0" u="sng" dirty="0" smtClean="0"/>
          </a:p>
          <a:p>
            <a:pPr marL="18000" lvl="1" indent="0">
              <a:buNone/>
            </a:pPr>
            <a:r>
              <a:rPr lang="nl-NL" b="0" u="sng" dirty="0" smtClean="0"/>
              <a:t>Betrekkelijk voornaamwoord </a:t>
            </a:r>
          </a:p>
          <a:p>
            <a:pPr marL="18000" lvl="1" indent="0">
              <a:buNone/>
            </a:pPr>
            <a:r>
              <a:rPr lang="nl-NL" sz="1400" b="0" dirty="0" smtClean="0"/>
              <a:t>Niets wat ik doe is goed!</a:t>
            </a:r>
          </a:p>
          <a:p>
            <a:pPr marL="18000" lvl="1" indent="0">
              <a:buNone/>
            </a:pPr>
            <a:endParaRPr lang="nl-NL" b="0" u="sng" dirty="0" smtClean="0"/>
          </a:p>
          <a:p>
            <a:pPr marL="18000" lvl="1" indent="0">
              <a:buNone/>
            </a:pPr>
            <a:r>
              <a:rPr lang="nl-NL" u="sng" dirty="0"/>
              <a:t>o</a:t>
            </a:r>
            <a:r>
              <a:rPr lang="nl-NL" b="0" u="sng" dirty="0" smtClean="0"/>
              <a:t>nbepaald hoofdtelwoord </a:t>
            </a:r>
          </a:p>
          <a:p>
            <a:pPr marL="18000" lvl="1" indent="0">
              <a:buNone/>
            </a:pPr>
            <a:r>
              <a:rPr lang="nl-NL" sz="1400" b="0" dirty="0" smtClean="0"/>
              <a:t>Mag ik wat aardappels?</a:t>
            </a:r>
          </a:p>
          <a:p>
            <a:pPr marL="18000" lvl="1" indent="0">
              <a:buNone/>
            </a:pPr>
            <a:endParaRPr lang="nl-NL" sz="1400" b="0" dirty="0"/>
          </a:p>
          <a:p>
            <a:pPr marL="18000" lvl="1" indent="0">
              <a:buNone/>
            </a:pPr>
            <a:r>
              <a:rPr lang="nl-NL" b="0" u="sng" dirty="0" smtClean="0"/>
              <a:t>Onbepaald voornaamwoord</a:t>
            </a:r>
          </a:p>
          <a:p>
            <a:pPr marL="18000" lvl="1" indent="0">
              <a:buNone/>
            </a:pPr>
            <a:r>
              <a:rPr lang="nl-NL" sz="1600" b="0" dirty="0" smtClean="0"/>
              <a:t>Heb je nog wat gekregen voor je verjaardag?</a:t>
            </a:r>
          </a:p>
          <a:p>
            <a:pPr marL="18000" lvl="1" indent="0">
              <a:buNone/>
            </a:pPr>
            <a:endParaRPr lang="nl-NL" sz="1400" b="0" u="sng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Lastige voornaamwoorden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15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Even oefenen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nl-NL" sz="2400" dirty="0" smtClean="0"/>
              <a:t>Wijs in de volgende zinnen de </a:t>
            </a:r>
            <a:r>
              <a:rPr lang="nl-NL" sz="2400" b="1" dirty="0" smtClean="0"/>
              <a:t>het betrekkelijke </a:t>
            </a:r>
            <a:r>
              <a:rPr lang="nl-NL" sz="2400" b="1" dirty="0" err="1" smtClean="0"/>
              <a:t>vnw</a:t>
            </a:r>
            <a:r>
              <a:rPr lang="nl-NL" sz="2400" b="1" dirty="0" smtClean="0"/>
              <a:t> aan.</a:t>
            </a:r>
            <a:endParaRPr lang="nl-NL" sz="2400" dirty="0" smtClean="0"/>
          </a:p>
          <a:p>
            <a:pPr>
              <a:buFont typeface="Arial" charset="0"/>
              <a:buNone/>
              <a:defRPr/>
            </a:pPr>
            <a:endParaRPr lang="nl-NL" sz="24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Het meisje, dat voor mij staat, vind ik wel leuk.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Alles wat ik doe vindt hij geweldig!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De docent gaf mij nog extra uitleg, wat ik heel fijn vond.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De mensen voor wie ik het doe zijn jullie.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Die jongen die daar loopt is heel goed in Nederlands. 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nl-NL" sz="2400" i="1" dirty="0" smtClean="0"/>
          </a:p>
          <a:p>
            <a:pPr marL="457200" indent="-457200">
              <a:buFont typeface="Arial" charset="0"/>
              <a:buAutoNum type="arabicPeriod"/>
              <a:defRPr/>
            </a:pPr>
            <a:endParaRPr lang="nl-NL" sz="2400" dirty="0" smtClean="0"/>
          </a:p>
          <a:p>
            <a:pPr>
              <a:buFont typeface="Arial" charset="0"/>
              <a:buNone/>
              <a:defRPr/>
            </a:pP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2555776" y="3056984"/>
            <a:ext cx="648072" cy="33783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1763688" y="3574674"/>
            <a:ext cx="612068" cy="36470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6018042" y="4005064"/>
            <a:ext cx="642189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347864" y="4714311"/>
            <a:ext cx="720080" cy="5680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2609529" y="5269130"/>
            <a:ext cx="576064" cy="504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22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zelfstandig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8773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Zo vind je een zelfstandig naamwoord (</a:t>
            </a:r>
            <a:r>
              <a:rPr lang="nl-NL" sz="2400" dirty="0" err="1" smtClean="0">
                <a:latin typeface="Calibri" pitchFamily="34" charset="0"/>
              </a:rPr>
              <a:t>zn</a:t>
            </a:r>
            <a:r>
              <a:rPr lang="nl-NL" sz="2400" dirty="0" smtClean="0">
                <a:latin typeface="Calibri" pitchFamily="34" charset="0"/>
              </a:rPr>
              <a:t>):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Je kunt er een lidwoord voor zetten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(het brood)</a:t>
            </a:r>
            <a:r>
              <a:rPr lang="nl-NL" sz="2400" i="1" dirty="0" smtClean="0">
                <a:latin typeface="Calibri" pitchFamily="34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kunt er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meestal een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verkleinwoord van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maken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(het broodje)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kunt er meestal meervoud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enkelvoud van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maken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(de broden)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b="1" i="1" dirty="0">
              <a:solidFill>
                <a:srgbClr val="00FF0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Welk woord hoort niet in het rijtje thuis?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31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9600" dirty="0" smtClean="0">
                <a:latin typeface="Calibri" pitchFamily="34" charset="0"/>
              </a:rPr>
              <a:t>bakt - fietste – geschaatst – vlieger – zingen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96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9600" dirty="0" smtClean="0">
                <a:latin typeface="Calibri" pitchFamily="34" charset="0"/>
              </a:rPr>
              <a:t>bij – het – op – uit – van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96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9600" dirty="0" smtClean="0">
                <a:latin typeface="Calibri" pitchFamily="34" charset="0"/>
              </a:rPr>
              <a:t>dat – dergelijke – dit – wat – zulke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96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9600" dirty="0" smtClean="0">
                <a:latin typeface="Calibri" pitchFamily="34" charset="0"/>
              </a:rPr>
              <a:t>ergens – misschien – nooit – soms – tussen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96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9600" dirty="0" smtClean="0">
                <a:latin typeface="Calibri" pitchFamily="34" charset="0"/>
              </a:rPr>
              <a:t> Denemarken – Franse – Italiaan – Londen – Polen </a:t>
            </a:r>
            <a:endParaRPr lang="nl-NL" sz="96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5281613" y="4854575"/>
            <a:ext cx="914400" cy="490538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nl-NL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208463" y="1462088"/>
            <a:ext cx="1011237" cy="64135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nl-NL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1314450" y="2592388"/>
            <a:ext cx="666750" cy="4921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nl-NL"/>
          </a:p>
        </p:txBody>
      </p:sp>
      <p:sp>
        <p:nvSpPr>
          <p:cNvPr id="9" name="Tekstvak 4"/>
          <p:cNvSpPr txBox="1"/>
          <p:nvPr/>
        </p:nvSpPr>
        <p:spPr>
          <a:xfrm>
            <a:off x="539750" y="6477000"/>
            <a:ext cx="80645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endParaRPr lang="nl-NL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3575050" y="3684588"/>
            <a:ext cx="598488" cy="54927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nl-NL"/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4953000" y="1992313"/>
            <a:ext cx="39100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   zn, overige woorden zijn ww</a:t>
            </a:r>
          </a:p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      </a:t>
            </a:r>
            <a:endParaRPr lang="nl-NL" sz="2400" i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5334000" y="3084513"/>
            <a:ext cx="411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lw, overige woorden zijn vz</a:t>
            </a: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5219700" y="3959225"/>
            <a:ext cx="419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vr.vnw, overige woorden zijn aanw.vnw</a:t>
            </a: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5410200" y="6224588"/>
            <a:ext cx="396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bn, overige woorden zijn zn</a:t>
            </a:r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2660650" y="5919788"/>
            <a:ext cx="99695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nl-NL"/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5334000" y="5235575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vz, overige woorden zijn bw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2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Kies het juiste antwoord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Tot welke woordsoort hoort ‘morgen’?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bn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bw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			</a:t>
            </a: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000" dirty="0"/>
          </a:p>
          <a:p>
            <a:pPr marL="400050" lvl="1" indent="0" eaLnBrk="1" hangingPunct="1">
              <a:buFontTx/>
              <a:buNone/>
              <a:defRPr/>
            </a:pPr>
            <a:endParaRPr lang="nl-NL" sz="1600" dirty="0"/>
          </a:p>
          <a:p>
            <a:pPr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3803650" y="3082925"/>
            <a:ext cx="342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 </a:t>
            </a:r>
            <a:r>
              <a:rPr lang="nl-NL" sz="2400" b="1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nl-NL" sz="2400" b="1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nl-NL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1" hangingPunct="1"/>
            <a:r>
              <a:rPr lang="nl-NL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nl-NL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nl-NL" sz="2400" b="1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zn</a:t>
            </a:r>
            <a:endParaRPr lang="nl-NL" sz="2400" b="1" dirty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Kies het juiste antwoord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Tot welke woordsoort hoort ‘waarom’?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bw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vr.vnw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			</a:t>
            </a: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vz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000" dirty="0"/>
          </a:p>
          <a:p>
            <a:pPr marL="400050" lvl="1" indent="0" eaLnBrk="1" hangingPunct="1">
              <a:buFontTx/>
              <a:buNone/>
              <a:defRPr/>
            </a:pPr>
            <a:endParaRPr lang="nl-NL" sz="1600" dirty="0"/>
          </a:p>
          <a:p>
            <a:pPr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3802063" y="3082925"/>
            <a:ext cx="3429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A. bw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Kies het juiste antwoord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Tot welke woordsoort hoort ‘wie’?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>
                <a:latin typeface="Calibri" pitchFamily="34" charset="0"/>
                <a:cs typeface="Calibri" pitchFamily="34" charset="0"/>
              </a:rPr>
              <a:t>a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anw.vnw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bw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>
                <a:latin typeface="Calibri" pitchFamily="34" charset="0"/>
                <a:cs typeface="Calibri" pitchFamily="34" charset="0"/>
              </a:rPr>
              <a:t>v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r.vnw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			</a:t>
            </a: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000" dirty="0"/>
          </a:p>
          <a:p>
            <a:pPr marL="400050" lvl="1" indent="0" eaLnBrk="1" hangingPunct="1">
              <a:buFontTx/>
              <a:buNone/>
              <a:defRPr/>
            </a:pPr>
            <a:endParaRPr lang="nl-NL" sz="1600" dirty="0"/>
          </a:p>
          <a:p>
            <a:pPr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3803650" y="3122613"/>
            <a:ext cx="3429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C. vr.vnw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Kies het juiste antwoord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Tot welke woordsoort hoort ‘met’?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lw</a:t>
            </a: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vz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000" dirty="0"/>
          </a:p>
          <a:p>
            <a:pPr marL="400050" lvl="1" indent="0" eaLnBrk="1" hangingPunct="1">
              <a:buFontTx/>
              <a:buNone/>
              <a:defRPr/>
            </a:pPr>
            <a:endParaRPr lang="nl-NL" sz="1600" dirty="0"/>
          </a:p>
          <a:p>
            <a:pPr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3789363" y="3122613"/>
            <a:ext cx="3429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 vz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zelfstandig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  <a:cs typeface="Calibri" pitchFamily="34" charset="0"/>
              </a:rPr>
              <a:t>Een zelfstandig naamwoord (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) is een woord voor een:</a:t>
            </a: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mens: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dierenarts, ober</a:t>
            </a: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dier: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krab, zeehond</a:t>
            </a: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plant: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cactus, narcis</a:t>
            </a: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ding: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filmpje, 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skype</a:t>
            </a:r>
            <a:endParaRPr lang="nl-NL" sz="2400" i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TIP: </a:t>
            </a:r>
            <a:r>
              <a:rPr lang="nl-NL" sz="2400" b="1" dirty="0" err="1" smtClean="0">
                <a:latin typeface="Calibri" pitchFamily="34" charset="0"/>
                <a:cs typeface="Calibri" pitchFamily="34" charset="0"/>
              </a:rPr>
              <a:t>medipladi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nl-NL" sz="2400" b="1" dirty="0" err="1" smtClean="0">
                <a:latin typeface="Calibri" pitchFamily="34" charset="0"/>
                <a:cs typeface="Calibri" pitchFamily="34" charset="0"/>
              </a:rPr>
              <a:t>MEnsenDIerenPLantenDingen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zelfstandig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Een naam is ook een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zelfstandig naamwoord (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):</a:t>
            </a:r>
          </a:p>
          <a:p>
            <a:pPr marL="0" indent="0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voor- en achternaam:  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Tinkerbell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Ursela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De Vries</a:t>
            </a: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dierennaam: 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Bello, Pluisje, 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Snoopy</a:t>
            </a:r>
            <a:endParaRPr lang="nl-NL" sz="2400" i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merknaam: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Batavus, Pickwick, Verkade </a:t>
            </a:r>
            <a:endParaRPr lang="nl-NL" sz="2400" i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aardrijkskundige naam: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Colombia, 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Kralingse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Bos, Zeeland</a:t>
            </a: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voor een gebouw, vereniging of winkel: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Burgers’ Zoo,      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nl-NL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kinderboerderij Hazenpad, volleybalvereniging 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Deto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‘84 </a:t>
            </a:r>
          </a:p>
          <a:p>
            <a:pPr marL="0" indent="0"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bijvoeglijk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Een </a:t>
            </a:r>
            <a:r>
              <a:rPr lang="nl-NL" sz="2400" b="1" dirty="0" smtClean="0">
                <a:latin typeface="Calibri" pitchFamily="34" charset="0"/>
              </a:rPr>
              <a:t>bijvoeglijk naamwoord (</a:t>
            </a:r>
            <a:r>
              <a:rPr lang="nl-NL" sz="2400" b="1" dirty="0" err="1" smtClean="0">
                <a:latin typeface="Calibri" pitchFamily="34" charset="0"/>
              </a:rPr>
              <a:t>bn</a:t>
            </a:r>
            <a:r>
              <a:rPr lang="nl-NL" sz="2400" b="1" dirty="0" smtClean="0">
                <a:latin typeface="Calibri" pitchFamily="34" charset="0"/>
              </a:rPr>
              <a:t>)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</a:rPr>
              <a:t>g</a:t>
            </a:r>
            <a:r>
              <a:rPr lang="nl-NL" sz="2400" dirty="0" smtClean="0">
                <a:latin typeface="Calibri" pitchFamily="34" charset="0"/>
              </a:rPr>
              <a:t>eeft een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kenmerk </a:t>
            </a:r>
            <a:r>
              <a:rPr lang="nl-NL" sz="2400" dirty="0" smtClean="0">
                <a:latin typeface="Calibri" pitchFamily="34" charset="0"/>
              </a:rPr>
              <a:t>of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eigenschap</a:t>
            </a:r>
            <a:r>
              <a:rPr lang="nl-NL" sz="2400" dirty="0" smtClean="0">
                <a:latin typeface="Calibri" pitchFamily="34" charset="0"/>
              </a:rPr>
              <a:t> van het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zelfstandig naamwoord.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staat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voor </a:t>
            </a:r>
            <a:r>
              <a:rPr lang="nl-NL" sz="2400" dirty="0" smtClean="0">
                <a:latin typeface="Calibri" pitchFamily="34" charset="0"/>
              </a:rPr>
              <a:t>óf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achter</a:t>
            </a:r>
            <a:r>
              <a:rPr lang="nl-NL" sz="2400" dirty="0" smtClean="0">
                <a:latin typeface="Calibri" pitchFamily="34" charset="0"/>
              </a:rPr>
              <a:t> een zelfstandig naamwoord.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Je kunt de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trappen van vergelijking </a:t>
            </a:r>
            <a:r>
              <a:rPr lang="nl-NL" sz="2400" dirty="0" smtClean="0">
                <a:latin typeface="Calibri" pitchFamily="34" charset="0"/>
              </a:rPr>
              <a:t>toepassen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>
                <a:latin typeface="Calibri" pitchFamily="34" charset="0"/>
              </a:rPr>
              <a:t> </a:t>
            </a:r>
            <a:r>
              <a:rPr lang="nl-NL" sz="2400" i="1" dirty="0" smtClean="0">
                <a:latin typeface="Calibri" pitchFamily="34" charset="0"/>
              </a:rPr>
              <a:t>   (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groot – groter – grootst</a:t>
            </a:r>
            <a:r>
              <a:rPr lang="nl-NL" sz="2400" i="1" dirty="0" smtClean="0">
                <a:latin typeface="Calibri" pitchFamily="34" charset="0"/>
              </a:rPr>
              <a:t>).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Voorbeeld: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	Die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blauwe </a:t>
            </a:r>
            <a:r>
              <a:rPr lang="nl-NL" sz="2400" i="1" dirty="0" smtClean="0">
                <a:latin typeface="Calibri" pitchFamily="34" charset="0"/>
              </a:rPr>
              <a:t>tuinbroek vind ik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ouderwets.</a:t>
            </a: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bijvoeglijk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Een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stoffelijk bijvoeglijk naamwoord: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geeft aan van wat voor stof iets is gemaakt.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gouden </a:t>
            </a:r>
            <a:r>
              <a:rPr lang="nl-NL" sz="2400" i="1" dirty="0" smtClean="0">
                <a:latin typeface="Calibri" pitchFamily="34" charset="0"/>
              </a:rPr>
              <a:t>armband,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nylon </a:t>
            </a:r>
            <a:r>
              <a:rPr lang="nl-NL" sz="2400" i="1" dirty="0" smtClean="0">
                <a:latin typeface="Calibri" pitchFamily="34" charset="0"/>
              </a:rPr>
              <a:t>tas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De </a:t>
            </a:r>
            <a:r>
              <a:rPr lang="nl-NL" sz="2400" b="1" dirty="0">
                <a:solidFill>
                  <a:srgbClr val="FF0000"/>
                </a:solidFill>
                <a:latin typeface="Calibri" pitchFamily="34" charset="0"/>
              </a:rPr>
              <a:t>trappen van vergelijking </a:t>
            </a:r>
            <a:r>
              <a:rPr lang="nl-NL" sz="2400" dirty="0">
                <a:latin typeface="Calibri" pitchFamily="34" charset="0"/>
              </a:rPr>
              <a:t>kun je </a:t>
            </a:r>
            <a:r>
              <a:rPr lang="nl-NL" sz="2400" b="1" u="sng" dirty="0" smtClean="0">
                <a:solidFill>
                  <a:srgbClr val="FF0000"/>
                </a:solidFill>
                <a:latin typeface="Calibri" pitchFamily="34" charset="0"/>
              </a:rPr>
              <a:t>niet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op een </a:t>
            </a:r>
            <a:r>
              <a:rPr lang="nl-NL" sz="2400" b="1" dirty="0" smtClean="0">
                <a:solidFill>
                  <a:srgbClr val="FF0000"/>
                </a:solidFill>
                <a:latin typeface="Calibri" pitchFamily="34" charset="0"/>
              </a:rPr>
              <a:t>stoffelijk bijvoeglijk naamwoord </a:t>
            </a:r>
            <a:r>
              <a:rPr lang="nl-NL" sz="2400" dirty="0">
                <a:latin typeface="Calibri" pitchFamily="34" charset="0"/>
              </a:rPr>
              <a:t>toepassen.</a:t>
            </a:r>
          </a:p>
          <a:p>
            <a:pPr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werkwoord?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80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Een </a:t>
            </a:r>
            <a:r>
              <a:rPr lang="nl-NL" sz="9600" b="1" dirty="0">
                <a:latin typeface="Calibri" pitchFamily="34" charset="0"/>
              </a:rPr>
              <a:t>werkwoord</a:t>
            </a:r>
            <a:r>
              <a:rPr lang="nl-NL" sz="9600" dirty="0">
                <a:latin typeface="Calibri" pitchFamily="34" charset="0"/>
              </a:rPr>
              <a:t> (</a:t>
            </a:r>
            <a:r>
              <a:rPr lang="nl-NL" sz="9600" dirty="0" err="1">
                <a:latin typeface="Calibri" pitchFamily="34" charset="0"/>
              </a:rPr>
              <a:t>ww</a:t>
            </a:r>
            <a:r>
              <a:rPr lang="nl-NL" sz="9600" dirty="0">
                <a:latin typeface="Calibri" pitchFamily="34" charset="0"/>
              </a:rPr>
              <a:t>) zegt wat iets of iemand </a:t>
            </a:r>
            <a:r>
              <a:rPr lang="nl-NL" sz="9600" b="1" dirty="0">
                <a:solidFill>
                  <a:srgbClr val="FF0000"/>
                </a:solidFill>
                <a:latin typeface="Calibri" pitchFamily="34" charset="0"/>
              </a:rPr>
              <a:t>doet</a:t>
            </a:r>
            <a:r>
              <a:rPr lang="nl-NL" sz="9600" dirty="0">
                <a:latin typeface="Calibri" pitchFamily="34" charset="0"/>
              </a:rPr>
              <a:t> of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overkomt:</a:t>
            </a:r>
            <a:endParaRPr lang="nl-NL" sz="9600" b="1" i="1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 smtClean="0">
                <a:latin typeface="Calibri" pitchFamily="34" charset="0"/>
              </a:rPr>
              <a:t>	melden      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nl-NL" sz="9600" i="1" dirty="0">
                <a:latin typeface="Calibri" pitchFamily="34" charset="0"/>
                <a:sym typeface="Wingdings" pitchFamily="2" charset="2"/>
              </a:rPr>
              <a:t>	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Mijn moeder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meldde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me bij de muziekdocent </a:t>
            </a:r>
            <a:br>
              <a:rPr lang="nl-NL" sz="9600" i="1" dirty="0" smtClean="0">
                <a:latin typeface="Calibri" pitchFamily="34" charset="0"/>
                <a:sym typeface="Wingdings" pitchFamily="2" charset="2"/>
              </a:rPr>
            </a:b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			ziek.</a:t>
            </a:r>
          </a:p>
          <a:p>
            <a:pPr marL="0" indent="0" eaLnBrk="1" hangingPunct="1">
              <a:buFontTx/>
              <a:buNone/>
              <a:defRPr/>
            </a:pPr>
            <a:endParaRPr lang="nl-NL" sz="9600" i="1" dirty="0"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	</a:t>
            </a:r>
            <a:r>
              <a:rPr lang="nl-NL" sz="9600" i="1" dirty="0" smtClean="0">
                <a:latin typeface="Calibri" pitchFamily="34" charset="0"/>
              </a:rPr>
              <a:t>omhakken</a:t>
            </a:r>
            <a:r>
              <a:rPr lang="nl-NL" sz="9600" i="1" dirty="0">
                <a:latin typeface="Calibri" pitchFamily="34" charset="0"/>
              </a:rPr>
              <a:t> 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	De buren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hakken 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de oude beuk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om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i="1" dirty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i="1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Er </a:t>
            </a:r>
            <a:r>
              <a:rPr lang="nl-NL" sz="9600" dirty="0">
                <a:latin typeface="Calibri" pitchFamily="34" charset="0"/>
              </a:rPr>
              <a:t>zijn ook werkwoorden </a:t>
            </a:r>
            <a:r>
              <a:rPr lang="nl-NL" sz="9600" dirty="0" smtClean="0">
                <a:latin typeface="Calibri" pitchFamily="34" charset="0"/>
              </a:rPr>
              <a:t>waarbij er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 niemand </a:t>
            </a:r>
            <a:r>
              <a:rPr lang="nl-NL" sz="9600" dirty="0" smtClean="0">
                <a:latin typeface="Calibri" pitchFamily="34" charset="0"/>
              </a:rPr>
              <a:t>iets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doet </a:t>
            </a:r>
            <a:r>
              <a:rPr lang="nl-NL" sz="9600" dirty="0" smtClean="0">
                <a:latin typeface="Calibri" pitchFamily="34" charset="0"/>
              </a:rPr>
              <a:t>of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overkomt: </a:t>
            </a:r>
            <a:r>
              <a:rPr lang="nl-NL" sz="9600" dirty="0" smtClean="0">
                <a:latin typeface="Calibri" pitchFamily="34" charset="0"/>
              </a:rPr>
              <a:t> </a:t>
            </a:r>
            <a:endParaRPr lang="nl-NL" sz="9600" i="1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9600" i="1" dirty="0" smtClean="0">
                <a:latin typeface="Calibri" pitchFamily="34" charset="0"/>
              </a:rPr>
              <a:t>	zijn	      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	Romy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is</a:t>
            </a:r>
            <a:r>
              <a:rPr lang="nl-NL" sz="9600" i="1" dirty="0" smtClean="0">
                <a:latin typeface="Calibri" pitchFamily="34" charset="0"/>
              </a:rPr>
              <a:t> volgende week jarig. </a:t>
            </a:r>
          </a:p>
          <a:p>
            <a:pPr marL="0" indent="0">
              <a:buFontTx/>
              <a:buNone/>
              <a:defRPr/>
            </a:pPr>
            <a:endParaRPr lang="nl-NL" sz="96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Een </a:t>
            </a:r>
            <a:r>
              <a:rPr lang="nl-NL" sz="9600" dirty="0">
                <a:latin typeface="Calibri" pitchFamily="34" charset="0"/>
              </a:rPr>
              <a:t>werkwoord </a:t>
            </a:r>
            <a:r>
              <a:rPr lang="nl-NL" sz="9600" dirty="0" smtClean="0">
                <a:latin typeface="Calibri" pitchFamily="34" charset="0"/>
              </a:rPr>
              <a:t>kun je </a:t>
            </a:r>
            <a:r>
              <a:rPr lang="nl-NL" sz="9600" b="1" dirty="0" smtClean="0">
                <a:solidFill>
                  <a:srgbClr val="FF0000"/>
                </a:solidFill>
                <a:latin typeface="Calibri" pitchFamily="34" charset="0"/>
              </a:rPr>
              <a:t>vervoegen:</a:t>
            </a:r>
            <a:r>
              <a:rPr lang="nl-NL" sz="9600" dirty="0" smtClean="0">
                <a:latin typeface="Calibri" pitchFamily="34" charset="0"/>
              </a:rPr>
              <a:t>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fluisteren</a:t>
            </a: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>
                <a:latin typeface="Calibri" pitchFamily="34" charset="0"/>
              </a:rPr>
              <a:t>	</a:t>
            </a:r>
            <a:r>
              <a:rPr lang="nl-NL" sz="9600" i="1" dirty="0" smtClean="0">
                <a:latin typeface="Calibri" pitchFamily="34" charset="0"/>
              </a:rPr>
              <a:t>(</a:t>
            </a:r>
            <a:r>
              <a:rPr lang="nl-NL" sz="9600" i="1" dirty="0">
                <a:latin typeface="Calibri" pitchFamily="34" charset="0"/>
              </a:rPr>
              <a:t>ik)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fluister</a:t>
            </a:r>
            <a:r>
              <a:rPr lang="nl-NL" sz="9600" i="1" dirty="0" smtClean="0">
                <a:latin typeface="Calibri" pitchFamily="34" charset="0"/>
              </a:rPr>
              <a:t>, (</a:t>
            </a:r>
            <a:r>
              <a:rPr lang="nl-NL" sz="9600" i="1" dirty="0">
                <a:latin typeface="Calibri" pitchFamily="34" charset="0"/>
              </a:rPr>
              <a:t>jij)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fluistert</a:t>
            </a:r>
            <a:r>
              <a:rPr lang="nl-NL" sz="9600" i="1" dirty="0" smtClean="0">
                <a:latin typeface="Calibri" pitchFamily="34" charset="0"/>
              </a:rPr>
              <a:t>, (</a:t>
            </a:r>
            <a:r>
              <a:rPr lang="nl-NL" sz="9600" i="1" dirty="0">
                <a:latin typeface="Calibri" pitchFamily="34" charset="0"/>
              </a:rPr>
              <a:t>hij)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fluisterde</a:t>
            </a:r>
            <a:r>
              <a:rPr lang="nl-NL" sz="9600" i="1" dirty="0" smtClean="0">
                <a:latin typeface="Calibri" pitchFamily="34" charset="0"/>
              </a:rPr>
              <a:t>, (wij)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fluisteren</a:t>
            </a:r>
            <a:r>
              <a:rPr lang="nl-NL" sz="9600" i="1" dirty="0" smtClean="0">
                <a:latin typeface="Calibri" pitchFamily="34" charset="0"/>
              </a:rPr>
              <a:t>, 	(jullie</a:t>
            </a:r>
            <a:r>
              <a:rPr lang="nl-NL" sz="9600" i="1" dirty="0">
                <a:latin typeface="Calibri" pitchFamily="34" charset="0"/>
              </a:rPr>
              <a:t>)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fluisterden</a:t>
            </a:r>
            <a:r>
              <a:rPr lang="nl-NL" sz="9600" i="1" dirty="0" smtClean="0">
                <a:latin typeface="Calibri" pitchFamily="34" charset="0"/>
              </a:rPr>
              <a:t>, (</a:t>
            </a:r>
            <a:r>
              <a:rPr lang="nl-NL" sz="9600" i="1" dirty="0">
                <a:latin typeface="Calibri" pitchFamily="34" charset="0"/>
              </a:rPr>
              <a:t>zij heeft)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gefluisterd</a:t>
            </a:r>
            <a:r>
              <a:rPr lang="nl-NL" sz="9600" i="1" dirty="0" smtClean="0">
                <a:latin typeface="Calibri" pitchFamily="34" charset="0"/>
              </a:rPr>
              <a:t>. </a:t>
            </a:r>
            <a:endParaRPr lang="nl-NL" sz="9600" i="1" dirty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9600" i="1" dirty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endParaRPr lang="nl-NL" sz="9600" i="1" dirty="0">
              <a:latin typeface="Calibri" pitchFamily="34" charset="0"/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80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8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8000" i="1" dirty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2050</Words>
  <Application>Microsoft Office PowerPoint</Application>
  <PresentationFormat>Diavoorstelling (4:3)</PresentationFormat>
  <Paragraphs>804</Paragraphs>
  <Slides>44</Slides>
  <Notes>26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44</vt:i4>
      </vt:variant>
    </vt:vector>
  </HeadingPairs>
  <TitlesOfParts>
    <vt:vector size="49" baseType="lpstr">
      <vt:lpstr>MS PGothic</vt:lpstr>
      <vt:lpstr>Arial</vt:lpstr>
      <vt:lpstr>Calibri</vt:lpstr>
      <vt:lpstr>Wingdings</vt:lpstr>
      <vt:lpstr>Standaardontwerp</vt:lpstr>
      <vt:lpstr>De grote Grammatica woordsoorten Quiz! </vt:lpstr>
      <vt:lpstr>WAT IS DE BEDOELING?</vt:lpstr>
      <vt:lpstr>Wat is een lidwoord?</vt:lpstr>
      <vt:lpstr>Wat is een zelfstandig naamwoord?</vt:lpstr>
      <vt:lpstr>Wat is een zelfstandig naamwoord?</vt:lpstr>
      <vt:lpstr>Wat is een zelfstandig naamwoord?</vt:lpstr>
      <vt:lpstr>Wat is een bijvoeglijk naamwoord?</vt:lpstr>
      <vt:lpstr>Wat is een bijvoeglijk naamwoord?</vt:lpstr>
      <vt:lpstr>Wat is een werkwoord?</vt:lpstr>
      <vt:lpstr>Zelfstandig werkwoord</vt:lpstr>
      <vt:lpstr>Hulpwerkwoord</vt:lpstr>
      <vt:lpstr>Koppelwerkwoord</vt:lpstr>
      <vt:lpstr>Wederkerend werkwoord</vt:lpstr>
      <vt:lpstr>Algemene punten werkwoorden</vt:lpstr>
      <vt:lpstr>Algemene punten werkwoorden</vt:lpstr>
      <vt:lpstr> Wat is een voorzetsel?</vt:lpstr>
      <vt:lpstr>Wat is een telwoord?</vt:lpstr>
      <vt:lpstr>Wat is een telwoord?</vt:lpstr>
      <vt:lpstr>Wat is een bijwoord?</vt:lpstr>
      <vt:lpstr>Wat is een bijwoord?</vt:lpstr>
      <vt:lpstr>Wat is een voegwoord?</vt:lpstr>
      <vt:lpstr>Wat is een persoonlijk naamwoord?</vt:lpstr>
      <vt:lpstr>Wat is een bezittelijk voornaamwoord?</vt:lpstr>
      <vt:lpstr>Wat is een aanwijzend voornaamwoord?</vt:lpstr>
      <vt:lpstr>Wat is een vragend voornaamwoord?</vt:lpstr>
      <vt:lpstr> Zoek het vragend vnw: maak vraagzinnen</vt:lpstr>
      <vt:lpstr>Betrekkelijk voornaamwoord (bvn) wat is dat?</vt:lpstr>
      <vt:lpstr>Wanneer gebruik je het bvn die/dat</vt:lpstr>
      <vt:lpstr>Wanneer wat?</vt:lpstr>
      <vt:lpstr>Wanneer wie?</vt:lpstr>
      <vt:lpstr>Wederkerend vnw</vt:lpstr>
      <vt:lpstr>Dik gedrukte woorden zijn wederkerend voornaamwoorden, leg de naam uit!</vt:lpstr>
      <vt:lpstr>uitleg</vt:lpstr>
      <vt:lpstr>Persoonlijk/bezittelijk/wederkerend?</vt:lpstr>
      <vt:lpstr>Wat is een onbepaald voornaamwoord? </vt:lpstr>
      <vt:lpstr>Lastige onbepaalde vnw</vt:lpstr>
      <vt:lpstr>Lastige voornaamwoorden</vt:lpstr>
      <vt:lpstr>Lastige voornaamwoorden</vt:lpstr>
      <vt:lpstr>Even oefenen</vt:lpstr>
      <vt:lpstr>Welk woord hoort niet in het rijtje thuis?</vt:lpstr>
      <vt:lpstr>Kies het juiste antwoord</vt:lpstr>
      <vt:lpstr>Kies het juiste antwoord</vt:lpstr>
      <vt:lpstr>Kies het juiste antwoord</vt:lpstr>
      <vt:lpstr>Kies het juiste antwoord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R.Vrancken</dc:creator>
  <cp:lastModifiedBy>Remco Vrancken</cp:lastModifiedBy>
  <cp:revision>114</cp:revision>
  <cp:lastPrinted>1601-01-01T00:00:00Z</cp:lastPrinted>
  <dcterms:created xsi:type="dcterms:W3CDTF">1601-01-01T00:00:00Z</dcterms:created>
  <dcterms:modified xsi:type="dcterms:W3CDTF">2018-03-04T18:47:43Z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