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85" r:id="rId3"/>
    <p:sldId id="296" r:id="rId4"/>
    <p:sldId id="291" r:id="rId5"/>
    <p:sldId id="290" r:id="rId6"/>
    <p:sldId id="278" r:id="rId7"/>
    <p:sldId id="286" r:id="rId8"/>
    <p:sldId id="292" r:id="rId9"/>
    <p:sldId id="293" r:id="rId10"/>
    <p:sldId id="294" r:id="rId11"/>
    <p:sldId id="29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84FC76B4-5C74-9A48-BCD7-B123623E2F1D}">
          <p14:sldIdLst>
            <p14:sldId id="256"/>
            <p14:sldId id="285"/>
            <p14:sldId id="296"/>
            <p14:sldId id="291"/>
            <p14:sldId id="290"/>
            <p14:sldId id="278"/>
            <p14:sldId id="286"/>
            <p14:sldId id="292"/>
            <p14:sldId id="293"/>
            <p14:sldId id="294"/>
            <p14:sldId id="295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January 10,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January 10,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January 10,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7884432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err="1" smtClean="0"/>
              <a:t>Tekstdia</a:t>
            </a:r>
            <a:r>
              <a:rPr lang="nl-NL" dirty="0" smtClean="0"/>
              <a:t> 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2756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January 10,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January 10,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January 10,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January 10,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January 10,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January 10,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January 10,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January 10,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January 10,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Spelling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Onvoltooid deelwoord/bijvoeglijk gebruikt deelwoord</a:t>
            </a:r>
          </a:p>
        </p:txBody>
      </p:sp>
    </p:spTree>
    <p:extLst>
      <p:ext uri="{BB962C8B-B14F-4D97-AF65-F5344CB8AC3E}">
        <p14:creationId xmlns:p14="http://schemas.microsoft.com/office/powerpoint/2010/main" val="16243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b="0" dirty="0" smtClean="0"/>
              <a:t>Leg uit waarom de werkwoordvorm </a:t>
            </a:r>
            <a:r>
              <a:rPr lang="nl-NL" dirty="0" smtClean="0"/>
              <a:t>‘</a:t>
            </a:r>
            <a:r>
              <a:rPr lang="nl-NL" u="sng" dirty="0" smtClean="0"/>
              <a:t>geland’ </a:t>
            </a:r>
            <a:r>
              <a:rPr lang="nl-NL" b="0" dirty="0" smtClean="0"/>
              <a:t>geen </a:t>
            </a:r>
            <a:r>
              <a:rPr lang="nl-NL" b="0" dirty="0" smtClean="0"/>
              <a:t>persoonsvorm </a:t>
            </a:r>
            <a:r>
              <a:rPr lang="nl-NL" b="0" dirty="0" smtClean="0"/>
              <a:t>kan zijn.</a:t>
            </a:r>
            <a:endParaRPr lang="nl-NL" u="sng" dirty="0">
              <a:solidFill>
                <a:schemeClr val="tx2"/>
              </a:solidFill>
            </a:endParaRPr>
          </a:p>
          <a:p>
            <a:endParaRPr lang="nl-NL" dirty="0" smtClean="0">
              <a:solidFill>
                <a:srgbClr val="FF0000"/>
              </a:solidFill>
            </a:endParaRPr>
          </a:p>
          <a:p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OefenVraag</a:t>
            </a:r>
            <a:r>
              <a:rPr lang="nl-NL" dirty="0" smtClean="0"/>
              <a:t> 3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1533327" y="2964617"/>
            <a:ext cx="6201751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>
                <a:solidFill>
                  <a:srgbClr val="000000"/>
                </a:solidFill>
              </a:rPr>
              <a:t>Uitleg</a:t>
            </a:r>
          </a:p>
          <a:p>
            <a:r>
              <a:rPr lang="nl-NL" dirty="0" smtClean="0">
                <a:solidFill>
                  <a:srgbClr val="000000"/>
                </a:solidFill>
              </a:rPr>
              <a:t>De persoonsvormen </a:t>
            </a:r>
            <a:r>
              <a:rPr lang="nl-NL" dirty="0" err="1" smtClean="0">
                <a:solidFill>
                  <a:srgbClr val="000000"/>
                </a:solidFill>
              </a:rPr>
              <a:t>tt</a:t>
            </a:r>
            <a:r>
              <a:rPr lang="nl-NL" dirty="0" smtClean="0">
                <a:solidFill>
                  <a:srgbClr val="000000"/>
                </a:solidFill>
              </a:rPr>
              <a:t> van het werkwoord landen zijn  </a:t>
            </a:r>
          </a:p>
          <a:p>
            <a:r>
              <a:rPr lang="nl-NL" b="1" u="sng" dirty="0" smtClean="0">
                <a:solidFill>
                  <a:srgbClr val="000000"/>
                </a:solidFill>
              </a:rPr>
              <a:t>land, landt, landen.</a:t>
            </a:r>
          </a:p>
          <a:p>
            <a:endParaRPr lang="nl-NL" b="1" u="sng" dirty="0">
              <a:solidFill>
                <a:srgbClr val="000000"/>
              </a:solidFill>
            </a:endParaRPr>
          </a:p>
          <a:p>
            <a:r>
              <a:rPr lang="nl-NL" b="1" u="sng" dirty="0" smtClean="0">
                <a:solidFill>
                  <a:srgbClr val="000000"/>
                </a:solidFill>
              </a:rPr>
              <a:t>Geland=het voltooide deelwoord van het werkwoord landen.</a:t>
            </a:r>
            <a:endParaRPr lang="nl-NL" b="1" u="sng" dirty="0">
              <a:solidFill>
                <a:srgbClr val="000000"/>
              </a:solidFill>
            </a:endParaRPr>
          </a:p>
          <a:p>
            <a:endParaRPr lang="nl-NL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974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b="0" dirty="0" smtClean="0"/>
              <a:t>Welk woord is </a:t>
            </a:r>
            <a:r>
              <a:rPr lang="nl-NL" b="0" dirty="0" smtClean="0"/>
              <a:t>verkeerd </a:t>
            </a:r>
            <a:r>
              <a:rPr lang="nl-NL" b="0" dirty="0" smtClean="0"/>
              <a:t>afgebroken. Leg je antwoord uit!!</a:t>
            </a:r>
          </a:p>
          <a:p>
            <a:r>
              <a:rPr lang="nl-NL" b="0" u="sng" dirty="0" smtClean="0">
                <a:solidFill>
                  <a:schemeClr val="tx2"/>
                </a:solidFill>
              </a:rPr>
              <a:t>A: ge-</a:t>
            </a:r>
            <a:r>
              <a:rPr lang="nl-NL" b="0" u="sng" dirty="0" err="1" smtClean="0">
                <a:solidFill>
                  <a:schemeClr val="tx2"/>
                </a:solidFill>
              </a:rPr>
              <a:t>ant</a:t>
            </a:r>
            <a:r>
              <a:rPr lang="nl-NL" b="0" u="sng" dirty="0" smtClean="0">
                <a:solidFill>
                  <a:schemeClr val="tx2"/>
                </a:solidFill>
              </a:rPr>
              <a:t>-woord</a:t>
            </a:r>
          </a:p>
          <a:p>
            <a:r>
              <a:rPr lang="nl-NL" b="0" u="sng" dirty="0" smtClean="0">
                <a:solidFill>
                  <a:schemeClr val="tx2"/>
                </a:solidFill>
              </a:rPr>
              <a:t>B </a:t>
            </a:r>
            <a:r>
              <a:rPr lang="nl-NL" b="0" u="sng" dirty="0" err="1" smtClean="0">
                <a:solidFill>
                  <a:schemeClr val="tx2"/>
                </a:solidFill>
              </a:rPr>
              <a:t>ha-ring</a:t>
            </a:r>
            <a:endParaRPr lang="nl-NL" b="0" u="sng" dirty="0" smtClean="0">
              <a:solidFill>
                <a:schemeClr val="tx2"/>
              </a:solidFill>
            </a:endParaRPr>
          </a:p>
          <a:p>
            <a:r>
              <a:rPr lang="nl-NL" b="0" u="sng" dirty="0" smtClean="0">
                <a:solidFill>
                  <a:schemeClr val="tx2"/>
                </a:solidFill>
              </a:rPr>
              <a:t>C pi-a-no</a:t>
            </a:r>
          </a:p>
          <a:p>
            <a:r>
              <a:rPr lang="nl-NL" b="0" u="sng" dirty="0" smtClean="0">
                <a:solidFill>
                  <a:schemeClr val="tx2"/>
                </a:solidFill>
              </a:rPr>
              <a:t>D </a:t>
            </a:r>
            <a:r>
              <a:rPr lang="nl-NL" b="0" u="sng" dirty="0" err="1" smtClean="0">
                <a:solidFill>
                  <a:schemeClr val="tx2"/>
                </a:solidFill>
              </a:rPr>
              <a:t>le</a:t>
            </a:r>
            <a:r>
              <a:rPr lang="nl-NL" b="0" u="sng" dirty="0" smtClean="0">
                <a:solidFill>
                  <a:schemeClr val="tx2"/>
                </a:solidFill>
              </a:rPr>
              <a:t>-</a:t>
            </a:r>
            <a:r>
              <a:rPr lang="nl-NL" b="0" u="sng" dirty="0" err="1" smtClean="0">
                <a:solidFill>
                  <a:schemeClr val="tx2"/>
                </a:solidFill>
              </a:rPr>
              <a:t>tter</a:t>
            </a:r>
            <a:r>
              <a:rPr lang="nl-NL" b="0" u="sng" dirty="0" smtClean="0">
                <a:solidFill>
                  <a:schemeClr val="tx2"/>
                </a:solidFill>
              </a:rPr>
              <a:t>-greep</a:t>
            </a:r>
            <a:endParaRPr lang="nl-NL" u="sng" dirty="0">
              <a:solidFill>
                <a:schemeClr val="tx2"/>
              </a:solidFill>
            </a:endParaRPr>
          </a:p>
          <a:p>
            <a:endParaRPr lang="nl-NL" dirty="0" smtClean="0">
              <a:solidFill>
                <a:srgbClr val="FF0000"/>
              </a:solidFill>
            </a:endParaRPr>
          </a:p>
          <a:p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OefenVraag</a:t>
            </a:r>
            <a:r>
              <a:rPr lang="nl-NL" dirty="0" smtClean="0"/>
              <a:t> 4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684241" y="4351945"/>
            <a:ext cx="620175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>
                <a:solidFill>
                  <a:srgbClr val="000000"/>
                </a:solidFill>
              </a:rPr>
              <a:t>Uitleg</a:t>
            </a:r>
          </a:p>
          <a:p>
            <a:r>
              <a:rPr lang="nl-NL" dirty="0" smtClean="0">
                <a:solidFill>
                  <a:srgbClr val="000000"/>
                </a:solidFill>
              </a:rPr>
              <a:t>Antwoord D is fout. Wanneer </a:t>
            </a:r>
            <a:r>
              <a:rPr lang="nl-NL" dirty="0" smtClean="0">
                <a:solidFill>
                  <a:srgbClr val="000000"/>
                </a:solidFill>
              </a:rPr>
              <a:t>er een </a:t>
            </a:r>
            <a:r>
              <a:rPr lang="nl-NL" dirty="0" smtClean="0">
                <a:solidFill>
                  <a:srgbClr val="000000"/>
                </a:solidFill>
              </a:rPr>
              <a:t>dubbele </a:t>
            </a:r>
            <a:r>
              <a:rPr lang="nl-NL" dirty="0" smtClean="0">
                <a:solidFill>
                  <a:srgbClr val="000000"/>
                </a:solidFill>
              </a:rPr>
              <a:t>medeklinker in woord </a:t>
            </a:r>
            <a:r>
              <a:rPr lang="nl-NL" dirty="0" smtClean="0">
                <a:solidFill>
                  <a:srgbClr val="000000"/>
                </a:solidFill>
              </a:rPr>
              <a:t>staat, </a:t>
            </a:r>
            <a:r>
              <a:rPr lang="nl-NL" dirty="0" smtClean="0">
                <a:solidFill>
                  <a:srgbClr val="000000"/>
                </a:solidFill>
              </a:rPr>
              <a:t>verdeel je die ‘eerlijk’ over twee lettergrepen.</a:t>
            </a:r>
          </a:p>
        </p:txBody>
      </p:sp>
    </p:spTree>
    <p:extLst>
      <p:ext uri="{BB962C8B-B14F-4D97-AF65-F5344CB8AC3E}">
        <p14:creationId xmlns:p14="http://schemas.microsoft.com/office/powerpoint/2010/main" val="1285020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323385" cy="1371600"/>
          </a:xfrm>
        </p:spPr>
        <p:txBody>
          <a:bodyPr>
            <a:normAutofit/>
          </a:bodyPr>
          <a:lstStyle/>
          <a:p>
            <a:r>
              <a:rPr lang="nl-NL" dirty="0" smtClean="0"/>
              <a:t>Aan het einde van de les kun je/ weet je…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Weet je wat onvoltooide deelwoorden zijn;</a:t>
            </a:r>
          </a:p>
          <a:p>
            <a:r>
              <a:rPr lang="nl-NL" dirty="0" smtClean="0"/>
              <a:t>Kun je ze herkennen in een zin en goed spellen;</a:t>
            </a:r>
          </a:p>
          <a:p>
            <a:r>
              <a:rPr lang="nl-NL" dirty="0" smtClean="0"/>
              <a:t>Weet je wat bijvoeglijk gebruikte deelwoorden zijn;</a:t>
            </a:r>
          </a:p>
          <a:p>
            <a:r>
              <a:rPr lang="nl-NL" dirty="0" smtClean="0"/>
              <a:t>Kun je bijvoeglijk gebruikte deelwoorden goed spellen.</a:t>
            </a:r>
          </a:p>
        </p:txBody>
      </p:sp>
    </p:spTree>
    <p:extLst>
      <p:ext uri="{BB962C8B-B14F-4D97-AF65-F5344CB8AC3E}">
        <p14:creationId xmlns:p14="http://schemas.microsoft.com/office/powerpoint/2010/main" val="93017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25508" cy="1371600"/>
          </a:xfrm>
        </p:spPr>
        <p:txBody>
          <a:bodyPr/>
          <a:lstStyle/>
          <a:p>
            <a:r>
              <a:rPr lang="nl-NL" dirty="0" smtClean="0"/>
              <a:t>Wat gaan we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 smtClean="0"/>
              <a:t>Uitleg lesstof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 smtClean="0"/>
              <a:t>Vier oefenvragen PTA spelling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 smtClean="0"/>
              <a:t>Zelfstandig werken paragraaf spelling h4 </a:t>
            </a:r>
            <a:r>
              <a:rPr lang="nl-NL" dirty="0" err="1" smtClean="0"/>
              <a:t>opdr</a:t>
            </a:r>
            <a:r>
              <a:rPr lang="nl-NL" dirty="0" smtClean="0"/>
              <a:t> 6 t/m 10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dirty="0" smtClean="0"/>
          </a:p>
          <a:p>
            <a:r>
              <a:rPr lang="nl-NL" dirty="0" smtClean="0"/>
              <a:t>Pauze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 smtClean="0"/>
              <a:t>Afspraak maken over inleveren boekverslagen</a:t>
            </a:r>
            <a:endParaRPr lang="nl-NL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 smtClean="0"/>
              <a:t>Stil </a:t>
            </a:r>
            <a:r>
              <a:rPr lang="nl-NL" dirty="0"/>
              <a:t>lezen </a:t>
            </a:r>
            <a:endParaRPr lang="nl-NL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 smtClean="0"/>
              <a:t>Spelling oefenen in de mediatheek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7700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923314" cy="1371600"/>
          </a:xfrm>
        </p:spPr>
        <p:txBody>
          <a:bodyPr>
            <a:normAutofit/>
          </a:bodyPr>
          <a:lstStyle/>
          <a:p>
            <a:r>
              <a:rPr lang="nl-NL" dirty="0" smtClean="0"/>
              <a:t>Wat is een onvoltooid deelwoord (</a:t>
            </a:r>
            <a:r>
              <a:rPr lang="nl-NL" dirty="0" err="1" smtClean="0"/>
              <a:t>od</a:t>
            </a:r>
            <a:r>
              <a:rPr lang="nl-NL" dirty="0" smtClean="0"/>
              <a:t>) 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52600"/>
            <a:ext cx="8070980" cy="4373563"/>
          </a:xfrm>
        </p:spPr>
        <p:txBody>
          <a:bodyPr/>
          <a:lstStyle/>
          <a:p>
            <a:r>
              <a:rPr lang="nl-NL" dirty="0" smtClean="0"/>
              <a:t>Naast de </a:t>
            </a:r>
            <a:r>
              <a:rPr lang="nl-NL" u="sng" dirty="0" smtClean="0">
                <a:solidFill>
                  <a:srgbClr val="FF0000"/>
                </a:solidFill>
              </a:rPr>
              <a:t>persoonsvorm </a:t>
            </a:r>
            <a:r>
              <a:rPr lang="nl-NL" dirty="0" smtClean="0"/>
              <a:t>kunnen er nog </a:t>
            </a:r>
            <a:r>
              <a:rPr lang="nl-NL" u="sng" dirty="0" smtClean="0">
                <a:solidFill>
                  <a:srgbClr val="FF0000"/>
                </a:solidFill>
              </a:rPr>
              <a:t>meer werkwoorden </a:t>
            </a:r>
            <a:r>
              <a:rPr lang="nl-NL" dirty="0" smtClean="0"/>
              <a:t>in een zin staan:</a:t>
            </a:r>
          </a:p>
          <a:p>
            <a:endParaRPr lang="nl-N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Infinitief                         Ik heb zin om te </a:t>
            </a:r>
            <a:r>
              <a:rPr lang="nl-NL" dirty="0" smtClean="0">
                <a:solidFill>
                  <a:srgbClr val="FF0000"/>
                </a:solidFill>
              </a:rPr>
              <a:t>lopen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Voltooid deelwoord                        ik heb </a:t>
            </a:r>
            <a:r>
              <a:rPr lang="nl-NL" dirty="0" smtClean="0">
                <a:solidFill>
                  <a:srgbClr val="FF0000"/>
                </a:solidFill>
              </a:rPr>
              <a:t>gelopen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Onvoltooid deelwoord                     Hij ging </a:t>
            </a:r>
            <a:r>
              <a:rPr lang="nl-NL" dirty="0" smtClean="0">
                <a:solidFill>
                  <a:srgbClr val="FF0000"/>
                </a:solidFill>
              </a:rPr>
              <a:t>lopend</a:t>
            </a:r>
            <a:r>
              <a:rPr lang="nl-NL" dirty="0" smtClean="0"/>
              <a:t> naar huis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endParaRPr lang="nl-NL" dirty="0"/>
          </a:p>
        </p:txBody>
      </p:sp>
      <p:sp>
        <p:nvSpPr>
          <p:cNvPr id="4" name="PIJL-RECHTS 3"/>
          <p:cNvSpPr/>
          <p:nvPr/>
        </p:nvSpPr>
        <p:spPr>
          <a:xfrm>
            <a:off x="2108718" y="3013788"/>
            <a:ext cx="1371600" cy="2892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PIJL-RECHTS 4"/>
          <p:cNvSpPr/>
          <p:nvPr/>
        </p:nvSpPr>
        <p:spPr>
          <a:xfrm>
            <a:off x="3352799" y="3455437"/>
            <a:ext cx="1371600" cy="2892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PIJL-RECHTS 5"/>
          <p:cNvSpPr/>
          <p:nvPr/>
        </p:nvSpPr>
        <p:spPr>
          <a:xfrm>
            <a:off x="3632718" y="3897086"/>
            <a:ext cx="1371600" cy="2892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PIJL-OMLAAG 6"/>
          <p:cNvSpPr/>
          <p:nvPr/>
        </p:nvSpPr>
        <p:spPr>
          <a:xfrm>
            <a:off x="6260841" y="4186335"/>
            <a:ext cx="373224" cy="7402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2276669" y="4971637"/>
            <a:ext cx="6251511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Spelling van een </a:t>
            </a:r>
            <a:r>
              <a:rPr lang="nl-NL" dirty="0" err="1" smtClean="0"/>
              <a:t>od</a:t>
            </a:r>
            <a:r>
              <a:rPr lang="nl-NL" dirty="0" smtClean="0"/>
              <a:t> is heel makkelijk: </a:t>
            </a:r>
            <a:r>
              <a:rPr lang="nl-NL" dirty="0" err="1" smtClean="0"/>
              <a:t>Infinitief+d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Lopen             </a:t>
            </a:r>
            <a:r>
              <a:rPr lang="nl-NL" dirty="0" err="1" smtClean="0"/>
              <a:t>lopen</a:t>
            </a:r>
            <a:r>
              <a:rPr lang="nl-NL" dirty="0" err="1" smtClean="0">
                <a:solidFill>
                  <a:srgbClr val="FF0000"/>
                </a:solidFill>
              </a:rPr>
              <a:t>D</a:t>
            </a:r>
            <a:endParaRPr lang="nl-NL" dirty="0" smtClean="0">
              <a:solidFill>
                <a:srgbClr val="FF0000"/>
              </a:solidFill>
            </a:endParaRPr>
          </a:p>
          <a:p>
            <a:r>
              <a:rPr lang="nl-NL" dirty="0" smtClean="0"/>
              <a:t>Werken           </a:t>
            </a:r>
            <a:r>
              <a:rPr lang="nl-NL" dirty="0" err="1" smtClean="0"/>
              <a:t>werken</a:t>
            </a:r>
            <a:r>
              <a:rPr lang="nl-NL" dirty="0" err="1" smtClean="0">
                <a:solidFill>
                  <a:srgbClr val="FF0000"/>
                </a:solidFill>
              </a:rPr>
              <a:t>D</a:t>
            </a:r>
            <a:endParaRPr lang="nl-NL" dirty="0" smtClean="0">
              <a:solidFill>
                <a:srgbClr val="FF0000"/>
              </a:solidFill>
            </a:endParaRPr>
          </a:p>
          <a:p>
            <a:r>
              <a:rPr lang="nl-NL" dirty="0" smtClean="0"/>
              <a:t>Rennen           </a:t>
            </a:r>
            <a:r>
              <a:rPr lang="nl-NL" dirty="0" err="1" smtClean="0"/>
              <a:t>rennen</a:t>
            </a:r>
            <a:r>
              <a:rPr lang="nl-NL" dirty="0" err="1" smtClean="0">
                <a:solidFill>
                  <a:srgbClr val="FF0000"/>
                </a:solidFill>
              </a:rPr>
              <a:t>D</a:t>
            </a:r>
            <a:endParaRPr lang="nl-NL" dirty="0">
              <a:solidFill>
                <a:srgbClr val="FF0000"/>
              </a:solidFill>
            </a:endParaRPr>
          </a:p>
          <a:p>
            <a:endParaRPr lang="nl-NL" dirty="0"/>
          </a:p>
        </p:txBody>
      </p:sp>
      <p:sp>
        <p:nvSpPr>
          <p:cNvPr id="9" name="PIJL-RECHTS 8"/>
          <p:cNvSpPr/>
          <p:nvPr/>
        </p:nvSpPr>
        <p:spPr>
          <a:xfrm>
            <a:off x="3163076" y="5655915"/>
            <a:ext cx="60338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/>
          <p:cNvSpPr/>
          <p:nvPr/>
        </p:nvSpPr>
        <p:spPr>
          <a:xfrm>
            <a:off x="3172407" y="5887151"/>
            <a:ext cx="60338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PIJL-RECHTS 10"/>
          <p:cNvSpPr/>
          <p:nvPr/>
        </p:nvSpPr>
        <p:spPr>
          <a:xfrm>
            <a:off x="3219060" y="6230357"/>
            <a:ext cx="60338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5414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Bijvoeglijk gebruiken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73225" y="1752600"/>
            <a:ext cx="7620000" cy="4373563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Als iets bijvoeglijk gebruikt wordt dan </a:t>
            </a:r>
            <a:r>
              <a:rPr lang="nl-NL" dirty="0" smtClean="0">
                <a:solidFill>
                  <a:srgbClr val="FF0000"/>
                </a:solidFill>
              </a:rPr>
              <a:t>ZEGT</a:t>
            </a:r>
            <a:r>
              <a:rPr lang="nl-NL" dirty="0" smtClean="0"/>
              <a:t> het </a:t>
            </a:r>
            <a:r>
              <a:rPr lang="nl-NL" dirty="0" smtClean="0">
                <a:solidFill>
                  <a:srgbClr val="FF0000"/>
                </a:solidFill>
              </a:rPr>
              <a:t>IETS</a:t>
            </a:r>
            <a:r>
              <a:rPr lang="nl-NL" dirty="0" smtClean="0"/>
              <a:t> over een </a:t>
            </a:r>
            <a:r>
              <a:rPr lang="nl-NL" dirty="0" smtClean="0">
                <a:solidFill>
                  <a:srgbClr val="FF0000"/>
                </a:solidFill>
              </a:rPr>
              <a:t>ZELFSTANDIG NAAMWOORD.</a:t>
            </a:r>
          </a:p>
          <a:p>
            <a:endParaRPr lang="nl-NL" dirty="0"/>
          </a:p>
          <a:p>
            <a:r>
              <a:rPr lang="nl-NL" dirty="0"/>
              <a:t>D</a:t>
            </a:r>
            <a:r>
              <a:rPr lang="nl-NL" dirty="0" smtClean="0"/>
              <a:t>eelwoorden (voltooid en onvoltooid) kun je bijvoeglijk gebruiken:</a:t>
            </a:r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>
                <a:solidFill>
                  <a:srgbClr val="FF0000"/>
                </a:solidFill>
              </a:rPr>
              <a:t>Zwetend</a:t>
            </a:r>
            <a:r>
              <a:rPr lang="nl-NL" dirty="0" smtClean="0"/>
              <a:t> liep hij de race&gt;&gt;de </a:t>
            </a:r>
            <a:r>
              <a:rPr lang="nl-NL" dirty="0" smtClean="0">
                <a:solidFill>
                  <a:srgbClr val="FF0000"/>
                </a:solidFill>
              </a:rPr>
              <a:t>zwetende </a:t>
            </a:r>
            <a:r>
              <a:rPr lang="nl-NL" dirty="0" smtClean="0"/>
              <a:t>man</a:t>
            </a:r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Hij had zijn geld al </a:t>
            </a:r>
            <a:r>
              <a:rPr lang="nl-NL" dirty="0" smtClean="0">
                <a:solidFill>
                  <a:srgbClr val="FF0000"/>
                </a:solidFill>
              </a:rPr>
              <a:t>gebruikt</a:t>
            </a:r>
            <a:r>
              <a:rPr lang="nl-NL" dirty="0" smtClean="0"/>
              <a:t>.&gt;&gt;&gt;het </a:t>
            </a:r>
            <a:r>
              <a:rPr lang="nl-NL" dirty="0" smtClean="0">
                <a:solidFill>
                  <a:srgbClr val="FF0000"/>
                </a:solidFill>
              </a:rPr>
              <a:t>gebruikte </a:t>
            </a:r>
            <a:r>
              <a:rPr lang="nl-NL" dirty="0" smtClean="0"/>
              <a:t>geld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457200" y="3773042"/>
            <a:ext cx="140763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Onvoltooid deelwoord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2618639" y="4889743"/>
            <a:ext cx="140763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voltooid deelwoord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840762" y="4888879"/>
            <a:ext cx="140763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Bijvoeglijk gebruikt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4026277" y="3773042"/>
            <a:ext cx="140763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Bijvoeglijk gebruikt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716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152718"/>
            <a:ext cx="8518358" cy="1026377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Bijvoeglijk gebruikte deelwoorden</a:t>
            </a:r>
            <a:endParaRPr lang="nl-NL" dirty="0"/>
          </a:p>
        </p:txBody>
      </p:sp>
      <p:sp>
        <p:nvSpPr>
          <p:cNvPr id="2" name="Tijdelijke aanduiding voor tekst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nl-NL" u="sng" dirty="0" smtClean="0"/>
              <a:t>Hoofdregel: Schrijf deze woorden zo KORT mogelijk! </a:t>
            </a:r>
          </a:p>
          <a:p>
            <a:endParaRPr lang="nl-NL" b="0" i="1" dirty="0" smtClean="0"/>
          </a:p>
          <a:p>
            <a:pPr algn="ctr"/>
            <a:r>
              <a:rPr lang="nl-NL" b="0" i="1" dirty="0" smtClean="0"/>
              <a:t>Het verhaal is verteld- het </a:t>
            </a:r>
            <a:r>
              <a:rPr lang="nl-NL" i="1" u="sng" dirty="0" smtClean="0"/>
              <a:t>vertelde</a:t>
            </a:r>
            <a:r>
              <a:rPr lang="nl-NL" b="0" i="1" dirty="0" smtClean="0"/>
              <a:t> verhaal</a:t>
            </a:r>
          </a:p>
          <a:p>
            <a:pPr algn="ctr"/>
            <a:r>
              <a:rPr lang="nl-NL" b="0" i="1" dirty="0" smtClean="0"/>
              <a:t>De afstand is gefietst- de </a:t>
            </a:r>
            <a:r>
              <a:rPr lang="nl-NL" i="1" u="sng" dirty="0" smtClean="0"/>
              <a:t>gefietste</a:t>
            </a:r>
            <a:r>
              <a:rPr lang="nl-NL" b="0" i="1" dirty="0" smtClean="0"/>
              <a:t> afstand</a:t>
            </a:r>
          </a:p>
          <a:p>
            <a:endParaRPr lang="nl-NL" b="0" i="1" dirty="0"/>
          </a:p>
          <a:p>
            <a:pPr>
              <a:buNone/>
            </a:pPr>
            <a:r>
              <a:rPr lang="nl-NL" u="sng" dirty="0"/>
              <a:t>LET OP WOORDEN ALS</a:t>
            </a:r>
            <a:r>
              <a:rPr lang="nl-NL" u="sng" dirty="0" smtClean="0"/>
              <a:t>:</a:t>
            </a:r>
          </a:p>
          <a:p>
            <a:pPr>
              <a:buNone/>
            </a:pPr>
            <a:endParaRPr lang="nl-NL" u="sng" dirty="0"/>
          </a:p>
          <a:p>
            <a:r>
              <a:rPr lang="nl-NL" dirty="0" err="1" smtClean="0"/>
              <a:t>gewiTTe</a:t>
            </a:r>
            <a:endParaRPr lang="nl-NL" dirty="0">
              <a:solidFill>
                <a:srgbClr val="FF0000"/>
              </a:solidFill>
            </a:endParaRPr>
          </a:p>
          <a:p>
            <a:r>
              <a:rPr lang="nl-NL" dirty="0" err="1" smtClean="0"/>
              <a:t>GereDDe</a:t>
            </a:r>
            <a:endParaRPr lang="nl-NL" dirty="0" smtClean="0"/>
          </a:p>
          <a:p>
            <a:r>
              <a:rPr lang="nl-NL" dirty="0" err="1"/>
              <a:t>g</a:t>
            </a:r>
            <a:r>
              <a:rPr lang="nl-NL" dirty="0" err="1" smtClean="0"/>
              <a:t>ezeTTe</a:t>
            </a:r>
            <a:endParaRPr lang="nl-NL" dirty="0"/>
          </a:p>
          <a:p>
            <a:endParaRPr lang="nl-NL" dirty="0"/>
          </a:p>
          <a:p>
            <a:pPr>
              <a:buNone/>
            </a:pP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Rechteraccolade 4"/>
          <p:cNvSpPr/>
          <p:nvPr/>
        </p:nvSpPr>
        <p:spPr>
          <a:xfrm>
            <a:off x="1894973" y="4728411"/>
            <a:ext cx="902369" cy="108284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/>
          <p:cNvSpPr txBox="1"/>
          <p:nvPr/>
        </p:nvSpPr>
        <p:spPr>
          <a:xfrm>
            <a:off x="3019928" y="4808167"/>
            <a:ext cx="2490537" cy="92333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De </a:t>
            </a:r>
            <a:r>
              <a:rPr lang="nl-NL" dirty="0" smtClean="0">
                <a:solidFill>
                  <a:schemeClr val="tx2"/>
                </a:solidFill>
              </a:rPr>
              <a:t>uitspraak</a:t>
            </a:r>
            <a:r>
              <a:rPr lang="nl-NL" dirty="0" smtClean="0"/>
              <a:t> is leidend voor de spelling!!!!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24910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542421" cy="1371600"/>
          </a:xfrm>
        </p:spPr>
        <p:txBody>
          <a:bodyPr>
            <a:normAutofit/>
          </a:bodyPr>
          <a:lstStyle/>
          <a:p>
            <a:r>
              <a:rPr lang="nl-NL" dirty="0" smtClean="0"/>
              <a:t>Onregelmatige/sterke werkwoorden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736558"/>
            <a:ext cx="8632658" cy="4373563"/>
          </a:xfrm>
        </p:spPr>
        <p:txBody>
          <a:bodyPr/>
          <a:lstStyle/>
          <a:p>
            <a:pPr algn="ctr"/>
            <a:r>
              <a:rPr lang="nl-NL" u="sng" dirty="0" smtClean="0"/>
              <a:t>Ook bijvoeglijk te gebruiken! </a:t>
            </a:r>
          </a:p>
          <a:p>
            <a:r>
              <a:rPr lang="nl-NL" u="sng" dirty="0" smtClean="0"/>
              <a:t>Regel: voltooid deelwoord eindigt </a:t>
            </a:r>
            <a:r>
              <a:rPr lang="nl-NL" u="sng" dirty="0" smtClean="0">
                <a:solidFill>
                  <a:srgbClr val="FF0000"/>
                </a:solidFill>
              </a:rPr>
              <a:t>wel</a:t>
            </a:r>
            <a:r>
              <a:rPr lang="nl-NL" u="sng" dirty="0" smtClean="0"/>
              <a:t> op –en          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u="sng" dirty="0" smtClean="0"/>
          </a:p>
          <a:p>
            <a:endParaRPr lang="nl-NL" u="sng" dirty="0" smtClean="0"/>
          </a:p>
          <a:p>
            <a:r>
              <a:rPr lang="nl-NL" u="sng" dirty="0" smtClean="0"/>
              <a:t>Regel: voltooid deelwoord eindigt </a:t>
            </a:r>
            <a:r>
              <a:rPr lang="nl-NL" u="sng" dirty="0" smtClean="0">
                <a:solidFill>
                  <a:srgbClr val="FF0000"/>
                </a:solidFill>
              </a:rPr>
              <a:t>niet </a:t>
            </a:r>
            <a:r>
              <a:rPr lang="nl-NL" u="sng" dirty="0" smtClean="0"/>
              <a:t>op -en </a:t>
            </a:r>
          </a:p>
        </p:txBody>
      </p:sp>
      <p:sp>
        <p:nvSpPr>
          <p:cNvPr id="4" name="PIJL-RECHTS 3"/>
          <p:cNvSpPr/>
          <p:nvPr/>
        </p:nvSpPr>
        <p:spPr>
          <a:xfrm rot="5400000">
            <a:off x="812131" y="2765714"/>
            <a:ext cx="553452" cy="2767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138363" y="3367950"/>
            <a:ext cx="2177716" cy="646331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het bijvoeglijk </a:t>
            </a:r>
            <a:r>
              <a:rPr lang="nl-NL" dirty="0" err="1" smtClean="0"/>
              <a:t>nw</a:t>
            </a:r>
            <a:r>
              <a:rPr lang="nl-NL" dirty="0" smtClean="0"/>
              <a:t> ook!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3068052" y="3229450"/>
            <a:ext cx="5564605" cy="92333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Voorbeeld:</a:t>
            </a:r>
          </a:p>
          <a:p>
            <a:r>
              <a:rPr lang="nl-NL" dirty="0" smtClean="0"/>
              <a:t>De afstand is gelop</a:t>
            </a:r>
            <a:r>
              <a:rPr lang="nl-NL" dirty="0" smtClean="0">
                <a:solidFill>
                  <a:srgbClr val="FF0000"/>
                </a:solidFill>
              </a:rPr>
              <a:t>en</a:t>
            </a:r>
            <a:r>
              <a:rPr lang="nl-NL" dirty="0" smtClean="0"/>
              <a:t> – de gelop</a:t>
            </a:r>
            <a:r>
              <a:rPr lang="nl-NL" dirty="0" smtClean="0">
                <a:solidFill>
                  <a:srgbClr val="FF0000"/>
                </a:solidFill>
              </a:rPr>
              <a:t>en</a:t>
            </a:r>
            <a:r>
              <a:rPr lang="nl-NL" dirty="0" smtClean="0"/>
              <a:t> afstand</a:t>
            </a:r>
          </a:p>
          <a:p>
            <a:r>
              <a:rPr lang="nl-NL" dirty="0" smtClean="0"/>
              <a:t>Hij afstand is gezwomm</a:t>
            </a:r>
            <a:r>
              <a:rPr lang="nl-NL" dirty="0" smtClean="0">
                <a:solidFill>
                  <a:srgbClr val="FF0000"/>
                </a:solidFill>
              </a:rPr>
              <a:t>en</a:t>
            </a:r>
            <a:r>
              <a:rPr lang="nl-NL" dirty="0" smtClean="0"/>
              <a:t>- de gezwomm</a:t>
            </a:r>
            <a:r>
              <a:rPr lang="nl-NL" dirty="0" smtClean="0">
                <a:solidFill>
                  <a:srgbClr val="FF0000"/>
                </a:solidFill>
              </a:rPr>
              <a:t>en</a:t>
            </a:r>
            <a:r>
              <a:rPr lang="nl-NL" dirty="0" smtClean="0"/>
              <a:t> afstand</a:t>
            </a:r>
            <a:endParaRPr lang="nl-NL" dirty="0"/>
          </a:p>
        </p:txBody>
      </p:sp>
      <p:sp>
        <p:nvSpPr>
          <p:cNvPr id="7" name="PIJL-RECHTS 6"/>
          <p:cNvSpPr/>
          <p:nvPr/>
        </p:nvSpPr>
        <p:spPr>
          <a:xfrm>
            <a:off x="2424363" y="3576815"/>
            <a:ext cx="553452" cy="2767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138363" y="5929443"/>
            <a:ext cx="2177716" cy="646331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het bijvoeglijk </a:t>
            </a:r>
            <a:r>
              <a:rPr lang="nl-NL" dirty="0" err="1" smtClean="0"/>
              <a:t>nw</a:t>
            </a:r>
            <a:r>
              <a:rPr lang="nl-NL" dirty="0" smtClean="0"/>
              <a:t> ook niet!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3188369" y="5790943"/>
            <a:ext cx="5564605" cy="92333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Voorbeeld:</a:t>
            </a:r>
          </a:p>
          <a:p>
            <a:r>
              <a:rPr lang="nl-NL" dirty="0" smtClean="0"/>
              <a:t>Het boek is gebracht – het gebracht</a:t>
            </a:r>
            <a:r>
              <a:rPr lang="nl-NL" dirty="0" smtClean="0">
                <a:solidFill>
                  <a:srgbClr val="FF0000"/>
                </a:solidFill>
              </a:rPr>
              <a:t>e</a:t>
            </a:r>
            <a:r>
              <a:rPr lang="nl-NL" dirty="0" smtClean="0"/>
              <a:t> boek</a:t>
            </a:r>
          </a:p>
          <a:p>
            <a:r>
              <a:rPr lang="nl-NL" dirty="0" smtClean="0"/>
              <a:t>Hij heeft het verhaal bedacht- het bedacht</a:t>
            </a:r>
            <a:r>
              <a:rPr lang="nl-NL" dirty="0" smtClean="0">
                <a:solidFill>
                  <a:srgbClr val="FF0000"/>
                </a:solidFill>
              </a:rPr>
              <a:t>e</a:t>
            </a:r>
            <a:r>
              <a:rPr lang="nl-NL" dirty="0" smtClean="0"/>
              <a:t> verhaal</a:t>
            </a:r>
            <a:endParaRPr lang="nl-NL" dirty="0"/>
          </a:p>
        </p:txBody>
      </p:sp>
      <p:sp>
        <p:nvSpPr>
          <p:cNvPr id="11" name="PIJL-RECHTS 10"/>
          <p:cNvSpPr/>
          <p:nvPr/>
        </p:nvSpPr>
        <p:spPr>
          <a:xfrm>
            <a:off x="2514600" y="6127593"/>
            <a:ext cx="553452" cy="2767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PIJL-RECHTS 11"/>
          <p:cNvSpPr/>
          <p:nvPr/>
        </p:nvSpPr>
        <p:spPr>
          <a:xfrm rot="5400000">
            <a:off x="844212" y="5375854"/>
            <a:ext cx="553452" cy="2767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3108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 smtClean="0"/>
              <a:t>Maak twee zinnen waarin </a:t>
            </a:r>
            <a:r>
              <a:rPr lang="nl-NL" dirty="0" smtClean="0">
                <a:solidFill>
                  <a:srgbClr val="FF0000"/>
                </a:solidFill>
              </a:rPr>
              <a:t>JE het onderwerp </a:t>
            </a:r>
            <a:r>
              <a:rPr lang="nl-NL" dirty="0" smtClean="0"/>
              <a:t>is.</a:t>
            </a:r>
          </a:p>
          <a:p>
            <a:r>
              <a:rPr lang="nl-NL" dirty="0" smtClean="0"/>
              <a:t>Gebruik de volgende </a:t>
            </a:r>
            <a:r>
              <a:rPr lang="nl-NL" dirty="0" smtClean="0">
                <a:solidFill>
                  <a:srgbClr val="FF0000"/>
                </a:solidFill>
              </a:rPr>
              <a:t>persoonsvormen: antwoord en antwoordt</a:t>
            </a:r>
          </a:p>
          <a:p>
            <a:endParaRPr lang="nl-NL" dirty="0">
              <a:solidFill>
                <a:srgbClr val="FF0000"/>
              </a:solidFill>
            </a:endParaRPr>
          </a:p>
          <a:p>
            <a:endParaRPr lang="nl-NL" dirty="0" smtClean="0">
              <a:solidFill>
                <a:srgbClr val="FF0000"/>
              </a:solidFill>
            </a:endParaRPr>
          </a:p>
          <a:p>
            <a:r>
              <a:rPr lang="nl-NL" dirty="0" smtClean="0">
                <a:solidFill>
                  <a:srgbClr val="FF0000"/>
                </a:solidFill>
              </a:rPr>
              <a:t>Je antwoordt aan mij.</a:t>
            </a:r>
          </a:p>
          <a:p>
            <a:endParaRPr lang="nl-NL" dirty="0" smtClean="0">
              <a:solidFill>
                <a:srgbClr val="FF0000"/>
              </a:solidFill>
            </a:endParaRPr>
          </a:p>
          <a:p>
            <a:endParaRPr lang="nl-NL" dirty="0">
              <a:solidFill>
                <a:srgbClr val="FF0000"/>
              </a:solidFill>
            </a:endParaRPr>
          </a:p>
          <a:p>
            <a:r>
              <a:rPr lang="nl-NL" dirty="0" smtClean="0">
                <a:solidFill>
                  <a:srgbClr val="FF0000"/>
                </a:solidFill>
              </a:rPr>
              <a:t>Antwoord je aan mij?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OefenVraag</a:t>
            </a:r>
            <a:r>
              <a:rPr lang="nl-NL" dirty="0" smtClean="0"/>
              <a:t> 1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4308848" y="3321522"/>
            <a:ext cx="387910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>
                <a:solidFill>
                  <a:srgbClr val="000000"/>
                </a:solidFill>
              </a:rPr>
              <a:t>Uitleg</a:t>
            </a:r>
            <a:endParaRPr lang="nl-NL" dirty="0">
              <a:solidFill>
                <a:srgbClr val="000000"/>
              </a:solidFill>
            </a:endParaRPr>
          </a:p>
          <a:p>
            <a:r>
              <a:rPr lang="nl-NL" dirty="0" smtClean="0">
                <a:solidFill>
                  <a:srgbClr val="000000"/>
                </a:solidFill>
              </a:rPr>
              <a:t>Als ‘je’ voor de persoonsvorm staat schrijf je de </a:t>
            </a:r>
            <a:r>
              <a:rPr lang="nl-NL" dirty="0" err="1" smtClean="0">
                <a:solidFill>
                  <a:srgbClr val="000000"/>
                </a:solidFill>
              </a:rPr>
              <a:t>ik-vorm+t</a:t>
            </a:r>
            <a:endParaRPr lang="nl-NL" dirty="0">
              <a:solidFill>
                <a:srgbClr val="000000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4308849" y="4393684"/>
            <a:ext cx="387910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>
                <a:solidFill>
                  <a:srgbClr val="000000"/>
                </a:solidFill>
              </a:rPr>
              <a:t>Uitleg</a:t>
            </a:r>
          </a:p>
          <a:p>
            <a:r>
              <a:rPr lang="nl-NL" dirty="0" smtClean="0">
                <a:solidFill>
                  <a:srgbClr val="000000"/>
                </a:solidFill>
              </a:rPr>
              <a:t>Als je onderwerp is en achter de persoonsvorm staat, schrijf je de ik-vorm. </a:t>
            </a:r>
          </a:p>
        </p:txBody>
      </p:sp>
    </p:spTree>
    <p:extLst>
      <p:ext uri="{BB962C8B-B14F-4D97-AF65-F5344CB8AC3E}">
        <p14:creationId xmlns:p14="http://schemas.microsoft.com/office/powerpoint/2010/main" val="28787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 smtClean="0"/>
              <a:t>Maak twee zinnen. </a:t>
            </a:r>
          </a:p>
          <a:p>
            <a:r>
              <a:rPr lang="nl-NL" dirty="0" smtClean="0"/>
              <a:t>Zin 1 met de werkwoordsvorm: </a:t>
            </a:r>
            <a:r>
              <a:rPr lang="nl-NL" dirty="0" smtClean="0">
                <a:solidFill>
                  <a:schemeClr val="tx2"/>
                </a:solidFill>
              </a:rPr>
              <a:t>beantwoord</a:t>
            </a:r>
          </a:p>
          <a:p>
            <a:r>
              <a:rPr lang="nl-NL" dirty="0" smtClean="0"/>
              <a:t>Zin 2 met de werkwoordsvorm: </a:t>
            </a:r>
            <a:r>
              <a:rPr lang="nl-NL" dirty="0" smtClean="0">
                <a:solidFill>
                  <a:schemeClr val="tx2"/>
                </a:solidFill>
              </a:rPr>
              <a:t>beantwoordt</a:t>
            </a:r>
            <a:endParaRPr lang="nl-NL" dirty="0">
              <a:solidFill>
                <a:schemeClr val="tx2"/>
              </a:solidFill>
            </a:endParaRPr>
          </a:p>
          <a:p>
            <a:endParaRPr lang="nl-NL" dirty="0" smtClean="0">
              <a:solidFill>
                <a:srgbClr val="FF0000"/>
              </a:solidFill>
            </a:endParaRPr>
          </a:p>
          <a:p>
            <a:r>
              <a:rPr lang="nl-NL" dirty="0" smtClean="0">
                <a:solidFill>
                  <a:srgbClr val="FF0000"/>
                </a:solidFill>
              </a:rPr>
              <a:t>Hij beantwoordt de vraag.</a:t>
            </a:r>
          </a:p>
          <a:p>
            <a:endParaRPr lang="nl-NL" dirty="0" smtClean="0">
              <a:solidFill>
                <a:srgbClr val="FF0000"/>
              </a:solidFill>
            </a:endParaRPr>
          </a:p>
          <a:p>
            <a:endParaRPr lang="nl-NL" dirty="0" smtClean="0">
              <a:solidFill>
                <a:srgbClr val="FF0000"/>
              </a:solidFill>
            </a:endParaRPr>
          </a:p>
          <a:p>
            <a:endParaRPr lang="nl-NL" dirty="0">
              <a:solidFill>
                <a:srgbClr val="FF0000"/>
              </a:solidFill>
            </a:endParaRPr>
          </a:p>
          <a:p>
            <a:r>
              <a:rPr lang="nl-NL" dirty="0" smtClean="0">
                <a:solidFill>
                  <a:srgbClr val="FF0000"/>
                </a:solidFill>
              </a:rPr>
              <a:t>Hij heeft de vraag beantwoord.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OefenVraag</a:t>
            </a:r>
            <a:r>
              <a:rPr lang="nl-NL" dirty="0" smtClean="0"/>
              <a:t> 2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4416488" y="4883213"/>
            <a:ext cx="3879101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>
                <a:solidFill>
                  <a:srgbClr val="000000"/>
                </a:solidFill>
              </a:rPr>
              <a:t>Uitleg</a:t>
            </a:r>
            <a:endParaRPr lang="nl-NL" dirty="0">
              <a:solidFill>
                <a:srgbClr val="000000"/>
              </a:solidFill>
            </a:endParaRPr>
          </a:p>
          <a:p>
            <a:r>
              <a:rPr lang="nl-NL" b="1" u="sng" dirty="0" smtClean="0">
                <a:solidFill>
                  <a:srgbClr val="000000"/>
                </a:solidFill>
              </a:rPr>
              <a:t>Beantwoord</a:t>
            </a:r>
            <a:r>
              <a:rPr lang="nl-NL" dirty="0" smtClean="0">
                <a:solidFill>
                  <a:srgbClr val="000000"/>
                </a:solidFill>
              </a:rPr>
              <a:t> is hier een </a:t>
            </a:r>
            <a:r>
              <a:rPr lang="nl-NL" b="1" u="sng" dirty="0" smtClean="0">
                <a:solidFill>
                  <a:srgbClr val="000000"/>
                </a:solidFill>
              </a:rPr>
              <a:t>voltooid deelwoord. </a:t>
            </a:r>
            <a:r>
              <a:rPr lang="nl-NL" dirty="0" smtClean="0">
                <a:solidFill>
                  <a:srgbClr val="000000"/>
                </a:solidFill>
              </a:rPr>
              <a:t>De laatste letter van de stam zit niet in ‘t ex fokschaap: dus laatste letter een -d</a:t>
            </a:r>
            <a:endParaRPr lang="nl-NL" dirty="0">
              <a:solidFill>
                <a:srgbClr val="000000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4416487" y="3344228"/>
            <a:ext cx="387910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>
                <a:solidFill>
                  <a:srgbClr val="000000"/>
                </a:solidFill>
              </a:rPr>
              <a:t>Uitleg</a:t>
            </a:r>
          </a:p>
          <a:p>
            <a:r>
              <a:rPr lang="nl-NL" b="1" u="sng" dirty="0" smtClean="0">
                <a:solidFill>
                  <a:srgbClr val="000000"/>
                </a:solidFill>
              </a:rPr>
              <a:t>Beantwoordt</a:t>
            </a:r>
            <a:r>
              <a:rPr lang="nl-NL" dirty="0" smtClean="0">
                <a:solidFill>
                  <a:srgbClr val="000000"/>
                </a:solidFill>
              </a:rPr>
              <a:t> is hier een </a:t>
            </a:r>
            <a:r>
              <a:rPr lang="nl-NL" b="1" u="sng" dirty="0" smtClean="0">
                <a:solidFill>
                  <a:srgbClr val="000000"/>
                </a:solidFill>
              </a:rPr>
              <a:t>persoonsvorm </a:t>
            </a:r>
            <a:r>
              <a:rPr lang="nl-NL" b="1" u="sng" dirty="0" err="1" smtClean="0">
                <a:solidFill>
                  <a:srgbClr val="000000"/>
                </a:solidFill>
              </a:rPr>
              <a:t>tt</a:t>
            </a:r>
            <a:r>
              <a:rPr lang="nl-NL" b="1" u="sng" dirty="0" smtClean="0">
                <a:solidFill>
                  <a:srgbClr val="000000"/>
                </a:solidFill>
              </a:rPr>
              <a:t>. </a:t>
            </a:r>
            <a:r>
              <a:rPr lang="nl-NL" dirty="0" smtClean="0">
                <a:solidFill>
                  <a:srgbClr val="000000"/>
                </a:solidFill>
              </a:rPr>
              <a:t>In de zin is ‘hij’ het onderwerp: dus </a:t>
            </a:r>
            <a:r>
              <a:rPr lang="nl-NL" dirty="0" err="1" smtClean="0">
                <a:solidFill>
                  <a:srgbClr val="000000"/>
                </a:solidFill>
              </a:rPr>
              <a:t>ik-vorm+t</a:t>
            </a:r>
            <a:endParaRPr lang="nl-NL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21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612</TotalTime>
  <Words>530</Words>
  <Application>Microsoft Office PowerPoint</Application>
  <PresentationFormat>Diavoorstelling (4:3)</PresentationFormat>
  <Paragraphs>114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Essentieel</vt:lpstr>
      <vt:lpstr>Spelling</vt:lpstr>
      <vt:lpstr>Aan het einde van de les kun je/ weet je…</vt:lpstr>
      <vt:lpstr>Wat gaan we doen?</vt:lpstr>
      <vt:lpstr>Wat is een onvoltooid deelwoord (od) ?</vt:lpstr>
      <vt:lpstr>Bijvoeglijk gebruiken</vt:lpstr>
      <vt:lpstr>Bijvoeglijk gebruikte deelwoorden</vt:lpstr>
      <vt:lpstr>Onregelmatige/sterke werkwoorden</vt:lpstr>
      <vt:lpstr>OefenVraag 1</vt:lpstr>
      <vt:lpstr>OefenVraag 2</vt:lpstr>
      <vt:lpstr>OefenVraag 3</vt:lpstr>
      <vt:lpstr>OefenVraag 4</vt:lpstr>
    </vt:vector>
  </TitlesOfParts>
  <Company>Remco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Vrancken, R.</cp:lastModifiedBy>
  <cp:revision>60</cp:revision>
  <dcterms:created xsi:type="dcterms:W3CDTF">2015-08-26T11:58:10Z</dcterms:created>
  <dcterms:modified xsi:type="dcterms:W3CDTF">2017-01-10T10:46:21Z</dcterms:modified>
</cp:coreProperties>
</file>