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5" r:id="rId3"/>
    <p:sldId id="257" r:id="rId4"/>
    <p:sldId id="264" r:id="rId5"/>
    <p:sldId id="263" r:id="rId6"/>
    <p:sldId id="266" r:id="rId7"/>
    <p:sldId id="267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4B17-95AD-4B53-BB42-2E42270B71C1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0E0E-319A-438F-91A0-4D4162803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30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70E0E-319A-438F-91A0-4D41628034D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38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88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498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136C7F4-5864-4976-B916-ED0E9E19D5E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0AF64-E2BF-4633-9487-E99407E214A3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Onderwerp, deelonderwerpen en hoofdgedachte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Lezen h1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48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5207792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hoofdgedachte van </a:t>
            </a:r>
            <a:r>
              <a:rPr lang="nl-NL" smtClean="0"/>
              <a:t>deze tekst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961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0" y="4025385"/>
            <a:ext cx="4836486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899592" y="4027376"/>
            <a:ext cx="2592288" cy="119225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Maken opdrachten 1,2 paragraaf lezen </a:t>
            </a:r>
            <a:r>
              <a:rPr lang="nl-NL" dirty="0" smtClean="0"/>
              <a:t>h1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Klaar? Bestudeer en maak taak 1 van ‘goed  gebekt’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63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 het einde van de lees weet/kun je: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het onderwerp van een tekst is en hoe je dat kunt vinden.</a:t>
            </a:r>
          </a:p>
          <a:p>
            <a:endParaRPr lang="nl-NL" dirty="0" smtClean="0"/>
          </a:p>
          <a:p>
            <a:r>
              <a:rPr lang="nl-NL" dirty="0" smtClean="0"/>
              <a:t>Wat </a:t>
            </a:r>
            <a:r>
              <a:rPr lang="nl-NL" dirty="0"/>
              <a:t>deelonderwerpen </a:t>
            </a:r>
            <a:r>
              <a:rPr lang="nl-NL" dirty="0" smtClean="0"/>
              <a:t>zijn</a:t>
            </a:r>
            <a:r>
              <a:rPr lang="nl-NL" dirty="0"/>
              <a:t> </a:t>
            </a:r>
            <a:r>
              <a:rPr lang="nl-NL" dirty="0" smtClean="0"/>
              <a:t>en hoe je die bepaalt.</a:t>
            </a:r>
          </a:p>
          <a:p>
            <a:endParaRPr lang="nl-NL" dirty="0" smtClean="0"/>
          </a:p>
          <a:p>
            <a:r>
              <a:rPr lang="nl-NL" dirty="0" smtClean="0"/>
              <a:t>Wat een hoofdgedachte is en hoe je die vindt.</a:t>
            </a:r>
          </a:p>
          <a:p>
            <a:endParaRPr lang="nl-NL" dirty="0" smtClean="0"/>
          </a:p>
          <a:p>
            <a:r>
              <a:rPr lang="nl-NL" dirty="0" smtClean="0"/>
              <a:t>Drie verschillende leesstrategieën: oriënterend, globaal en precies lezen.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3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onderwerp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Iedere tekst gaat ergens over: </a:t>
            </a:r>
            <a:r>
              <a:rPr lang="nl-NL" dirty="0" smtClean="0">
                <a:solidFill>
                  <a:srgbClr val="FF0000"/>
                </a:solidFill>
              </a:rPr>
              <a:t>het onderwerp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/>
              <a:t>Het onderwerp van een tekst kun je </a:t>
            </a:r>
            <a:r>
              <a:rPr lang="nl-NL" dirty="0" smtClean="0">
                <a:solidFill>
                  <a:srgbClr val="FF0000"/>
                </a:solidFill>
              </a:rPr>
              <a:t>met één of enkele woorden zeggen:</a:t>
            </a:r>
            <a:r>
              <a:rPr lang="nl-NL" dirty="0" smtClean="0"/>
              <a:t> voetbal, nieuwe programma van Paul de Leeuw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Als je het onderwerp van een tekst weet voordat je hem helemaal leest, begrijp je het vaak beter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216830" cy="23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vind je het onderwerp?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Lees de tekst </a:t>
            </a:r>
            <a:r>
              <a:rPr lang="nl-NL" b="1" u="sng" dirty="0" smtClean="0">
                <a:solidFill>
                  <a:srgbClr val="FF0000"/>
                </a:solidFill>
              </a:rPr>
              <a:t>oriënterend!</a:t>
            </a:r>
          </a:p>
          <a:p>
            <a:endParaRPr lang="nl-NL" dirty="0"/>
          </a:p>
          <a:p>
            <a:r>
              <a:rPr lang="nl-NL" b="1" dirty="0" smtClean="0"/>
              <a:t>De titel</a:t>
            </a:r>
          </a:p>
          <a:p>
            <a:r>
              <a:rPr lang="nl-NL" b="1" dirty="0" smtClean="0"/>
              <a:t>De lead </a:t>
            </a:r>
            <a:r>
              <a:rPr lang="nl-NL" dirty="0" smtClean="0"/>
              <a:t>(inleiding, vaak vet gedrukt)</a:t>
            </a:r>
          </a:p>
          <a:p>
            <a:r>
              <a:rPr lang="nl-NL" b="1" dirty="0" smtClean="0"/>
              <a:t>De bron </a:t>
            </a:r>
            <a:r>
              <a:rPr lang="nl-NL" dirty="0" smtClean="0"/>
              <a:t>(wie heeft de tekst geschreven?)</a:t>
            </a:r>
          </a:p>
          <a:p>
            <a:r>
              <a:rPr lang="nl-NL" b="1" dirty="0" smtClean="0"/>
              <a:t>Tussenkopjes</a:t>
            </a:r>
            <a:r>
              <a:rPr lang="nl-NL" dirty="0" smtClean="0"/>
              <a:t> (de titels van alinea)</a:t>
            </a:r>
          </a:p>
          <a:p>
            <a:r>
              <a:rPr lang="nl-NL" b="1" dirty="0" smtClean="0"/>
              <a:t>Illustraties</a:t>
            </a:r>
            <a:r>
              <a:rPr lang="nl-NL" dirty="0" smtClean="0"/>
              <a:t> (plaatjes/lijstjes/grafieken </a:t>
            </a:r>
            <a:r>
              <a:rPr lang="nl-NL" dirty="0" err="1" smtClean="0"/>
              <a:t>enz</a:t>
            </a:r>
            <a:r>
              <a:rPr lang="nl-NL" dirty="0" smtClean="0"/>
              <a:t>)</a:t>
            </a:r>
          </a:p>
          <a:p>
            <a:r>
              <a:rPr lang="nl-NL" b="1" dirty="0" smtClean="0"/>
              <a:t>Anders gedrukte woorden </a:t>
            </a:r>
            <a:r>
              <a:rPr lang="nl-NL" dirty="0" smtClean="0"/>
              <a:t>(deze zijn vaak belangrijk)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216830" cy="23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9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2" y="-531440"/>
            <a:ext cx="5328592" cy="77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56176" y="170080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Lees de tekst </a:t>
            </a:r>
            <a:r>
              <a:rPr lang="nl-NL" b="1" dirty="0" smtClean="0">
                <a:solidFill>
                  <a:srgbClr val="FF0000"/>
                </a:solidFill>
              </a:rPr>
              <a:t>oriënterend: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WAT IS HET ONDERWERP?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3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Vind je in het </a:t>
            </a:r>
            <a:r>
              <a:rPr lang="nl-NL" b="1" u="sng" dirty="0" smtClean="0"/>
              <a:t>middenstuk/kern</a:t>
            </a:r>
          </a:p>
          <a:p>
            <a:r>
              <a:rPr lang="nl-NL" dirty="0" smtClean="0"/>
              <a:t>Hier worden </a:t>
            </a:r>
            <a:r>
              <a:rPr lang="nl-NL" b="1" u="sng" dirty="0" smtClean="0"/>
              <a:t>de verschillende kanten</a:t>
            </a:r>
            <a:r>
              <a:rPr lang="nl-NL" dirty="0" smtClean="0"/>
              <a:t> van een onderwerp behandeld: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542583" y="2636912"/>
            <a:ext cx="288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      onderwerp: Voetbal</a:t>
            </a:r>
            <a:endParaRPr lang="nl-NL" dirty="0"/>
          </a:p>
        </p:txBody>
      </p:sp>
      <p:sp>
        <p:nvSpPr>
          <p:cNvPr id="5" name="PIJL-OMLAAG 4"/>
          <p:cNvSpPr/>
          <p:nvPr/>
        </p:nvSpPr>
        <p:spPr>
          <a:xfrm>
            <a:off x="3828123" y="3116356"/>
            <a:ext cx="485768" cy="74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4991272" y="3099188"/>
            <a:ext cx="485768" cy="74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6242984" y="3129172"/>
            <a:ext cx="485768" cy="74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>
            <a:off x="7524328" y="3068960"/>
            <a:ext cx="485768" cy="74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7299946" y="3872324"/>
            <a:ext cx="10667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spelers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872967" y="3899176"/>
            <a:ext cx="13633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competities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762085" y="3899175"/>
            <a:ext cx="10004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clubs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568475" y="3899175"/>
            <a:ext cx="10050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regels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01752" y="5085184"/>
            <a:ext cx="28803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Je vindt de deelonderwerpen door </a:t>
            </a:r>
            <a:r>
              <a:rPr lang="nl-NL" b="1" dirty="0" smtClean="0">
                <a:solidFill>
                  <a:srgbClr val="FF0000"/>
                </a:solidFill>
              </a:rPr>
              <a:t>globaal lezen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4" name="PIJL-RECHTS 13"/>
          <p:cNvSpPr/>
          <p:nvPr/>
        </p:nvSpPr>
        <p:spPr>
          <a:xfrm>
            <a:off x="3347864" y="5438437"/>
            <a:ext cx="723143" cy="57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4141901" y="5085002"/>
            <a:ext cx="28803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Lees de </a:t>
            </a:r>
            <a:r>
              <a:rPr lang="nl-NL" dirty="0" smtClean="0">
                <a:solidFill>
                  <a:srgbClr val="FF0000"/>
                </a:solidFill>
              </a:rPr>
              <a:t>eerste en laatste zin </a:t>
            </a:r>
            <a:r>
              <a:rPr lang="nl-NL" dirty="0" smtClean="0"/>
              <a:t>(kernzinnen) van een alinea.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u="sng" dirty="0" smtClean="0"/>
              <a:t>Hoofdgedachte</a:t>
            </a:r>
          </a:p>
          <a:p>
            <a:pPr lvl="0"/>
            <a:endParaRPr lang="nl-NL" dirty="0" smtClean="0"/>
          </a:p>
          <a:p>
            <a:pPr lvl="0"/>
            <a:r>
              <a:rPr lang="nl-NL" i="1" dirty="0" smtClean="0"/>
              <a:t>‘Het belangrijkste wat in de tekst over het onderwerp wordt gezegd samengevat in één hele zin.’</a:t>
            </a:r>
          </a:p>
          <a:p>
            <a:pPr lvl="0"/>
            <a:endParaRPr lang="nl-NL" i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hoofdgedachte van een tekst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0" y="1635378"/>
            <a:ext cx="3108548" cy="31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6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Kijk in </a:t>
            </a:r>
            <a:r>
              <a:rPr lang="nl-NL" b="1" dirty="0" smtClean="0">
                <a:solidFill>
                  <a:srgbClr val="FF0000"/>
                </a:solidFill>
              </a:rPr>
              <a:t>de inleiding of  het slot</a:t>
            </a:r>
            <a:r>
              <a:rPr lang="nl-NL" dirty="0" smtClean="0"/>
              <a:t>: </a:t>
            </a:r>
            <a:r>
              <a:rPr lang="nl-NL" dirty="0"/>
              <a:t>d</a:t>
            </a:r>
            <a:r>
              <a:rPr lang="nl-NL" dirty="0" smtClean="0"/>
              <a:t>aar staat de hoofdgedachte meestal.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Je vindt de hoofdgedachte door </a:t>
            </a:r>
            <a:r>
              <a:rPr lang="nl-NL" b="1" dirty="0" smtClean="0">
                <a:solidFill>
                  <a:srgbClr val="FF0000"/>
                </a:solidFill>
              </a:rPr>
              <a:t>precies te lezen</a:t>
            </a:r>
            <a:r>
              <a:rPr lang="nl-NL" dirty="0" smtClean="0"/>
              <a:t>: lees de tekst van de eerste tot de laatste zin!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vind je de hoofdgedachte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54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5207792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de hoofdgedachte van deze tekst? 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961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0" y="4025385"/>
            <a:ext cx="4836486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235</TotalTime>
  <Words>320</Words>
  <Application>Microsoft Office PowerPoint</Application>
  <PresentationFormat>Diavoorstelling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Civiel</vt:lpstr>
      <vt:lpstr>Lezen h1</vt:lpstr>
      <vt:lpstr>Aan het einde van de lees weet/kun je:</vt:lpstr>
      <vt:lpstr>Het onderwerp</vt:lpstr>
      <vt:lpstr>Hoe vind je het onderwerp?</vt:lpstr>
      <vt:lpstr>PowerPoint-presentatie</vt:lpstr>
      <vt:lpstr>Deelonderwerpen</vt:lpstr>
      <vt:lpstr>De hoofdgedachte van een tekst</vt:lpstr>
      <vt:lpstr>Zo vind je de hoofdgedachte</vt:lpstr>
      <vt:lpstr>Wat is de hoofdgedachte van deze tekst? </vt:lpstr>
      <vt:lpstr>hoofdgedachte van deze tekst </vt:lpstr>
      <vt:lpstr>Huiswerk 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Lezen h1</dc:title>
  <dc:creator>Vrancken, Remco</dc:creator>
  <cp:lastModifiedBy>Docent</cp:lastModifiedBy>
  <cp:revision>17</cp:revision>
  <dcterms:created xsi:type="dcterms:W3CDTF">2014-08-29T11:30:05Z</dcterms:created>
  <dcterms:modified xsi:type="dcterms:W3CDTF">2016-09-01T11:07:30Z</dcterms:modified>
</cp:coreProperties>
</file>