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288" y="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7BF08-B230-4FFB-89F8-0D08D267EF3C}" type="datetimeFigureOut">
              <a:rPr lang="nl-NL" smtClean="0"/>
              <a:pPr/>
              <a:t>22-03-16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B1A03-B7FA-473D-A095-EBF7D87962F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42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B1A03-B7FA-473D-A095-EBF7D87962F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2490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B1A03-B7FA-473D-A095-EBF7D87962F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412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B1A03-B7FA-473D-A095-EBF7D87962F3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906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/>
              <a:buChar char="Ø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B1A03-B7FA-473D-A095-EBF7D87962F3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7502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/>
              <a:buChar char="Ø"/>
            </a:pP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B1A03-B7FA-473D-A095-EBF7D87962F3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35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337A-66AD-4B89-949C-88130E8BC070}" type="datetimeFigureOut">
              <a:rPr lang="nl-NL" smtClean="0"/>
              <a:pPr/>
              <a:t>22-03-16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949B-77E6-42C1-AECD-088AF6EC7C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337A-66AD-4B89-949C-88130E8BC070}" type="datetimeFigureOut">
              <a:rPr lang="nl-NL" smtClean="0"/>
              <a:pPr/>
              <a:t>22-03-16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949B-77E6-42C1-AECD-088AF6EC7C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337A-66AD-4B89-949C-88130E8BC070}" type="datetimeFigureOut">
              <a:rPr lang="nl-NL" smtClean="0"/>
              <a:pPr/>
              <a:t>22-03-16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949B-77E6-42C1-AECD-088AF6EC7C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337A-66AD-4B89-949C-88130E8BC070}" type="datetimeFigureOut">
              <a:rPr lang="nl-NL" smtClean="0"/>
              <a:pPr/>
              <a:t>22-03-16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949B-77E6-42C1-AECD-088AF6EC7C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337A-66AD-4B89-949C-88130E8BC070}" type="datetimeFigureOut">
              <a:rPr lang="nl-NL" smtClean="0"/>
              <a:pPr/>
              <a:t>22-03-16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949B-77E6-42C1-AECD-088AF6EC7C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337A-66AD-4B89-949C-88130E8BC070}" type="datetimeFigureOut">
              <a:rPr lang="nl-NL" smtClean="0"/>
              <a:pPr/>
              <a:t>22-03-16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949B-77E6-42C1-AECD-088AF6EC7C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337A-66AD-4B89-949C-88130E8BC070}" type="datetimeFigureOut">
              <a:rPr lang="nl-NL" smtClean="0"/>
              <a:pPr/>
              <a:t>22-03-16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949B-77E6-42C1-AECD-088AF6EC7C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337A-66AD-4B89-949C-88130E8BC070}" type="datetimeFigureOut">
              <a:rPr lang="nl-NL" smtClean="0"/>
              <a:pPr/>
              <a:t>22-03-16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949B-77E6-42C1-AECD-088AF6EC7C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337A-66AD-4B89-949C-88130E8BC070}" type="datetimeFigureOut">
              <a:rPr lang="nl-NL" smtClean="0"/>
              <a:pPr/>
              <a:t>22-03-16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949B-77E6-42C1-AECD-088AF6EC7C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337A-66AD-4B89-949C-88130E8BC070}" type="datetimeFigureOut">
              <a:rPr lang="nl-NL" smtClean="0"/>
              <a:pPr/>
              <a:t>22-03-16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949B-77E6-42C1-AECD-088AF6EC7C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337A-66AD-4B89-949C-88130E8BC070}" type="datetimeFigureOut">
              <a:rPr lang="nl-NL" smtClean="0"/>
              <a:pPr/>
              <a:t>22-03-16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949B-77E6-42C1-AECD-088AF6EC7C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C337A-66AD-4B89-949C-88130E8BC070}" type="datetimeFigureOut">
              <a:rPr lang="nl-NL" smtClean="0"/>
              <a:pPr/>
              <a:t>22-03-16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9949B-77E6-42C1-AECD-088AF6EC7C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2808312"/>
          </a:xfrm>
        </p:spPr>
        <p:txBody>
          <a:bodyPr>
            <a:normAutofit/>
          </a:bodyPr>
          <a:lstStyle/>
          <a:p>
            <a:r>
              <a:rPr lang="nl-NL" sz="2900" b="1" dirty="0" smtClean="0"/>
              <a:t>Grammatica </a:t>
            </a:r>
            <a:r>
              <a:rPr lang="nl-NL" sz="2900" b="1" dirty="0" smtClean="0"/>
              <a:t>zinsdelen</a:t>
            </a:r>
          </a:p>
          <a:p>
            <a:endParaRPr lang="nl-NL" sz="2900" b="1" dirty="0" smtClean="0"/>
          </a:p>
          <a:p>
            <a:r>
              <a:rPr lang="nl-NL" sz="2900" dirty="0" smtClean="0"/>
              <a:t>Ondergeschikte bijwoordelijke bepaling</a:t>
            </a:r>
          </a:p>
          <a:p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23528" y="6581001"/>
            <a:ext cx="84969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A6A6A6"/>
                </a:solidFill>
              </a:rPr>
              <a:t>				</a:t>
            </a:r>
            <a:endParaRPr lang="nl-NL" sz="1200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 tijdens deze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een ondergeschikte (interne) bijwoordelijke bepaling is.</a:t>
            </a:r>
          </a:p>
          <a:p>
            <a:r>
              <a:rPr lang="nl-NL" dirty="0" smtClean="0"/>
              <a:t>Hoe je deze uit een zin moet halen.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165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Herhaling: bijvoeglijke bepaling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400" dirty="0" smtClean="0"/>
              <a:t>In sommige zinsdelen geven </a:t>
            </a:r>
            <a:r>
              <a:rPr lang="nl-NL" sz="2400" b="1" dirty="0" smtClean="0"/>
              <a:t>bijvoeglijke  bepalingen </a:t>
            </a:r>
            <a:r>
              <a:rPr lang="nl-NL" sz="2400" dirty="0" smtClean="0"/>
              <a:t>extra informatie over de kern (het belangrijkste woord) van het zinsdeel. Deze kern is vaak een </a:t>
            </a:r>
            <a:r>
              <a:rPr lang="nl-NL" sz="2400" b="1" dirty="0" smtClean="0"/>
              <a:t>zelfstandig naamwoord</a:t>
            </a:r>
            <a:r>
              <a:rPr lang="nl-NL" sz="2400" dirty="0" smtClean="0"/>
              <a:t>.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i="1" dirty="0" smtClean="0"/>
              <a:t>De beroemde popster.</a:t>
            </a:r>
          </a:p>
          <a:p>
            <a:pPr>
              <a:buNone/>
            </a:pPr>
            <a:r>
              <a:rPr lang="nl-NL" sz="2400" i="1" dirty="0" smtClean="0"/>
              <a:t>De oude oma van mijn beste vriend.  </a:t>
            </a:r>
          </a:p>
        </p:txBody>
      </p:sp>
      <p:sp>
        <p:nvSpPr>
          <p:cNvPr id="5" name="Ovaal 4"/>
          <p:cNvSpPr/>
          <p:nvPr/>
        </p:nvSpPr>
        <p:spPr>
          <a:xfrm>
            <a:off x="899592" y="3284984"/>
            <a:ext cx="1368152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899592" y="3717032"/>
            <a:ext cx="720080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3347864" y="3717032"/>
            <a:ext cx="720080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400" dirty="0" smtClean="0"/>
              <a:t>In sommige zinsdelen heb je een kern die </a:t>
            </a:r>
            <a:r>
              <a:rPr lang="nl-NL" sz="2400" u="sng" dirty="0" smtClean="0"/>
              <a:t>geen</a:t>
            </a:r>
            <a:r>
              <a:rPr lang="nl-NL" sz="2400" dirty="0" smtClean="0"/>
              <a:t> zelfstandig naamwoord is. 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i="1" dirty="0" smtClean="0"/>
              <a:t>Wiskunde vind ik erg moeilijk. </a:t>
            </a:r>
          </a:p>
          <a:p>
            <a:pPr>
              <a:buNone/>
            </a:pPr>
            <a:endParaRPr lang="nl-NL" sz="2400" dirty="0"/>
          </a:p>
          <a:p>
            <a:pPr marL="457200" indent="-457200">
              <a:buAutoNum type="arabicPeriod"/>
            </a:pPr>
            <a:r>
              <a:rPr lang="nl-NL" sz="2400" dirty="0" smtClean="0"/>
              <a:t>Verdeel de zin in zinsdelen. </a:t>
            </a:r>
          </a:p>
          <a:p>
            <a:pPr marL="457200" indent="-457200">
              <a:buAutoNum type="arabicPeriod"/>
            </a:pPr>
            <a:r>
              <a:rPr lang="nl-NL" sz="2400" dirty="0" smtClean="0"/>
              <a:t>Zoek bij elk zinsdeel </a:t>
            </a:r>
            <a:r>
              <a:rPr lang="nl-NL" sz="2400" b="1" dirty="0" smtClean="0">
                <a:solidFill>
                  <a:srgbClr val="00B0F0"/>
                </a:solidFill>
              </a:rPr>
              <a:t>de kern</a:t>
            </a:r>
            <a:r>
              <a:rPr lang="nl-NL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nl-NL" sz="2400" dirty="0" smtClean="0"/>
              <a:t>Staat er een woord bij dat </a:t>
            </a:r>
            <a:r>
              <a:rPr lang="nl-NL" sz="2400" b="1" dirty="0" smtClean="0">
                <a:solidFill>
                  <a:srgbClr val="7030A0"/>
                </a:solidFill>
              </a:rPr>
              <a:t>extra informatie</a:t>
            </a:r>
            <a:r>
              <a:rPr lang="nl-NL" sz="2400" dirty="0" smtClean="0"/>
              <a:t> geeft over de kern?</a:t>
            </a:r>
          </a:p>
          <a:p>
            <a:pPr marL="457200" indent="-457200">
              <a:buAutoNum type="arabicPeriod"/>
            </a:pPr>
            <a:endParaRPr lang="nl-NL" sz="2400" dirty="0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1835696" y="270892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2411760" y="270892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2699792" y="270892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al 9"/>
          <p:cNvSpPr/>
          <p:nvPr/>
        </p:nvSpPr>
        <p:spPr>
          <a:xfrm>
            <a:off x="539552" y="2852936"/>
            <a:ext cx="1296144" cy="43204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3203848" y="2852936"/>
            <a:ext cx="1008112" cy="43204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699792" y="2924944"/>
            <a:ext cx="432048" cy="36004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sz="2400" i="1" dirty="0" smtClean="0"/>
              <a:t>Wiskunde vind ik erg moeilijk.</a:t>
            </a:r>
          </a:p>
          <a:p>
            <a:pPr>
              <a:buNone/>
            </a:pPr>
            <a:endParaRPr lang="nl-NL" sz="2400" i="1" dirty="0"/>
          </a:p>
          <a:p>
            <a:pPr>
              <a:buNone/>
            </a:pPr>
            <a:r>
              <a:rPr lang="nl-NL" sz="2400" i="1" dirty="0" smtClean="0"/>
              <a:t>Moeilijk</a:t>
            </a:r>
            <a:r>
              <a:rPr lang="nl-NL" sz="2400" dirty="0" smtClean="0"/>
              <a:t> is </a:t>
            </a:r>
            <a:r>
              <a:rPr lang="nl-NL" sz="2400" u="sng" dirty="0" smtClean="0"/>
              <a:t>geen</a:t>
            </a:r>
            <a:r>
              <a:rPr lang="nl-NL" sz="2400" dirty="0" smtClean="0"/>
              <a:t> zelfstandig naamwoord. </a:t>
            </a:r>
          </a:p>
          <a:p>
            <a:pPr>
              <a:buNone/>
            </a:pPr>
            <a:endParaRPr lang="nl-NL" sz="2400" i="1" dirty="0"/>
          </a:p>
          <a:p>
            <a:pPr>
              <a:buNone/>
            </a:pPr>
            <a:r>
              <a:rPr lang="nl-NL" sz="2400" i="1" dirty="0" smtClean="0"/>
              <a:t>Erg</a:t>
            </a:r>
            <a:r>
              <a:rPr lang="nl-NL" sz="2400" dirty="0" smtClean="0"/>
              <a:t> geeft meer informatie over </a:t>
            </a:r>
            <a:r>
              <a:rPr lang="nl-NL" sz="2400" i="1" dirty="0" smtClean="0"/>
              <a:t>moeilijk</a:t>
            </a:r>
            <a:r>
              <a:rPr lang="nl-NL" sz="2400" dirty="0" smtClean="0"/>
              <a:t>. </a:t>
            </a:r>
          </a:p>
          <a:p>
            <a:pPr>
              <a:buNone/>
            </a:pPr>
            <a:endParaRPr lang="nl-NL" sz="2400" i="1" dirty="0"/>
          </a:p>
          <a:p>
            <a:pPr>
              <a:buNone/>
            </a:pPr>
            <a:r>
              <a:rPr lang="nl-NL" sz="2400" dirty="0" smtClean="0"/>
              <a:t>Als een woord meer informatie geeft over de kern die </a:t>
            </a:r>
            <a:r>
              <a:rPr lang="nl-NL" sz="2400" u="sng" dirty="0" smtClean="0"/>
              <a:t>geen</a:t>
            </a:r>
            <a:r>
              <a:rPr lang="nl-NL" sz="2400" dirty="0" smtClean="0"/>
              <a:t> zelfstandig naamwoord is, dan noem je dit woord een. </a:t>
            </a:r>
            <a:r>
              <a:rPr lang="nl-NL" sz="2400" b="1" dirty="0" smtClean="0"/>
              <a:t>ondergeschikte bijwoordelijke bepaling</a:t>
            </a:r>
            <a:r>
              <a:rPr lang="nl-NL" sz="2400" dirty="0" smtClean="0"/>
              <a:t>.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i="1" dirty="0" smtClean="0"/>
              <a:t>Erg</a:t>
            </a:r>
            <a:r>
              <a:rPr lang="nl-NL" sz="2400" dirty="0" smtClean="0"/>
              <a:t> is een </a:t>
            </a:r>
            <a:r>
              <a:rPr lang="nl-NL" sz="2400" b="1" dirty="0" smtClean="0"/>
              <a:t>ondergeschikte bijwoordelijke bepaling</a:t>
            </a:r>
            <a:r>
              <a:rPr lang="nl-NL" sz="2400" dirty="0" smtClean="0"/>
              <a:t>. </a:t>
            </a:r>
            <a:endParaRPr lang="nl-NL" sz="2400" i="1" dirty="0"/>
          </a:p>
        </p:txBody>
      </p:sp>
      <p:sp>
        <p:nvSpPr>
          <p:cNvPr id="7" name="Gekromde PIJL-OMHOOG 6"/>
          <p:cNvSpPr/>
          <p:nvPr/>
        </p:nvSpPr>
        <p:spPr>
          <a:xfrm>
            <a:off x="2771800" y="1988840"/>
            <a:ext cx="1008112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sz="2400" dirty="0" smtClean="0"/>
              <a:t>Een </a:t>
            </a:r>
            <a:r>
              <a:rPr lang="nl-NL" sz="2400" b="1" dirty="0" smtClean="0"/>
              <a:t>ondergeschikte bijwoordelijke bepaling</a:t>
            </a:r>
            <a:r>
              <a:rPr lang="nl-NL" sz="2400" dirty="0" smtClean="0"/>
              <a:t> staat meestal voor de kern en geeft aan hoe erg iets is: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i="1" dirty="0" smtClean="0"/>
              <a:t>1. De hond is ernstig verwaarloosd.</a:t>
            </a:r>
          </a:p>
          <a:p>
            <a:pPr>
              <a:buNone/>
            </a:pPr>
            <a:r>
              <a:rPr lang="nl-NL" sz="2400" i="1" dirty="0" smtClean="0"/>
              <a:t>2. Het is hier nogal gezellig!</a:t>
            </a:r>
          </a:p>
          <a:p>
            <a:pPr>
              <a:buNone/>
            </a:pPr>
            <a:r>
              <a:rPr lang="nl-NL" sz="2400" i="1" dirty="0" smtClean="0"/>
              <a:t>3. Nanda kan zeer goed zingen. </a:t>
            </a:r>
          </a:p>
          <a:p>
            <a:pPr>
              <a:buNone/>
            </a:pPr>
            <a:endParaRPr lang="nl-NL" sz="2400" i="1" dirty="0"/>
          </a:p>
          <a:p>
            <a:pPr>
              <a:buNone/>
            </a:pPr>
            <a:r>
              <a:rPr lang="nl-NL" sz="2400" dirty="0" smtClean="0"/>
              <a:t>1. De hond is niet zomaar verwaarloosd ,maar </a:t>
            </a:r>
            <a:r>
              <a:rPr lang="nl-NL" sz="2400" dirty="0" smtClean="0">
                <a:solidFill>
                  <a:srgbClr val="00B050"/>
                </a:solidFill>
              </a:rPr>
              <a:t>ernstig</a:t>
            </a:r>
            <a:r>
              <a:rPr lang="nl-NL" sz="2400" dirty="0" smtClean="0"/>
              <a:t> verwaarloosd.</a:t>
            </a:r>
          </a:p>
          <a:p>
            <a:pPr>
              <a:buNone/>
            </a:pPr>
            <a:r>
              <a:rPr lang="nl-NL" sz="2400" dirty="0" smtClean="0"/>
              <a:t>2. Het is hier niet een beetje gezellig, maar </a:t>
            </a:r>
            <a:r>
              <a:rPr lang="nl-NL" sz="2400" dirty="0" smtClean="0">
                <a:solidFill>
                  <a:srgbClr val="00B050"/>
                </a:solidFill>
              </a:rPr>
              <a:t>nogal</a:t>
            </a:r>
            <a:r>
              <a:rPr lang="nl-NL" sz="2400" dirty="0" smtClean="0"/>
              <a:t> gezellig.</a:t>
            </a:r>
          </a:p>
          <a:p>
            <a:pPr>
              <a:buNone/>
            </a:pPr>
            <a:r>
              <a:rPr lang="nl-NL" sz="2400" dirty="0" smtClean="0"/>
              <a:t>3. Nanda kan niet een beetje goed zingen, maar </a:t>
            </a:r>
            <a:r>
              <a:rPr lang="nl-NL" sz="2400" dirty="0" smtClean="0">
                <a:solidFill>
                  <a:srgbClr val="00B050"/>
                </a:solidFill>
              </a:rPr>
              <a:t>zeer</a:t>
            </a:r>
            <a:r>
              <a:rPr lang="nl-NL" sz="2400" dirty="0" smtClean="0"/>
              <a:t> goed zingen.</a:t>
            </a:r>
          </a:p>
          <a:p>
            <a:pPr>
              <a:buNone/>
            </a:pPr>
            <a:endParaRPr lang="nl-NL" sz="2400" i="1" dirty="0"/>
          </a:p>
          <a:p>
            <a:pPr>
              <a:buNone/>
            </a:pPr>
            <a:endParaRPr lang="nl-NL" sz="2400" i="1" dirty="0"/>
          </a:p>
          <a:p>
            <a:pPr>
              <a:buNone/>
            </a:pPr>
            <a:endParaRPr lang="nl-NL" sz="2400" dirty="0"/>
          </a:p>
        </p:txBody>
      </p:sp>
      <p:sp>
        <p:nvSpPr>
          <p:cNvPr id="16" name="Ovaal 15"/>
          <p:cNvSpPr/>
          <p:nvPr/>
        </p:nvSpPr>
        <p:spPr>
          <a:xfrm>
            <a:off x="1979712" y="2780928"/>
            <a:ext cx="864096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1979712" y="3212976"/>
            <a:ext cx="648072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051720" y="3645024"/>
            <a:ext cx="576064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400" b="1" dirty="0" smtClean="0"/>
              <a:t>Oefenen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dirty="0" smtClean="0"/>
              <a:t>Wijs in de zinnen de </a:t>
            </a:r>
            <a:r>
              <a:rPr lang="nl-NL" sz="2400" dirty="0" smtClean="0">
                <a:solidFill>
                  <a:srgbClr val="00B0F0"/>
                </a:solidFill>
              </a:rPr>
              <a:t>bijvoeglijke bepaling</a:t>
            </a:r>
            <a:r>
              <a:rPr lang="nl-NL" sz="2400" dirty="0" smtClean="0"/>
              <a:t> en de </a:t>
            </a:r>
            <a:r>
              <a:rPr lang="nl-NL" sz="2400" dirty="0" smtClean="0">
                <a:solidFill>
                  <a:srgbClr val="7030A0"/>
                </a:solidFill>
              </a:rPr>
              <a:t>ondergeschikte bijwoordelijke bepaling</a:t>
            </a:r>
            <a:r>
              <a:rPr lang="nl-NL" sz="2400" dirty="0"/>
              <a:t> </a:t>
            </a:r>
            <a:r>
              <a:rPr lang="nl-NL" sz="2400" dirty="0" smtClean="0"/>
              <a:t>aan (soms bij de </a:t>
            </a:r>
            <a:r>
              <a:rPr lang="nl-NL" sz="2400" u="sng" dirty="0" smtClean="0"/>
              <a:t>onderstreepte kern)</a:t>
            </a:r>
            <a:r>
              <a:rPr lang="nl-NL" sz="2400" dirty="0" smtClean="0"/>
              <a:t>.</a:t>
            </a:r>
          </a:p>
          <a:p>
            <a:pPr>
              <a:buNone/>
            </a:pPr>
            <a:endParaRPr lang="nl-NL" sz="2400" i="1" dirty="0"/>
          </a:p>
          <a:p>
            <a:pPr marL="457200" indent="-457200">
              <a:buAutoNum type="arabicPeriod"/>
            </a:pPr>
            <a:r>
              <a:rPr lang="nl-NL" sz="2400" i="1" dirty="0" smtClean="0"/>
              <a:t>De erg dure </a:t>
            </a:r>
            <a:r>
              <a:rPr lang="nl-NL" sz="2400" i="1" u="sng" dirty="0" smtClean="0"/>
              <a:t>televisie</a:t>
            </a:r>
            <a:r>
              <a:rPr lang="nl-NL" sz="2400" i="1" dirty="0" smtClean="0"/>
              <a:t>.</a:t>
            </a:r>
          </a:p>
          <a:p>
            <a:pPr marL="457200" indent="-457200">
              <a:buAutoNum type="arabicPeriod"/>
            </a:pPr>
            <a:r>
              <a:rPr lang="nl-NL" sz="2400" i="1" dirty="0" smtClean="0"/>
              <a:t>Het heel oude </a:t>
            </a:r>
            <a:r>
              <a:rPr lang="nl-NL" sz="2400" i="1" u="sng" dirty="0" smtClean="0"/>
              <a:t>huis</a:t>
            </a:r>
            <a:r>
              <a:rPr lang="nl-NL" sz="2400" i="1" dirty="0" smtClean="0"/>
              <a:t>. </a:t>
            </a:r>
          </a:p>
          <a:p>
            <a:pPr marL="457200" indent="-457200">
              <a:buAutoNum type="arabicPeriod"/>
            </a:pPr>
            <a:r>
              <a:rPr lang="nl-NL" sz="2400" i="1" dirty="0" smtClean="0"/>
              <a:t>Ik ben te jong.</a:t>
            </a:r>
          </a:p>
          <a:p>
            <a:pPr marL="457200" indent="-457200">
              <a:buAutoNum type="arabicPeriod"/>
            </a:pPr>
            <a:r>
              <a:rPr lang="nl-NL" sz="2400" i="1" dirty="0" smtClean="0"/>
              <a:t>Een zeer zware </a:t>
            </a:r>
            <a:r>
              <a:rPr lang="nl-NL" sz="2400" i="1" u="sng" dirty="0" smtClean="0"/>
              <a:t>fietstocht</a:t>
            </a:r>
            <a:r>
              <a:rPr lang="nl-NL" sz="2400" i="1" dirty="0" smtClean="0"/>
              <a:t>. </a:t>
            </a:r>
          </a:p>
          <a:p>
            <a:pPr marL="0" indent="0">
              <a:buNone/>
            </a:pPr>
            <a:r>
              <a:rPr lang="nl-NL" sz="2400" i="1" dirty="0" smtClean="0"/>
              <a:t>5. Dat is een ernstig zieke </a:t>
            </a:r>
            <a:r>
              <a:rPr lang="nl-NL" sz="2400" i="1" u="sng" dirty="0" smtClean="0"/>
              <a:t>man</a:t>
            </a:r>
            <a:endParaRPr lang="nl-NL" sz="2400" i="1" u="sng" dirty="0"/>
          </a:p>
        </p:txBody>
      </p:sp>
      <p:sp>
        <p:nvSpPr>
          <p:cNvPr id="5" name="Ovaal 4"/>
          <p:cNvSpPr/>
          <p:nvPr/>
        </p:nvSpPr>
        <p:spPr>
          <a:xfrm>
            <a:off x="1907704" y="3789040"/>
            <a:ext cx="57606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2123728" y="4293096"/>
            <a:ext cx="576064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4725144"/>
            <a:ext cx="576064" cy="3600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123728" y="5157192"/>
            <a:ext cx="720080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1403648" y="3789040"/>
            <a:ext cx="432048" cy="36004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1475656" y="4221088"/>
            <a:ext cx="576064" cy="36004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1763688" y="4725144"/>
            <a:ext cx="360040" cy="28803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1547664" y="5157192"/>
            <a:ext cx="504056" cy="28803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7030A0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2987824" y="5517232"/>
            <a:ext cx="720080" cy="43204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2123728" y="5589240"/>
            <a:ext cx="864096" cy="28803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310</Words>
  <Application>Microsoft Macintosh PowerPoint</Application>
  <PresentationFormat>Diavoorstelling (4:3)</PresentationFormat>
  <Paragraphs>52</Paragraphs>
  <Slides>7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PowerPoint-presentatie</vt:lpstr>
      <vt:lpstr>Wat ga je leren tijdens deze les</vt:lpstr>
      <vt:lpstr>Herhaling: bijvoeglijke bepaling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Vrancken, Remco</dc:creator>
  <cp:lastModifiedBy>VNRE Vrancken</cp:lastModifiedBy>
  <cp:revision>11</cp:revision>
  <dcterms:created xsi:type="dcterms:W3CDTF">2013-03-30T12:01:12Z</dcterms:created>
  <dcterms:modified xsi:type="dcterms:W3CDTF">2016-03-23T12:06:42Z</dcterms:modified>
</cp:coreProperties>
</file>