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9" r:id="rId5"/>
    <p:sldId id="259" r:id="rId6"/>
    <p:sldId id="266" r:id="rId7"/>
    <p:sldId id="267" r:id="rId8"/>
    <p:sldId id="268" r:id="rId9"/>
    <p:sldId id="271" r:id="rId10"/>
    <p:sldId id="272" r:id="rId11"/>
    <p:sldId id="27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Lijdendvoorwerpszin, onderwerpszin en bijwoordelijke bijzin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Bijzin als zinsdeel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Dat meisje die daar op straat loopt, schijnt bijzonder aardig te zijn!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Ontleed altijd eerst de hoofdzin en bepaal de functie van de </a:t>
            </a:r>
            <a:r>
              <a:rPr lang="nl-NL" u="sng" dirty="0" err="1" smtClean="0"/>
              <a:t>bijzn</a:t>
            </a:r>
            <a:r>
              <a:rPr lang="nl-NL" u="sng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pv=</a:t>
            </a:r>
            <a:r>
              <a:rPr lang="nl-NL" dirty="0" smtClean="0">
                <a:solidFill>
                  <a:srgbClr val="FF0000"/>
                </a:solidFill>
              </a:rPr>
              <a:t>schijnt </a:t>
            </a:r>
            <a:r>
              <a:rPr lang="nl-NL" dirty="0" smtClean="0"/>
              <a:t>(zin vragend maken)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Ow=</a:t>
            </a:r>
            <a:r>
              <a:rPr lang="nl-NL" dirty="0" smtClean="0">
                <a:solidFill>
                  <a:srgbClr val="FF0000"/>
                </a:solidFill>
              </a:rPr>
              <a:t>dat meisje die daar op straat op loopt</a:t>
            </a:r>
            <a:r>
              <a:rPr lang="nl-NL" dirty="0" smtClean="0"/>
              <a:t> (wie/</a:t>
            </a:r>
            <a:r>
              <a:rPr lang="nl-NL" dirty="0" err="1" smtClean="0"/>
              <a:t>wat+pv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Ow- zin: </a:t>
            </a:r>
            <a:r>
              <a:rPr lang="nl-NL" dirty="0" smtClean="0">
                <a:solidFill>
                  <a:srgbClr val="FF0000"/>
                </a:solidFill>
              </a:rPr>
              <a:t>dat meisje die daar op straat loopt</a:t>
            </a:r>
          </a:p>
        </p:txBody>
      </p:sp>
      <p:sp>
        <p:nvSpPr>
          <p:cNvPr id="4" name="Rechthoek 3"/>
          <p:cNvSpPr/>
          <p:nvPr/>
        </p:nvSpPr>
        <p:spPr>
          <a:xfrm>
            <a:off x="301753" y="1745464"/>
            <a:ext cx="3334144" cy="240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4572000" y="1772816"/>
            <a:ext cx="3096344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323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Soms staat de ow-zin  </a:t>
            </a:r>
            <a:r>
              <a:rPr lang="nl-NL" b="1" dirty="0" smtClean="0">
                <a:solidFill>
                  <a:srgbClr val="FF0000"/>
                </a:solidFill>
              </a:rPr>
              <a:t>rechts van de hoofdzin. </a:t>
            </a:r>
            <a:r>
              <a:rPr lang="nl-NL" dirty="0" smtClean="0"/>
              <a:t>Er komt dan een </a:t>
            </a:r>
            <a:r>
              <a:rPr lang="nl-NL" b="1" dirty="0" smtClean="0">
                <a:solidFill>
                  <a:srgbClr val="FF0000"/>
                </a:solidFill>
              </a:rPr>
              <a:t>voorlopig onderwerp </a:t>
            </a:r>
            <a:r>
              <a:rPr lang="nl-NL" dirty="0" smtClean="0"/>
              <a:t>in de vorm van </a:t>
            </a:r>
            <a:r>
              <a:rPr lang="nl-NL" b="1" dirty="0" smtClean="0">
                <a:solidFill>
                  <a:srgbClr val="FF0000"/>
                </a:solidFill>
              </a:rPr>
              <a:t>HET.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Het</a:t>
            </a:r>
            <a:r>
              <a:rPr lang="nl-NL" dirty="0" smtClean="0"/>
              <a:t> lijkt mij vreemd, </a:t>
            </a:r>
            <a:r>
              <a:rPr lang="nl-NL" dirty="0" smtClean="0">
                <a:solidFill>
                  <a:srgbClr val="FF0000"/>
                </a:solidFill>
              </a:rPr>
              <a:t>dat jij altijd eerder weg mag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Gekromde PIJL-OMHOOG 3"/>
          <p:cNvSpPr/>
          <p:nvPr/>
        </p:nvSpPr>
        <p:spPr>
          <a:xfrm>
            <a:off x="467544" y="4005064"/>
            <a:ext cx="4824536" cy="16561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563888" y="2999955"/>
            <a:ext cx="43924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onderwerpszin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92037" y="2999955"/>
            <a:ext cx="2529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Voorlopig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9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</a:t>
            </a:r>
            <a:r>
              <a:rPr lang="nl-NL" dirty="0" err="1" smtClean="0"/>
              <a:t>lijdendvoorwerpzin</a:t>
            </a:r>
            <a:r>
              <a:rPr lang="nl-NL" dirty="0" smtClean="0"/>
              <a:t> is en hoe je die herkent.</a:t>
            </a:r>
          </a:p>
          <a:p>
            <a:r>
              <a:rPr lang="nl-NL" dirty="0" smtClean="0"/>
              <a:t>Wat een bijwoordelijke bijzin is en hoe je die herkent.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Onderschikking:</a:t>
            </a:r>
            <a:r>
              <a:rPr lang="nl-NL" dirty="0" smtClean="0"/>
              <a:t> een samengestelde zin die bestaat uit een hoofd- en bijzin.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Nevenschikking:</a:t>
            </a:r>
            <a:r>
              <a:rPr lang="nl-NL" dirty="0" smtClean="0"/>
              <a:t> een samengestelde zin die bestaat uit twee of meer hoofdzinnen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Opdr</a:t>
            </a:r>
            <a:r>
              <a:rPr lang="nl-NL" dirty="0" smtClean="0"/>
              <a:t> 10!</a:t>
            </a:r>
            <a:endParaRPr lang="nl-NL" dirty="0"/>
          </a:p>
        </p:txBody>
      </p:sp>
      <p:pic>
        <p:nvPicPr>
          <p:cNvPr id="6" name="Tijdelijke aanduiding voor inhoud 5" descr="gram opdr 10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2" b="179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36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Lijdendvoorwerpszin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een </a:t>
            </a:r>
            <a:r>
              <a:rPr lang="nl-NL" u="sng" dirty="0" smtClean="0">
                <a:solidFill>
                  <a:srgbClr val="FF0000"/>
                </a:solidFill>
              </a:rPr>
              <a:t>lijdenvoorwerpzin(lv-zin)?</a:t>
            </a: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lv-zin</a:t>
            </a:r>
            <a:r>
              <a:rPr lang="nl-NL" dirty="0" smtClean="0"/>
              <a:t> 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het </a:t>
            </a:r>
            <a:r>
              <a:rPr lang="nl-NL" dirty="0" smtClean="0">
                <a:solidFill>
                  <a:srgbClr val="FF0000"/>
                </a:solidFill>
              </a:rPr>
              <a:t>lijdend voorwerp </a:t>
            </a:r>
            <a:r>
              <a:rPr lang="nl-NL" dirty="0" smtClean="0"/>
              <a:t>is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lv-zin </a:t>
            </a:r>
            <a:r>
              <a:rPr lang="nl-NL" dirty="0" smtClean="0"/>
              <a:t>begint meestal met de voegwoorden </a:t>
            </a:r>
            <a:r>
              <a:rPr lang="nl-NL" dirty="0" smtClean="0">
                <a:solidFill>
                  <a:srgbClr val="FF0000"/>
                </a:solidFill>
              </a:rPr>
              <a:t>dat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rgbClr val="FF0000"/>
                </a:solidFill>
              </a:rPr>
              <a:t>of.</a:t>
            </a:r>
            <a:r>
              <a:rPr lang="nl-NL" dirty="0" smtClean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Lijdendvoorwerpszin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Ze/ besloot// dat ze dit weekend haar kamer opnieuw zou inrichten.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Ontleed altijd eerst de hoofdzin en bepaal dan de functie van de bijzin!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Besloot</a:t>
            </a:r>
            <a:r>
              <a:rPr lang="nl-NL" dirty="0" smtClean="0"/>
              <a:t>=</a:t>
            </a:r>
            <a:r>
              <a:rPr lang="nl-NL" dirty="0" err="1" smtClean="0"/>
              <a:t>wg</a:t>
            </a:r>
            <a:r>
              <a:rPr lang="nl-NL" dirty="0" smtClean="0"/>
              <a:t> (</a:t>
            </a:r>
            <a:r>
              <a:rPr lang="nl-NL" dirty="0" err="1" smtClean="0"/>
              <a:t>pv+alle</a:t>
            </a:r>
            <a:r>
              <a:rPr lang="nl-NL" dirty="0" smtClean="0"/>
              <a:t> andere </a:t>
            </a:r>
            <a:r>
              <a:rPr lang="nl-NL" dirty="0" err="1" smtClean="0"/>
              <a:t>ww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Ze</a:t>
            </a:r>
            <a:r>
              <a:rPr lang="nl-NL" dirty="0" smtClean="0"/>
              <a:t>=ow (wie/</a:t>
            </a:r>
            <a:r>
              <a:rPr lang="nl-NL" dirty="0" err="1" smtClean="0"/>
              <a:t>wat+wg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>
                <a:solidFill>
                  <a:srgbClr val="FF0000"/>
                </a:solidFill>
              </a:rPr>
              <a:t>Lv</a:t>
            </a:r>
            <a:r>
              <a:rPr lang="nl-NL" dirty="0" smtClean="0">
                <a:solidFill>
                  <a:srgbClr val="FF0000"/>
                </a:solidFill>
              </a:rPr>
              <a:t>-zin</a:t>
            </a:r>
            <a:r>
              <a:rPr lang="nl-NL" dirty="0" smtClean="0"/>
              <a:t>=dat ze dit weekend haar kamer opnieuw zou inrichten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lv-zin kun je </a:t>
            </a:r>
            <a:r>
              <a:rPr lang="nl-NL" dirty="0" smtClean="0">
                <a:solidFill>
                  <a:srgbClr val="FF0000"/>
                </a:solidFill>
              </a:rPr>
              <a:t>vervangen</a:t>
            </a:r>
            <a:r>
              <a:rPr lang="nl-NL" dirty="0" smtClean="0"/>
              <a:t> door </a:t>
            </a:r>
            <a:r>
              <a:rPr lang="nl-NL" dirty="0" smtClean="0">
                <a:solidFill>
                  <a:srgbClr val="FF0000"/>
                </a:solidFill>
              </a:rPr>
              <a:t>het of dat</a:t>
            </a:r>
          </a:p>
          <a:p>
            <a:pPr marL="0" indent="0">
              <a:buNone/>
            </a:pPr>
            <a:r>
              <a:rPr lang="nl-NL" dirty="0" smtClean="0"/>
              <a:t>Ze besloot </a:t>
            </a:r>
            <a:r>
              <a:rPr lang="nl-NL" dirty="0" smtClean="0">
                <a:solidFill>
                  <a:srgbClr val="FF0000"/>
                </a:solidFill>
              </a:rPr>
              <a:t>dat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44165" y="1853475"/>
            <a:ext cx="1440160" cy="243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437588" y="1880574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Bijwoordelijke bijzin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een </a:t>
            </a:r>
            <a:r>
              <a:rPr lang="nl-NL" u="sng" dirty="0" smtClean="0">
                <a:solidFill>
                  <a:srgbClr val="FF0000"/>
                </a:solidFill>
              </a:rPr>
              <a:t>bijwoordelijke bijzin (</a:t>
            </a:r>
            <a:r>
              <a:rPr lang="nl-NL" u="sng" dirty="0" err="1" smtClean="0">
                <a:solidFill>
                  <a:srgbClr val="FF0000"/>
                </a:solidFill>
              </a:rPr>
              <a:t>bwb</a:t>
            </a:r>
            <a:r>
              <a:rPr lang="nl-NL" u="sng" dirty="0" smtClean="0">
                <a:solidFill>
                  <a:srgbClr val="FF0000"/>
                </a:solidFill>
              </a:rPr>
              <a:t>-zin)?</a:t>
            </a: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bwb</a:t>
            </a:r>
            <a:r>
              <a:rPr lang="nl-NL" dirty="0" smtClean="0">
                <a:solidFill>
                  <a:srgbClr val="FF0000"/>
                </a:solidFill>
              </a:rPr>
              <a:t>-zin</a:t>
            </a:r>
            <a:r>
              <a:rPr lang="nl-NL" dirty="0" smtClean="0"/>
              <a:t> 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een </a:t>
            </a:r>
            <a:r>
              <a:rPr lang="nl-NL" dirty="0" smtClean="0">
                <a:solidFill>
                  <a:srgbClr val="FF0000"/>
                </a:solidFill>
              </a:rPr>
              <a:t>bijwoordelijke bepaling </a:t>
            </a:r>
            <a:r>
              <a:rPr lang="nl-NL" dirty="0" smtClean="0"/>
              <a:t>is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bwb</a:t>
            </a:r>
            <a:r>
              <a:rPr lang="nl-NL" dirty="0" smtClean="0">
                <a:solidFill>
                  <a:srgbClr val="FF0000"/>
                </a:solidFill>
              </a:rPr>
              <a:t>-zin </a:t>
            </a:r>
            <a:r>
              <a:rPr lang="nl-NL" dirty="0" smtClean="0"/>
              <a:t>begint meestal met de voegwoorden: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toen, omdat, nadat, doordat , hoewel, terwijl, zodat, als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52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Bijwoordelijke bijzin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Omdat zij haar huiswerk moest maken, richtte ze haar kamer niet opnieuw in.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Ontleed altijd eerst de hoofdzin en bepaal de functie van de </a:t>
            </a:r>
            <a:r>
              <a:rPr lang="nl-NL" u="sng" dirty="0" err="1" smtClean="0"/>
              <a:t>bijzn</a:t>
            </a:r>
            <a:r>
              <a:rPr lang="nl-NL" u="sng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Wg</a:t>
            </a:r>
            <a:r>
              <a:rPr lang="nl-NL" dirty="0" smtClean="0"/>
              <a:t>=</a:t>
            </a:r>
            <a:r>
              <a:rPr lang="nl-NL" dirty="0" smtClean="0">
                <a:solidFill>
                  <a:srgbClr val="FF0000"/>
                </a:solidFill>
              </a:rPr>
              <a:t>Richtte in</a:t>
            </a:r>
            <a:r>
              <a:rPr lang="nl-NL" dirty="0" smtClean="0"/>
              <a:t>  (</a:t>
            </a:r>
            <a:r>
              <a:rPr lang="nl-NL" dirty="0" err="1" smtClean="0"/>
              <a:t>pv+alle</a:t>
            </a:r>
            <a:r>
              <a:rPr lang="nl-NL" dirty="0" smtClean="0"/>
              <a:t> </a:t>
            </a:r>
            <a:r>
              <a:rPr lang="nl-NL" dirty="0"/>
              <a:t>andere </a:t>
            </a:r>
            <a:r>
              <a:rPr lang="nl-NL" dirty="0" err="1"/>
              <a:t>ww</a:t>
            </a:r>
            <a:r>
              <a:rPr lang="nl-NL" dirty="0"/>
              <a:t>)</a:t>
            </a:r>
            <a:r>
              <a:rPr lang="nl-NL" dirty="0">
                <a:solidFill>
                  <a:srgbClr val="FF0000"/>
                </a:solidFill>
              </a:rPr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Ow=</a:t>
            </a:r>
            <a:r>
              <a:rPr lang="nl-NL" dirty="0" smtClean="0">
                <a:solidFill>
                  <a:srgbClr val="FF0000"/>
                </a:solidFill>
              </a:rPr>
              <a:t>Ze </a:t>
            </a:r>
            <a:r>
              <a:rPr lang="nl-NL" dirty="0" smtClean="0"/>
              <a:t> (wie/</a:t>
            </a:r>
            <a:r>
              <a:rPr lang="nl-NL" dirty="0" err="1" smtClean="0"/>
              <a:t>wat+wg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Lv</a:t>
            </a:r>
            <a:r>
              <a:rPr lang="nl-NL" dirty="0" smtClean="0"/>
              <a:t>=</a:t>
            </a:r>
            <a:r>
              <a:rPr lang="nl-NL" dirty="0" smtClean="0">
                <a:solidFill>
                  <a:srgbClr val="FF0000"/>
                </a:solidFill>
              </a:rPr>
              <a:t>Haar kamer </a:t>
            </a:r>
            <a:r>
              <a:rPr lang="nl-NL" dirty="0" smtClean="0"/>
              <a:t>(wie/</a:t>
            </a:r>
            <a:r>
              <a:rPr lang="nl-NL" dirty="0" err="1" smtClean="0"/>
              <a:t>wat+wg+ow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Mv</a:t>
            </a:r>
            <a:r>
              <a:rPr lang="nl-NL" dirty="0" smtClean="0"/>
              <a:t>= geen (aan/voor </a:t>
            </a:r>
            <a:r>
              <a:rPr lang="nl-NL" dirty="0" err="1" smtClean="0"/>
              <a:t>wie+wg+ow+lv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Bwb</a:t>
            </a:r>
            <a:r>
              <a:rPr lang="nl-NL" dirty="0" smtClean="0"/>
              <a:t>= </a:t>
            </a:r>
            <a:r>
              <a:rPr lang="nl-NL" dirty="0" smtClean="0">
                <a:solidFill>
                  <a:srgbClr val="FF0000"/>
                </a:solidFill>
              </a:rPr>
              <a:t>opnieuw, niet </a:t>
            </a:r>
            <a:r>
              <a:rPr lang="nl-NL" dirty="0" smtClean="0"/>
              <a:t>(geeft antwoord op waarom, waar, hoelang, waardoor, wanneer, </a:t>
            </a:r>
            <a:r>
              <a:rPr lang="nl-NL" dirty="0" err="1" smtClean="0"/>
              <a:t>enz</a:t>
            </a:r>
            <a:r>
              <a:rPr lang="nl-NL" dirty="0" smtClean="0"/>
              <a:t>)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Bwb</a:t>
            </a:r>
            <a:r>
              <a:rPr lang="nl-NL" dirty="0" smtClean="0"/>
              <a:t>-zin: </a:t>
            </a:r>
            <a:r>
              <a:rPr lang="nl-NL" dirty="0" smtClean="0">
                <a:solidFill>
                  <a:srgbClr val="FF0000"/>
                </a:solidFill>
              </a:rPr>
              <a:t>omdat zij haar huiswerk moest maken </a:t>
            </a:r>
          </a:p>
        </p:txBody>
      </p:sp>
      <p:sp>
        <p:nvSpPr>
          <p:cNvPr id="4" name="Rechthoek 3"/>
          <p:cNvSpPr/>
          <p:nvPr/>
        </p:nvSpPr>
        <p:spPr>
          <a:xfrm>
            <a:off x="301753" y="1745464"/>
            <a:ext cx="3334144" cy="240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851920" y="1745464"/>
            <a:ext cx="3096344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96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een </a:t>
            </a:r>
            <a:r>
              <a:rPr lang="nl-NL" u="sng" dirty="0" smtClean="0">
                <a:solidFill>
                  <a:srgbClr val="FF0000"/>
                </a:solidFill>
              </a:rPr>
              <a:t>onderwerpszin (ow-zin)?</a:t>
            </a: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ow-zin</a:t>
            </a:r>
            <a:r>
              <a:rPr lang="nl-NL" dirty="0" smtClean="0"/>
              <a:t> 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het </a:t>
            </a:r>
            <a:r>
              <a:rPr lang="nl-NL" dirty="0" smtClean="0">
                <a:solidFill>
                  <a:srgbClr val="FF0000"/>
                </a:solidFill>
              </a:rPr>
              <a:t>onderwerp </a:t>
            </a:r>
            <a:r>
              <a:rPr lang="nl-NL" dirty="0" smtClean="0"/>
              <a:t>is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ow-zin </a:t>
            </a:r>
            <a:r>
              <a:rPr lang="nl-NL" dirty="0" smtClean="0"/>
              <a:t>begint meestal met de voegwoorden: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dat/of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chemeClr val="accent1"/>
                </a:solidFill>
              </a:rPr>
              <a:t>ow-zin </a:t>
            </a:r>
            <a:r>
              <a:rPr lang="nl-NL" dirty="0" smtClean="0"/>
              <a:t>staat meestal </a:t>
            </a:r>
            <a:r>
              <a:rPr lang="nl-NL" dirty="0" smtClean="0">
                <a:solidFill>
                  <a:srgbClr val="D16349"/>
                </a:solidFill>
              </a:rPr>
              <a:t>vooraan</a:t>
            </a:r>
            <a:r>
              <a:rPr lang="nl-NL" dirty="0" smtClean="0"/>
              <a:t> de samengestelde zin.</a:t>
            </a:r>
          </a:p>
        </p:txBody>
      </p:sp>
    </p:spTree>
    <p:extLst>
      <p:ext uri="{BB962C8B-B14F-4D97-AF65-F5344CB8AC3E}">
        <p14:creationId xmlns:p14="http://schemas.microsoft.com/office/powerpoint/2010/main" val="21084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</TotalTime>
  <Words>513</Words>
  <Application>Microsoft Office PowerPoint</Application>
  <PresentationFormat>Diavoorstelling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Civiel</vt:lpstr>
      <vt:lpstr>Bijzin als zinsdeel</vt:lpstr>
      <vt:lpstr>Aan het einde van deze les weet je</vt:lpstr>
      <vt:lpstr>Even herhalen wat we geleerd hebben:</vt:lpstr>
      <vt:lpstr>Opdr 10!</vt:lpstr>
      <vt:lpstr>Lijdendvoorwerpszin</vt:lpstr>
      <vt:lpstr>Lijdendvoorwerpszin</vt:lpstr>
      <vt:lpstr>Bijwoordelijke bijzin</vt:lpstr>
      <vt:lpstr>Bijwoordelijke bijzin</vt:lpstr>
      <vt:lpstr>onderwerpszin</vt:lpstr>
      <vt:lpstr>onderwerpszin</vt:lpstr>
      <vt:lpstr>LET OP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Vrancken, Remco</cp:lastModifiedBy>
  <cp:revision>40</cp:revision>
  <dcterms:created xsi:type="dcterms:W3CDTF">2014-04-19T10:34:32Z</dcterms:created>
  <dcterms:modified xsi:type="dcterms:W3CDTF">2016-04-12T13:06:14Z</dcterms:modified>
</cp:coreProperties>
</file>