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7" r:id="rId3"/>
    <p:sldId id="257" r:id="rId4"/>
    <p:sldId id="267" r:id="rId5"/>
    <p:sldId id="284" r:id="rId6"/>
    <p:sldId id="285" r:id="rId7"/>
    <p:sldId id="286" r:id="rId8"/>
    <p:sldId id="282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77"/>
            <p14:sldId id="257"/>
            <p14:sldId id="267"/>
            <p14:sldId id="284"/>
            <p14:sldId id="285"/>
            <p14:sldId id="286"/>
            <p14:sldId id="282"/>
            <p14:sldId id="27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3,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3,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3,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Lezen 5.2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Soorten samenvattingen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Aan het einde van deze les weet/kun je..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Welke soorten samenvattingen er zijn.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Hoe je deze samenvattingen moet maken.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Een aantal tekststructuren herkennen.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Wat belangrijk is voor het maken van goed lopende zinnen.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33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>
          <a:xfrm>
            <a:off x="457200" y="1205626"/>
            <a:ext cx="7620000" cy="5449427"/>
          </a:xfrm>
        </p:spPr>
        <p:txBody>
          <a:bodyPr>
            <a:normAutofit/>
          </a:bodyPr>
          <a:lstStyle/>
          <a:p>
            <a:r>
              <a:rPr lang="nl-NL" dirty="0" smtClean="0"/>
              <a:t>Nakijken/bespreken opdrachten  paragraaf 4.2 (10m)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Uitleg opdracht (5m)</a:t>
            </a:r>
          </a:p>
          <a:p>
            <a:endParaRPr lang="nl-NL" dirty="0"/>
          </a:p>
          <a:p>
            <a:r>
              <a:rPr lang="nl-NL" dirty="0" smtClean="0"/>
              <a:t>Uitvoeren opdracht (10m)</a:t>
            </a:r>
          </a:p>
          <a:p>
            <a:endParaRPr lang="nl-NL" dirty="0" smtClean="0"/>
          </a:p>
          <a:p>
            <a:r>
              <a:rPr lang="nl-NL" dirty="0"/>
              <a:t>Instructie theorie (10m)</a:t>
            </a:r>
          </a:p>
          <a:p>
            <a:endParaRPr lang="nl-NL" dirty="0" smtClean="0"/>
          </a:p>
          <a:p>
            <a:r>
              <a:rPr lang="nl-NL" dirty="0" smtClean="0"/>
              <a:t>Huiswerk maken (15m)</a:t>
            </a:r>
          </a:p>
          <a:p>
            <a:endParaRPr lang="nl-NL" dirty="0"/>
          </a:p>
          <a:p>
            <a:r>
              <a:rPr lang="nl-NL" dirty="0" smtClean="0"/>
              <a:t>Afsluiting (5m)</a:t>
            </a:r>
          </a:p>
          <a:p>
            <a:endParaRPr lang="nl-NL" dirty="0" smtClean="0"/>
          </a:p>
          <a:p>
            <a:endParaRPr lang="nl-NL" dirty="0" smtClean="0"/>
          </a:p>
          <a:p>
            <a:pPr marL="342900" indent="-342900">
              <a:buFont typeface="Arial"/>
              <a:buChar char="•"/>
            </a:pPr>
            <a:endParaRPr lang="nl-NL" sz="2400" dirty="0" smtClean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7199" y="8339"/>
            <a:ext cx="8558463" cy="884237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Uitleg samenvattingsopdracht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0" y="1752600"/>
            <a:ext cx="8077200" cy="4373563"/>
          </a:xfrm>
        </p:spPr>
        <p:txBody>
          <a:bodyPr/>
          <a:lstStyle/>
          <a:p>
            <a:r>
              <a:rPr lang="nl-NL" dirty="0" smtClean="0"/>
              <a:t> 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25113" y="1752600"/>
            <a:ext cx="8205537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In </a:t>
            </a:r>
            <a:r>
              <a:rPr lang="nl-NL" dirty="0" smtClean="0">
                <a:solidFill>
                  <a:srgbClr val="FF0000"/>
                </a:solidFill>
              </a:rPr>
              <a:t>groepen van vijf </a:t>
            </a:r>
            <a:r>
              <a:rPr lang="nl-NL" dirty="0" smtClean="0"/>
              <a:t>een samenvatting maken.</a:t>
            </a:r>
          </a:p>
          <a:p>
            <a:pPr marL="342900" indent="-342900">
              <a:buFont typeface="+mj-lt"/>
              <a:buAutoNum type="arabicPeriod"/>
            </a:pP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Ieder groepslid krijg </a:t>
            </a:r>
            <a:r>
              <a:rPr lang="nl-NL" dirty="0">
                <a:solidFill>
                  <a:srgbClr val="FF0000"/>
                </a:solidFill>
              </a:rPr>
              <a:t>20 seconden </a:t>
            </a:r>
            <a:r>
              <a:rPr lang="nl-NL" dirty="0"/>
              <a:t>om de tekst te bekijken</a:t>
            </a:r>
            <a:r>
              <a:rPr lang="nl-NL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Na 20 seconden terug naar je groep om </a:t>
            </a:r>
            <a:r>
              <a:rPr lang="nl-NL" dirty="0">
                <a:solidFill>
                  <a:srgbClr val="FF0000"/>
                </a:solidFill>
              </a:rPr>
              <a:t>te rapporteren</a:t>
            </a:r>
            <a:r>
              <a:rPr lang="nl-NL" dirty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De groep kiest </a:t>
            </a:r>
            <a:r>
              <a:rPr lang="nl-NL" dirty="0" smtClean="0">
                <a:solidFill>
                  <a:srgbClr val="FF0000"/>
                </a:solidFill>
              </a:rPr>
              <a:t>één schrijver.</a:t>
            </a:r>
          </a:p>
          <a:p>
            <a:pPr marL="342900" indent="-342900">
              <a:buFont typeface="+mj-lt"/>
              <a:buAutoNum type="arabicPeriod"/>
            </a:pP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Maak </a:t>
            </a:r>
            <a:r>
              <a:rPr lang="nl-NL" dirty="0" smtClean="0">
                <a:solidFill>
                  <a:srgbClr val="FF0000"/>
                </a:solidFill>
              </a:rPr>
              <a:t>vooraf een plan </a:t>
            </a:r>
            <a:r>
              <a:rPr lang="nl-NL" dirty="0" smtClean="0"/>
              <a:t>wie wat doet/bekijkt.</a:t>
            </a:r>
          </a:p>
          <a:p>
            <a:pPr marL="342900" indent="-342900">
              <a:buFont typeface="+mj-lt"/>
              <a:buAutoNum type="arabicPeriod"/>
            </a:pP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966" y="4771274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63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203158" y="396820"/>
            <a:ext cx="5791200" cy="884237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Soorten samenvattingen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0" y="1752600"/>
            <a:ext cx="8963526" cy="4373563"/>
          </a:xfrm>
        </p:spPr>
        <p:txBody>
          <a:bodyPr/>
          <a:lstStyle/>
          <a:p>
            <a:r>
              <a:rPr lang="nl-NL" dirty="0" smtClean="0"/>
              <a:t> 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262094" y="1324842"/>
            <a:ext cx="30680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Beknopte samenvatting</a:t>
            </a:r>
          </a:p>
          <a:p>
            <a:endParaRPr lang="nl-NL" dirty="0"/>
          </a:p>
        </p:txBody>
      </p:sp>
      <p:sp>
        <p:nvSpPr>
          <p:cNvPr id="2" name="PIJL-RECHTS 1"/>
          <p:cNvSpPr/>
          <p:nvPr/>
        </p:nvSpPr>
        <p:spPr>
          <a:xfrm>
            <a:off x="3465095" y="1429433"/>
            <a:ext cx="1143000" cy="437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4608095" y="1281057"/>
            <a:ext cx="306805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/>
              <a:t>Hoofdzaken in hele zinnen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/>
              <a:t>Je volgt de </a:t>
            </a:r>
            <a:r>
              <a:rPr lang="nl-NL" b="1" dirty="0" smtClean="0">
                <a:solidFill>
                  <a:srgbClr val="FF0000"/>
                </a:solidFill>
              </a:rPr>
              <a:t>structuur </a:t>
            </a:r>
            <a:r>
              <a:rPr lang="nl-NL" b="1" dirty="0" smtClean="0"/>
              <a:t>van de tekst</a:t>
            </a:r>
          </a:p>
          <a:p>
            <a:endParaRPr lang="nl-NL" dirty="0"/>
          </a:p>
        </p:txBody>
      </p:sp>
      <p:sp>
        <p:nvSpPr>
          <p:cNvPr id="14" name="PIJL-RECHTS 13"/>
          <p:cNvSpPr/>
          <p:nvPr/>
        </p:nvSpPr>
        <p:spPr>
          <a:xfrm rot="5400000">
            <a:off x="6204282" y="2816810"/>
            <a:ext cx="1143000" cy="437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288758" y="4213376"/>
            <a:ext cx="8674767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u="sng" dirty="0" smtClean="0"/>
              <a:t>1.Verklaringsstructuur </a:t>
            </a:r>
            <a:r>
              <a:rPr lang="nl-NL" sz="1400" b="1" dirty="0" smtClean="0"/>
              <a:t>        probleem-verschijnsel</a:t>
            </a:r>
            <a:r>
              <a:rPr lang="nl-NL" sz="1400" b="1" dirty="0" smtClean="0">
                <a:solidFill>
                  <a:schemeClr val="tx2"/>
                </a:solidFill>
              </a:rPr>
              <a:t>&gt;</a:t>
            </a:r>
            <a:r>
              <a:rPr lang="nl-NL" sz="1400" b="1" dirty="0" smtClean="0"/>
              <a:t>redenen/oorzaken</a:t>
            </a:r>
            <a:r>
              <a:rPr lang="nl-NL" sz="1400" b="1" dirty="0" smtClean="0">
                <a:solidFill>
                  <a:schemeClr val="tx2"/>
                </a:solidFill>
              </a:rPr>
              <a:t>&gt;</a:t>
            </a:r>
            <a:r>
              <a:rPr lang="nl-NL" sz="1400" b="1" dirty="0" smtClean="0"/>
              <a:t>verklaring</a:t>
            </a:r>
          </a:p>
          <a:p>
            <a:endParaRPr lang="nl-NL" sz="1400" b="1" dirty="0" smtClean="0"/>
          </a:p>
          <a:p>
            <a:r>
              <a:rPr lang="nl-NL" sz="1400" b="1" dirty="0" smtClean="0"/>
              <a:t> </a:t>
            </a:r>
          </a:p>
          <a:p>
            <a:r>
              <a:rPr lang="nl-NL" sz="1400" b="1" u="sng" dirty="0" smtClean="0"/>
              <a:t>2.Voor-  en nadelenstructuur </a:t>
            </a:r>
            <a:r>
              <a:rPr lang="nl-NL" sz="1400" b="1" dirty="0" smtClean="0"/>
              <a:t>         wat wordt beoordeeld?</a:t>
            </a:r>
            <a:r>
              <a:rPr lang="nl-NL" sz="1400" b="1" dirty="0" smtClean="0">
                <a:solidFill>
                  <a:schemeClr val="tx2"/>
                </a:solidFill>
              </a:rPr>
              <a:t>&gt;</a:t>
            </a:r>
            <a:r>
              <a:rPr lang="nl-NL" sz="1400" b="1" dirty="0" smtClean="0"/>
              <a:t>voordelen/nadelen?</a:t>
            </a:r>
            <a:r>
              <a:rPr lang="nl-NL" sz="1400" b="1" dirty="0" smtClean="0">
                <a:solidFill>
                  <a:schemeClr val="tx2"/>
                </a:solidFill>
              </a:rPr>
              <a:t>&gt;</a:t>
            </a:r>
            <a:r>
              <a:rPr lang="nl-NL" sz="1400" b="1" dirty="0" smtClean="0"/>
              <a:t>conclusie</a:t>
            </a:r>
          </a:p>
          <a:p>
            <a:endParaRPr lang="nl-NL" sz="1400" b="1" u="sng" dirty="0" smtClean="0"/>
          </a:p>
          <a:p>
            <a:endParaRPr lang="nl-NL" sz="1400" b="1" dirty="0" smtClean="0"/>
          </a:p>
          <a:p>
            <a:r>
              <a:rPr lang="nl-NL" sz="1400" b="1" u="sng" dirty="0" smtClean="0"/>
              <a:t>3.Probleem-oplossingsstructuur  </a:t>
            </a:r>
            <a:r>
              <a:rPr lang="nl-NL" sz="1400" b="1" dirty="0" smtClean="0"/>
              <a:t>       Wat is het probleem?</a:t>
            </a:r>
            <a:r>
              <a:rPr lang="nl-NL" sz="1400" b="1" dirty="0" smtClean="0">
                <a:solidFill>
                  <a:srgbClr val="FF0000"/>
                </a:solidFill>
              </a:rPr>
              <a:t>&gt;</a:t>
            </a:r>
            <a:r>
              <a:rPr lang="nl-NL" sz="1400" b="1" dirty="0" smtClean="0"/>
              <a:t>oorzaken/gevolgen?</a:t>
            </a:r>
            <a:r>
              <a:rPr lang="nl-NL" sz="1400" b="1" dirty="0" smtClean="0">
                <a:solidFill>
                  <a:srgbClr val="FF0000"/>
                </a:solidFill>
              </a:rPr>
              <a:t>&gt;</a:t>
            </a:r>
            <a:r>
              <a:rPr lang="nl-NL" sz="1400" b="1" dirty="0" smtClean="0"/>
              <a:t>oplossingen?</a:t>
            </a:r>
            <a:endParaRPr lang="nl-NL" sz="1400" b="1" u="sng" dirty="0" smtClean="0"/>
          </a:p>
          <a:p>
            <a:endParaRPr lang="nl-NL" sz="1400" b="1" u="sng" dirty="0" smtClean="0"/>
          </a:p>
          <a:p>
            <a:r>
              <a:rPr lang="nl-NL" sz="1400" b="1" u="sng" dirty="0" smtClean="0"/>
              <a:t>4.Geen vaste structuur        </a:t>
            </a:r>
            <a:r>
              <a:rPr lang="nl-NL" sz="1400" b="1" dirty="0" smtClean="0"/>
              <a:t> Wat is het onderwerp?&gt; wat zijn de deelonderwerpen?&gt; noteer daarvan                       		           de belangrijkste zaken</a:t>
            </a:r>
            <a:endParaRPr lang="nl-NL" sz="1400" b="1" u="sng" dirty="0" smtClean="0"/>
          </a:p>
          <a:p>
            <a:endParaRPr lang="nl-NL" sz="1600" u="sng" dirty="0"/>
          </a:p>
        </p:txBody>
      </p:sp>
      <p:sp>
        <p:nvSpPr>
          <p:cNvPr id="12" name="PIJL-RECHTS 11"/>
          <p:cNvSpPr/>
          <p:nvPr/>
        </p:nvSpPr>
        <p:spPr>
          <a:xfrm>
            <a:off x="2356685" y="4283291"/>
            <a:ext cx="285750" cy="2185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PIJL-RECHTS 14"/>
          <p:cNvSpPr/>
          <p:nvPr/>
        </p:nvSpPr>
        <p:spPr>
          <a:xfrm>
            <a:off x="2388624" y="6016875"/>
            <a:ext cx="285750" cy="2185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PIJL-RECHTS 15"/>
          <p:cNvSpPr/>
          <p:nvPr/>
        </p:nvSpPr>
        <p:spPr>
          <a:xfrm>
            <a:off x="2981083" y="4921957"/>
            <a:ext cx="285750" cy="2185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-RECHTS 17"/>
          <p:cNvSpPr/>
          <p:nvPr/>
        </p:nvSpPr>
        <p:spPr>
          <a:xfrm>
            <a:off x="3187271" y="5566622"/>
            <a:ext cx="285750" cy="2185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380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13" grpId="0" animBg="1"/>
      <p:bldP spid="14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203158" y="396820"/>
            <a:ext cx="5791200" cy="884237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Soorten samenvattingen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0" y="1752600"/>
            <a:ext cx="8963526" cy="4373563"/>
          </a:xfrm>
        </p:spPr>
        <p:txBody>
          <a:bodyPr/>
          <a:lstStyle/>
          <a:p>
            <a:r>
              <a:rPr lang="nl-NL" dirty="0" smtClean="0"/>
              <a:t> 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262094" y="1324842"/>
            <a:ext cx="30680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Conclusie-</a:t>
            </a:r>
            <a:r>
              <a:rPr lang="nl-NL" b="1" u="sng" dirty="0" err="1" smtClean="0"/>
              <a:t>argumente</a:t>
            </a:r>
            <a:r>
              <a:rPr lang="nl-NL" b="1" u="sng" dirty="0" smtClean="0"/>
              <a:t>  samenvatting</a:t>
            </a:r>
          </a:p>
          <a:p>
            <a:endParaRPr lang="nl-NL" dirty="0"/>
          </a:p>
        </p:txBody>
      </p:sp>
      <p:sp>
        <p:nvSpPr>
          <p:cNvPr id="2" name="PIJL-RECHTS 1"/>
          <p:cNvSpPr/>
          <p:nvPr/>
        </p:nvSpPr>
        <p:spPr>
          <a:xfrm>
            <a:off x="3465095" y="1429433"/>
            <a:ext cx="1143000" cy="437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4608095" y="1281057"/>
            <a:ext cx="306805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/>
              <a:t>Geschikt bij een </a:t>
            </a:r>
            <a:r>
              <a:rPr lang="nl-NL" b="1" dirty="0" smtClean="0">
                <a:solidFill>
                  <a:srgbClr val="FF0000"/>
                </a:solidFill>
              </a:rPr>
              <a:t>betoog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/>
              <a:t>Noteer argumenten zo </a:t>
            </a:r>
            <a:r>
              <a:rPr lang="nl-NL" b="1" dirty="0" smtClean="0">
                <a:solidFill>
                  <a:srgbClr val="FF0000"/>
                </a:solidFill>
              </a:rPr>
              <a:t>kort mogelijk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rgbClr val="FF0000"/>
                </a:solidFill>
              </a:rPr>
              <a:t>Logische</a:t>
            </a:r>
            <a:r>
              <a:rPr lang="nl-NL" b="1" dirty="0" smtClean="0"/>
              <a:t> volgorde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/>
          </a:p>
          <a:p>
            <a:endParaRPr lang="nl-NL" dirty="0"/>
          </a:p>
        </p:txBody>
      </p:sp>
      <p:sp>
        <p:nvSpPr>
          <p:cNvPr id="14" name="PIJL-RECHTS 13"/>
          <p:cNvSpPr/>
          <p:nvPr/>
        </p:nvSpPr>
        <p:spPr>
          <a:xfrm rot="5400000">
            <a:off x="6204282" y="2816810"/>
            <a:ext cx="1143000" cy="437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270711" y="3784748"/>
            <a:ext cx="86747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sz="2400" dirty="0" smtClean="0"/>
              <a:t>Start met </a:t>
            </a:r>
            <a:r>
              <a:rPr lang="nl-NL" sz="2400" dirty="0" smtClean="0">
                <a:solidFill>
                  <a:srgbClr val="FF0000"/>
                </a:solidFill>
              </a:rPr>
              <a:t>de conclusie        </a:t>
            </a:r>
            <a:r>
              <a:rPr lang="nl-NL" sz="2400" dirty="0" smtClean="0"/>
              <a:t>meestal in </a:t>
            </a:r>
            <a:r>
              <a:rPr lang="nl-NL" sz="2400" dirty="0" smtClean="0">
                <a:solidFill>
                  <a:srgbClr val="FF0000"/>
                </a:solidFill>
              </a:rPr>
              <a:t>het slot</a:t>
            </a:r>
          </a:p>
          <a:p>
            <a:pPr marL="342900" indent="-342900">
              <a:buAutoNum type="arabicPeriod"/>
            </a:pPr>
            <a:r>
              <a:rPr lang="nl-NL" sz="2400" dirty="0" smtClean="0"/>
              <a:t>Noteer </a:t>
            </a:r>
            <a:r>
              <a:rPr lang="nl-NL" sz="2400" dirty="0" smtClean="0">
                <a:solidFill>
                  <a:srgbClr val="FF0000"/>
                </a:solidFill>
              </a:rPr>
              <a:t>de argumenten </a:t>
            </a:r>
            <a:r>
              <a:rPr lang="nl-NL" sz="2400" dirty="0" smtClean="0"/>
              <a:t>daarvoor      kijk in het </a:t>
            </a:r>
            <a:r>
              <a:rPr lang="nl-NL" sz="2400" dirty="0" smtClean="0">
                <a:solidFill>
                  <a:srgbClr val="FF0000"/>
                </a:solidFill>
              </a:rPr>
              <a:t>middenstuk</a:t>
            </a:r>
            <a:r>
              <a:rPr lang="nl-NL" sz="2400" dirty="0" smtClean="0"/>
              <a:t> 						       (meestal één per alinea)        </a:t>
            </a:r>
            <a:endParaRPr lang="nl-NL" sz="2400" dirty="0"/>
          </a:p>
        </p:txBody>
      </p:sp>
      <p:sp>
        <p:nvSpPr>
          <p:cNvPr id="15" name="PIJL-RECHTS 14"/>
          <p:cNvSpPr/>
          <p:nvPr/>
        </p:nvSpPr>
        <p:spPr>
          <a:xfrm>
            <a:off x="5126804" y="4275625"/>
            <a:ext cx="285750" cy="2185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-RECHTS 17"/>
          <p:cNvSpPr/>
          <p:nvPr/>
        </p:nvSpPr>
        <p:spPr>
          <a:xfrm>
            <a:off x="3750845" y="3928513"/>
            <a:ext cx="285750" cy="2185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43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13" grpId="0" animBg="1"/>
      <p:bldP spid="14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203158" y="396820"/>
            <a:ext cx="5791200" cy="884237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Soorten samenvattingen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0" y="1752600"/>
            <a:ext cx="8963526" cy="4373563"/>
          </a:xfrm>
        </p:spPr>
        <p:txBody>
          <a:bodyPr/>
          <a:lstStyle/>
          <a:p>
            <a:r>
              <a:rPr lang="nl-NL" dirty="0" smtClean="0"/>
              <a:t> 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262094" y="1324842"/>
            <a:ext cx="201615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Schematische </a:t>
            </a:r>
            <a:r>
              <a:rPr lang="nl-NL" b="1" u="sng" dirty="0" smtClean="0"/>
              <a:t>samenvatting</a:t>
            </a:r>
          </a:p>
          <a:p>
            <a:endParaRPr lang="nl-NL" b="1" u="sng" dirty="0" smtClean="0"/>
          </a:p>
          <a:p>
            <a:r>
              <a:rPr lang="nl-NL" b="1" u="sng" dirty="0" smtClean="0"/>
              <a:t>(</a:t>
            </a:r>
            <a:r>
              <a:rPr lang="nl-NL" b="1" u="sng" dirty="0" err="1" smtClean="0"/>
              <a:t>mindmap</a:t>
            </a:r>
            <a:r>
              <a:rPr lang="nl-NL" b="1" u="sng" dirty="0" smtClean="0"/>
              <a:t>)</a:t>
            </a:r>
            <a:endParaRPr lang="nl-NL" b="1" u="sng" dirty="0" smtClean="0"/>
          </a:p>
          <a:p>
            <a:endParaRPr lang="nl-NL" dirty="0"/>
          </a:p>
        </p:txBody>
      </p:sp>
      <p:sp>
        <p:nvSpPr>
          <p:cNvPr id="2" name="PIJL-RECHTS 1"/>
          <p:cNvSpPr/>
          <p:nvPr/>
        </p:nvSpPr>
        <p:spPr>
          <a:xfrm>
            <a:off x="2387734" y="1534026"/>
            <a:ext cx="1143000" cy="437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3596373" y="1259189"/>
            <a:ext cx="30680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/>
              <a:t>Geschikt om </a:t>
            </a:r>
            <a:r>
              <a:rPr lang="nl-NL" b="1" dirty="0" smtClean="0">
                <a:solidFill>
                  <a:srgbClr val="FF0000"/>
                </a:solidFill>
              </a:rPr>
              <a:t>te leren</a:t>
            </a:r>
            <a:r>
              <a:rPr lang="nl-NL" b="1" dirty="0" smtClean="0"/>
              <a:t>!</a:t>
            </a:r>
            <a:endParaRPr lang="nl-NL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/>
          </a:p>
          <a:p>
            <a:endParaRPr lang="nl-NL" dirty="0"/>
          </a:p>
        </p:txBody>
      </p:sp>
      <p:sp>
        <p:nvSpPr>
          <p:cNvPr id="14" name="PIJL-RECHTS 13"/>
          <p:cNvSpPr/>
          <p:nvPr/>
        </p:nvSpPr>
        <p:spPr>
          <a:xfrm rot="5400000">
            <a:off x="5336377" y="2830025"/>
            <a:ext cx="1143000" cy="437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270711" y="3784748"/>
            <a:ext cx="8674767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sz="2400" dirty="0" smtClean="0"/>
              <a:t>Bepaal de </a:t>
            </a:r>
            <a:r>
              <a:rPr lang="nl-NL" sz="2400" dirty="0" smtClean="0">
                <a:solidFill>
                  <a:srgbClr val="FF0000"/>
                </a:solidFill>
              </a:rPr>
              <a:t>hoofdzaken</a:t>
            </a:r>
            <a:r>
              <a:rPr lang="nl-NL" sz="2400" dirty="0" smtClean="0"/>
              <a:t>: hoofd- en 			   		                               </a:t>
            </a:r>
            <a:r>
              <a:rPr lang="nl-NL" sz="2400" dirty="0" err="1" smtClean="0"/>
              <a:t>deelonderwerp+belangrijkste</a:t>
            </a:r>
            <a:r>
              <a:rPr lang="nl-NL" sz="2400" dirty="0" smtClean="0"/>
              <a:t> info 				         daarover.</a:t>
            </a:r>
          </a:p>
          <a:p>
            <a:pPr marL="342900" indent="-342900">
              <a:buAutoNum type="arabicPeriod"/>
            </a:pPr>
            <a:r>
              <a:rPr lang="nl-NL" sz="2400" dirty="0" smtClean="0"/>
              <a:t>Korte </a:t>
            </a:r>
            <a:r>
              <a:rPr lang="nl-NL" sz="2400" dirty="0" smtClean="0">
                <a:solidFill>
                  <a:srgbClr val="FF0000"/>
                </a:solidFill>
              </a:rPr>
              <a:t>steekwoorden/zinnen</a:t>
            </a:r>
          </a:p>
          <a:p>
            <a:pPr marL="342900" indent="-342900">
              <a:buAutoNum type="arabicPeriod"/>
            </a:pPr>
            <a:r>
              <a:rPr lang="nl-NL" sz="2400" smtClean="0">
                <a:solidFill>
                  <a:srgbClr val="FF0000"/>
                </a:solidFill>
              </a:rPr>
              <a:t>Overzichtelijk</a:t>
            </a:r>
            <a:r>
              <a:rPr lang="nl-NL" sz="2400" smtClean="0"/>
              <a:t> </a:t>
            </a:r>
            <a:endParaRPr lang="nl-NL" sz="2400" smtClean="0"/>
          </a:p>
          <a:p>
            <a:pPr marL="342900" indent="-342900">
              <a:buAutoNum type="arabicPeriod"/>
            </a:pPr>
            <a:r>
              <a:rPr lang="nl-NL" sz="2400" smtClean="0">
                <a:solidFill>
                  <a:srgbClr val="FF0000"/>
                </a:solidFill>
              </a:rPr>
              <a:t>tekens</a:t>
            </a:r>
            <a:r>
              <a:rPr lang="nl-NL" sz="2400" smtClean="0"/>
              <a:t> </a:t>
            </a:r>
            <a:r>
              <a:rPr lang="nl-NL" sz="2400" dirty="0" smtClean="0"/>
              <a:t>om verbanden aan te geven = &gt; + </a:t>
            </a:r>
          </a:p>
          <a:p>
            <a:pPr marL="342900" indent="-342900">
              <a:buAutoNum type="arabicPeriod"/>
            </a:pPr>
            <a:r>
              <a:rPr lang="nl-NL" sz="2400" dirty="0" smtClean="0">
                <a:solidFill>
                  <a:srgbClr val="FF0000"/>
                </a:solidFill>
              </a:rPr>
              <a:t>Opsommingen</a:t>
            </a:r>
            <a:r>
              <a:rPr lang="nl-NL" sz="2400" dirty="0" smtClean="0"/>
              <a:t> onder elkaar</a:t>
            </a:r>
          </a:p>
          <a:p>
            <a:pPr marL="342900" indent="-342900">
              <a:buAutoNum type="arabicPeriod"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28711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13" grpId="0" animBg="1"/>
      <p:bldP spid="14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203158" y="396820"/>
            <a:ext cx="5791200" cy="884237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Soorten samenvattingen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0" y="1752600"/>
            <a:ext cx="8963526" cy="4373563"/>
          </a:xfrm>
        </p:spPr>
        <p:txBody>
          <a:bodyPr/>
          <a:lstStyle/>
          <a:p>
            <a:r>
              <a:rPr lang="nl-NL" dirty="0" smtClean="0"/>
              <a:t> 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288758" y="1734871"/>
            <a:ext cx="30680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Beknopte samenvatting</a:t>
            </a:r>
          </a:p>
          <a:p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288758" y="2804631"/>
            <a:ext cx="30680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Conclusie argumenten samenvatting</a:t>
            </a:r>
          </a:p>
          <a:p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288758" y="4213376"/>
            <a:ext cx="30680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Schematische samenvatting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633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5674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80674"/>
            <a:ext cx="7620000" cy="4345489"/>
          </a:xfrm>
        </p:spPr>
        <p:txBody>
          <a:bodyPr>
            <a:normAutofit/>
          </a:bodyPr>
          <a:lstStyle/>
          <a:p>
            <a:r>
              <a:rPr lang="nl-NL" dirty="0" smtClean="0"/>
              <a:t>Maken paragraaf 5.2 opdrachten  4/5/7  11/12/13</a:t>
            </a:r>
          </a:p>
        </p:txBody>
      </p:sp>
    </p:spTree>
    <p:extLst>
      <p:ext uri="{BB962C8B-B14F-4D97-AF65-F5344CB8AC3E}">
        <p14:creationId xmlns:p14="http://schemas.microsoft.com/office/powerpoint/2010/main" val="427542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592</TotalTime>
  <Words>249</Words>
  <Application>Microsoft Office PowerPoint</Application>
  <PresentationFormat>Diavoorstelling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Essentieel</vt:lpstr>
      <vt:lpstr>Lezen 5.2</vt:lpstr>
      <vt:lpstr>Aan het einde van deze les weet/kun je..</vt:lpstr>
      <vt:lpstr>Wat gaan we doen deze les? </vt:lpstr>
      <vt:lpstr>Uitleg samenvattingsopdracht</vt:lpstr>
      <vt:lpstr>Soorten samenvattingen</vt:lpstr>
      <vt:lpstr>Soorten samenvattingen</vt:lpstr>
      <vt:lpstr>Soorten samenvattingen</vt:lpstr>
      <vt:lpstr>Soorten samenvattingen</vt:lpstr>
      <vt:lpstr>huiswerk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Vrancken, Remco</cp:lastModifiedBy>
  <cp:revision>63</cp:revision>
  <dcterms:created xsi:type="dcterms:W3CDTF">2015-08-26T11:58:10Z</dcterms:created>
  <dcterms:modified xsi:type="dcterms:W3CDTF">2016-02-03T11:46:08Z</dcterms:modified>
</cp:coreProperties>
</file>