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sldIdLst>
    <p:sldId id="256" r:id="rId2"/>
    <p:sldId id="290" r:id="rId3"/>
    <p:sldId id="291" r:id="rId4"/>
    <p:sldId id="276" r:id="rId5"/>
    <p:sldId id="277" r:id="rId6"/>
    <p:sldId id="278" r:id="rId7"/>
    <p:sldId id="279" r:id="rId8"/>
    <p:sldId id="280" r:id="rId9"/>
    <p:sldId id="281" r:id="rId10"/>
    <p:sldId id="282" r:id="rId11"/>
    <p:sldId id="283" r:id="rId12"/>
    <p:sldId id="284" r:id="rId13"/>
    <p:sldId id="289" r:id="rId14"/>
    <p:sldId id="292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ndaardsectie" id="{84FC76B4-5C74-9A48-BCD7-B123623E2F1D}">
          <p14:sldIdLst>
            <p14:sldId id="256"/>
            <p14:sldId id="290"/>
            <p14:sldId id="291"/>
            <p14:sldId id="276"/>
            <p14:sldId id="277"/>
            <p14:sldId id="278"/>
            <p14:sldId id="279"/>
            <p14:sldId id="280"/>
            <p14:sldId id="281"/>
            <p14:sldId id="282"/>
            <p14:sldId id="283"/>
            <p14:sldId id="284"/>
            <p14:sldId id="289"/>
            <p14:sldId id="292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ijl, gemiddeld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Stijl, gemiddeld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Stijl, gemiddeld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Titelstijl van model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Klik om de 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DEABC-D766-4322-8E78-B830FAE35C72}" type="datetime4">
              <a:rPr lang="en-US" smtClean="0"/>
              <a:pPr/>
              <a:t>March 2, 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Titelstijl van model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31F9E-604E-4343-9F29-EF72E8231CAD}" type="datetime4">
              <a:rPr lang="en-US" smtClean="0"/>
              <a:pPr/>
              <a:t>March 2,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Titelstijl van model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8E1CE-37F8-4102-8DF9-852A0A51F293}" type="datetime4">
              <a:rPr lang="en-US" smtClean="0"/>
              <a:pPr/>
              <a:t>March 2,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 userDrawn="1"/>
        </p:nvSpPr>
        <p:spPr>
          <a:xfrm>
            <a:off x="467544" y="5013176"/>
            <a:ext cx="3816424" cy="14401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6" name="Tijdelijke aanduiding voor tekst 5"/>
          <p:cNvSpPr>
            <a:spLocks noGrp="1"/>
          </p:cNvSpPr>
          <p:nvPr>
            <p:ph type="body" sz="quarter" idx="12" hasCustomPrompt="1"/>
          </p:nvPr>
        </p:nvSpPr>
        <p:spPr>
          <a:xfrm>
            <a:off x="576000" y="1749600"/>
            <a:ext cx="7884432" cy="4395600"/>
          </a:xfrm>
        </p:spPr>
        <p:txBody>
          <a:bodyPr/>
          <a:lstStyle>
            <a:lvl4pPr>
              <a:defRPr>
                <a:solidFill>
                  <a:srgbClr val="D0145A"/>
                </a:solidFill>
              </a:defRPr>
            </a:lvl4pPr>
            <a:lvl5pPr>
              <a:defRPr>
                <a:solidFill>
                  <a:srgbClr val="D0145A"/>
                </a:solidFill>
              </a:defRPr>
            </a:lvl5pPr>
            <a:lvl6pPr>
              <a:defRPr baseline="0">
                <a:solidFill>
                  <a:srgbClr val="D0145A"/>
                </a:solidFill>
              </a:defRPr>
            </a:lvl6pPr>
            <a:lvl7pPr>
              <a:defRPr baseline="30000"/>
            </a:lvl7pPr>
          </a:lstStyle>
          <a:p>
            <a:pPr lvl="0"/>
            <a:r>
              <a:rPr lang="nl-NL" dirty="0" smtClean="0"/>
              <a:t>Kop</a:t>
            </a:r>
          </a:p>
          <a:p>
            <a:pPr lvl="1"/>
            <a:r>
              <a:rPr lang="nl-NL" dirty="0" smtClean="0"/>
              <a:t>Voorbeeld opsomming</a:t>
            </a:r>
          </a:p>
          <a:p>
            <a:pPr lvl="2"/>
            <a:r>
              <a:rPr lang="nl-NL" dirty="0" smtClean="0"/>
              <a:t>Tekst</a:t>
            </a:r>
          </a:p>
          <a:p>
            <a:pPr lvl="3"/>
            <a:r>
              <a:rPr lang="nl-NL" dirty="0" smtClean="0"/>
              <a:t>Voorbeeld opsomming 2</a:t>
            </a:r>
          </a:p>
          <a:p>
            <a:pPr lvl="4"/>
            <a:r>
              <a:rPr lang="nl-NL" dirty="0" smtClean="0"/>
              <a:t>Opsomming binnen opsomming</a:t>
            </a:r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0"/>
          </p:nvPr>
        </p:nvSpPr>
        <p:spPr>
          <a:xfrm>
            <a:off x="685800" y="6451200"/>
            <a:ext cx="285750" cy="179388"/>
          </a:xfrm>
          <a:prstGeom prst="rect">
            <a:avLst/>
          </a:prstGeom>
        </p:spPr>
        <p:txBody>
          <a:bodyPr lIns="0" rIns="0"/>
          <a:lstStyle/>
          <a:p>
            <a:fld id="{37DB5DDE-7563-4892-B02D-5CC7DC3DA781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>
          <a:xfrm>
            <a:off x="985838" y="6453336"/>
            <a:ext cx="7345362" cy="179388"/>
          </a:xfrm>
          <a:prstGeom prst="rect">
            <a:avLst/>
          </a:prstGeom>
        </p:spPr>
        <p:txBody>
          <a:bodyPr/>
          <a:lstStyle/>
          <a:p>
            <a:r>
              <a:rPr lang="nl-NL" smtClean="0"/>
              <a:t>hier komt de naam van de presentatie</a:t>
            </a:r>
            <a:endParaRPr lang="nl-NL" dirty="0"/>
          </a:p>
        </p:txBody>
      </p:sp>
      <p:sp>
        <p:nvSpPr>
          <p:cNvPr id="11" name="Titel 10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l-NL" dirty="0" err="1" smtClean="0"/>
              <a:t>Tekstdia</a:t>
            </a:r>
            <a:r>
              <a:rPr lang="nl-NL" dirty="0" smtClean="0"/>
              <a:t> titel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3380337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ekst + afbeel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 userDrawn="1"/>
        </p:nvSpPr>
        <p:spPr>
          <a:xfrm>
            <a:off x="467544" y="5013176"/>
            <a:ext cx="3816424" cy="14401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6" name="Tijdelijke aanduiding voor tekst 5"/>
          <p:cNvSpPr>
            <a:spLocks noGrp="1"/>
          </p:cNvSpPr>
          <p:nvPr>
            <p:ph type="body" sz="quarter" idx="12" hasCustomPrompt="1"/>
          </p:nvPr>
        </p:nvSpPr>
        <p:spPr>
          <a:xfrm>
            <a:off x="576000" y="1749600"/>
            <a:ext cx="5144400" cy="4395600"/>
          </a:xfrm>
        </p:spPr>
        <p:txBody>
          <a:bodyPr/>
          <a:lstStyle>
            <a:lvl4pPr>
              <a:defRPr>
                <a:solidFill>
                  <a:srgbClr val="D0145A"/>
                </a:solidFill>
              </a:defRPr>
            </a:lvl4pPr>
            <a:lvl5pPr>
              <a:defRPr>
                <a:solidFill>
                  <a:srgbClr val="D0145A"/>
                </a:solidFill>
              </a:defRPr>
            </a:lvl5pPr>
            <a:lvl6pPr>
              <a:defRPr baseline="0">
                <a:solidFill>
                  <a:srgbClr val="D0145A"/>
                </a:solidFill>
              </a:defRPr>
            </a:lvl6pPr>
            <a:lvl7pPr>
              <a:defRPr baseline="30000"/>
            </a:lvl7pPr>
          </a:lstStyle>
          <a:p>
            <a:pPr lvl="0"/>
            <a:r>
              <a:rPr lang="nl-NL" dirty="0" smtClean="0"/>
              <a:t>Kop</a:t>
            </a:r>
          </a:p>
          <a:p>
            <a:pPr lvl="1"/>
            <a:r>
              <a:rPr lang="nl-NL" dirty="0" smtClean="0"/>
              <a:t>Voorbeeld opsomming</a:t>
            </a:r>
          </a:p>
          <a:p>
            <a:pPr lvl="2"/>
            <a:r>
              <a:rPr lang="nl-NL" dirty="0" smtClean="0"/>
              <a:t>Tekst</a:t>
            </a:r>
          </a:p>
          <a:p>
            <a:pPr lvl="3"/>
            <a:r>
              <a:rPr lang="nl-NL" dirty="0" smtClean="0"/>
              <a:t>Voorbeeld opsomming 2</a:t>
            </a:r>
          </a:p>
          <a:p>
            <a:pPr lvl="4"/>
            <a:r>
              <a:rPr lang="nl-NL" dirty="0" smtClean="0"/>
              <a:t>Opsomming binnen opsomming</a:t>
            </a:r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0"/>
          </p:nvPr>
        </p:nvSpPr>
        <p:spPr>
          <a:xfrm>
            <a:off x="685800" y="6451200"/>
            <a:ext cx="285750" cy="179388"/>
          </a:xfrm>
          <a:prstGeom prst="rect">
            <a:avLst/>
          </a:prstGeom>
        </p:spPr>
        <p:txBody>
          <a:bodyPr lIns="0" rIns="0"/>
          <a:lstStyle/>
          <a:p>
            <a:fld id="{37DB5DDE-7563-4892-B02D-5CC7DC3DA781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>
          <a:xfrm>
            <a:off x="985838" y="6453336"/>
            <a:ext cx="7345362" cy="179388"/>
          </a:xfrm>
          <a:prstGeom prst="rect">
            <a:avLst/>
          </a:prstGeom>
        </p:spPr>
        <p:txBody>
          <a:bodyPr/>
          <a:lstStyle/>
          <a:p>
            <a:r>
              <a:rPr lang="nl-NL" smtClean="0"/>
              <a:t>hier komt de naam van de presentatie</a:t>
            </a:r>
            <a:endParaRPr lang="nl-NL" dirty="0"/>
          </a:p>
        </p:txBody>
      </p:sp>
      <p:sp>
        <p:nvSpPr>
          <p:cNvPr id="10" name="Tijdelijke aanduiding voor afbeelding 9"/>
          <p:cNvSpPr>
            <a:spLocks noGrp="1"/>
          </p:cNvSpPr>
          <p:nvPr>
            <p:ph type="pic" sz="quarter" idx="14" hasCustomPrompt="1"/>
          </p:nvPr>
        </p:nvSpPr>
        <p:spPr>
          <a:xfrm>
            <a:off x="5859344" y="1772816"/>
            <a:ext cx="2592000" cy="4394888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ts val="2300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SzPct val="25000"/>
              <a:buFont typeface="Arial" pitchFamily="34" charset="0"/>
              <a:buChar char="•"/>
              <a:tabLst/>
              <a:defRPr/>
            </a:lvl1pPr>
          </a:lstStyle>
          <a:p>
            <a:r>
              <a:rPr lang="nl-NL" dirty="0" smtClean="0"/>
              <a:t>Klik op het pictogram als u een afbeelding wilt toevoegen</a:t>
            </a:r>
          </a:p>
          <a:p>
            <a:endParaRPr lang="nl-NL" dirty="0"/>
          </a:p>
        </p:txBody>
      </p:sp>
      <p:sp>
        <p:nvSpPr>
          <p:cNvPr id="11" name="Titel 10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l-NL" dirty="0" smtClean="0"/>
              <a:t>Klik om een titel te maken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6151177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afbeel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hoek 5"/>
          <p:cNvSpPr/>
          <p:nvPr userDrawn="1"/>
        </p:nvSpPr>
        <p:spPr>
          <a:xfrm>
            <a:off x="467544" y="5013176"/>
            <a:ext cx="3816424" cy="14401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9" name="Tijdelijke aanduiding voor afbeelding 8"/>
          <p:cNvSpPr>
            <a:spLocks noGrp="1"/>
          </p:cNvSpPr>
          <p:nvPr>
            <p:ph type="pic" sz="quarter" idx="13" hasCustomPrompt="1"/>
          </p:nvPr>
        </p:nvSpPr>
        <p:spPr>
          <a:xfrm>
            <a:off x="687600" y="1844824"/>
            <a:ext cx="7772400" cy="4325576"/>
          </a:xfrm>
        </p:spPr>
        <p:txBody>
          <a:bodyPr/>
          <a:lstStyle>
            <a:lvl1pPr>
              <a:defRPr baseline="0"/>
            </a:lvl1pPr>
          </a:lstStyle>
          <a:p>
            <a:r>
              <a:rPr lang="nl-NL" dirty="0" smtClean="0"/>
              <a:t>Klik op het pictogram als u een afbeelding wilt toevoegen</a:t>
            </a:r>
            <a:endParaRPr lang="nl-NL" dirty="0"/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0"/>
          </p:nvPr>
        </p:nvSpPr>
        <p:spPr>
          <a:xfrm>
            <a:off x="685800" y="6451200"/>
            <a:ext cx="285750" cy="179388"/>
          </a:xfrm>
          <a:prstGeom prst="rect">
            <a:avLst/>
          </a:prstGeom>
        </p:spPr>
        <p:txBody>
          <a:bodyPr lIns="0" rIns="0"/>
          <a:lstStyle/>
          <a:p>
            <a:fld id="{37DB5DDE-7563-4892-B02D-5CC7DC3DA781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>
          <a:xfrm>
            <a:off x="985838" y="6453336"/>
            <a:ext cx="7345362" cy="179388"/>
          </a:xfrm>
          <a:prstGeom prst="rect">
            <a:avLst/>
          </a:prstGeom>
        </p:spPr>
        <p:txBody>
          <a:bodyPr/>
          <a:lstStyle/>
          <a:p>
            <a:r>
              <a:rPr lang="nl-NL" smtClean="0"/>
              <a:t>hier komt de naam van de presentatie</a:t>
            </a:r>
            <a:endParaRPr lang="nl-NL" dirty="0"/>
          </a:p>
        </p:txBody>
      </p:sp>
      <p:sp>
        <p:nvSpPr>
          <p:cNvPr id="7" name="Titel 6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l-NL" dirty="0" smtClean="0"/>
              <a:t>Klik om een titel te maken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2931598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Titelstijl van model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33F43-3E86-47E4-BFBB-2476D384E1C6}" type="datetime4">
              <a:rPr lang="en-US" smtClean="0"/>
              <a:pPr/>
              <a:t>March 2,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Titelstijl van model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663BA-01FC-4367-B6F3-ABB2645D55F1}" type="datetime4">
              <a:rPr lang="en-US" smtClean="0"/>
              <a:pPr/>
              <a:t>March 2, 2018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Titelstijl van model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19C71-EC74-44AF-B27E-FC7DC3C3A61D}" type="datetime4">
              <a:rPr lang="en-US" smtClean="0"/>
              <a:pPr/>
              <a:t>March 2, 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Titelstijl van model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mtClean="0"/>
              <a:t>Klik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CDA29-3CBE-48EA-92AE-A996835462BA}" type="datetime4">
              <a:rPr lang="en-US" smtClean="0"/>
              <a:pPr/>
              <a:t>March 2, 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Titelstijl van model bewerken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EC054-3869-4501-B163-1BBFDE8DCE04}" type="datetime4">
              <a:rPr lang="en-US" smtClean="0"/>
              <a:pPr/>
              <a:t>March 2, 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3D831-56C1-49CF-8EF7-8B9A98402BCD}" type="datetime4">
              <a:rPr lang="en-US" smtClean="0"/>
              <a:pPr/>
              <a:t>March 2, 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D5615-7F4F-4584-84D5-CC95918C321F}" type="datetime4">
              <a:rPr lang="en-US" smtClean="0"/>
              <a:pPr/>
              <a:t>March 2, 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Titelstijl van model bewerken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Sleep de afbeelding naar de tijdelijke aanduiding of klik op het pictogram als u een afbeelding wilt toevoegen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EA923-9BEE-48CE-9F28-5B525F399BAD}" type="datetime4">
              <a:rPr lang="en-US" smtClean="0"/>
              <a:pPr/>
              <a:t>March 2, 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Titelstijl van model bewerken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Titelstijl van model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17D0EFEE-2756-4A20-BF2A-63F0A94F99AC}" type="datetime4">
              <a:rPr lang="en-US" smtClean="0"/>
              <a:pPr/>
              <a:t>March 2, 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  <p:sldLayoutId id="2147483924" r:id="rId12"/>
    <p:sldLayoutId id="2147483926" r:id="rId13"/>
    <p:sldLayoutId id="2147483927" r:id="rId14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bing.com/images/search?q=inleiding&amp;view=detailv2&amp;&amp;id=A53A3F03191CCC24E9EEFAE6974571D565A6885C&amp;selectedIndex=108&amp;ccid=1AGvX1Dh&amp;simid=608018879922242241&amp;thid=OIP.Md401af5f50e1ecdb01bf8835d071d79co0" TargetMode="Externa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Schrijven</a:t>
            </a:r>
            <a:endParaRPr lang="nl-NL" dirty="0"/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Zakelijke brief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624323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dianumm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DB5DDE-7563-4892-B02D-5CC7DC3DA781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>
          <a:xfrm>
            <a:off x="656568" y="684000"/>
            <a:ext cx="7809307" cy="1160824"/>
          </a:xfrm>
        </p:spPr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10" name="Rechthoek 9"/>
          <p:cNvSpPr/>
          <p:nvPr/>
        </p:nvSpPr>
        <p:spPr>
          <a:xfrm>
            <a:off x="5317385" y="2063383"/>
            <a:ext cx="133402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nl-NL" sz="54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A,</a:t>
            </a:r>
            <a:r>
              <a:rPr lang="nl-NL" sz="10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afzender</a:t>
            </a:r>
            <a:endParaRPr lang="nl-NL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1" name="Rechthoek 10"/>
          <p:cNvSpPr/>
          <p:nvPr/>
        </p:nvSpPr>
        <p:spPr>
          <a:xfrm>
            <a:off x="5349746" y="3372435"/>
            <a:ext cx="159691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nl-NL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B, </a:t>
            </a:r>
            <a:r>
              <a:rPr lang="nl-NL" sz="1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ontvanger</a:t>
            </a:r>
            <a:endParaRPr lang="nl-NL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2" name="Rechthoek 11"/>
          <p:cNvSpPr/>
          <p:nvPr/>
        </p:nvSpPr>
        <p:spPr>
          <a:xfrm>
            <a:off x="5326044" y="4621949"/>
            <a:ext cx="178286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nl-NL" sz="54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C,</a:t>
            </a:r>
            <a:r>
              <a:rPr lang="nl-NL" sz="10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plaats</a:t>
            </a:r>
            <a:r>
              <a:rPr lang="nl-NL" sz="1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en datum</a:t>
            </a:r>
            <a:endParaRPr lang="nl-NL" sz="1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68296" y="1961955"/>
            <a:ext cx="3981450" cy="3533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5165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dianumm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DB5DDE-7563-4892-B02D-5CC7DC3DA781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14" name="Rechthoek 13"/>
          <p:cNvSpPr/>
          <p:nvPr/>
        </p:nvSpPr>
        <p:spPr>
          <a:xfrm>
            <a:off x="6114919" y="2374452"/>
            <a:ext cx="299633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nl-NL" sz="54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D,</a:t>
            </a:r>
            <a:r>
              <a:rPr lang="nl-NL" sz="10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korte</a:t>
            </a:r>
            <a:r>
              <a:rPr lang="nl-NL" sz="1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nl-NL" sz="10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forumulering</a:t>
            </a:r>
            <a:r>
              <a:rPr lang="nl-NL" sz="1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van het onderwerp</a:t>
            </a:r>
            <a:endParaRPr lang="nl-NL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Titel 6"/>
          <p:cNvSpPr>
            <a:spLocks noGrp="1"/>
          </p:cNvSpPr>
          <p:nvPr>
            <p:ph type="title"/>
          </p:nvPr>
        </p:nvSpPr>
        <p:spPr>
          <a:xfrm>
            <a:off x="575087" y="152585"/>
            <a:ext cx="7809307" cy="1144370"/>
          </a:xfrm>
        </p:spPr>
        <p:txBody>
          <a:bodyPr>
            <a:normAutofit/>
          </a:bodyPr>
          <a:lstStyle/>
          <a:p>
            <a:r>
              <a:rPr lang="nl-NL" dirty="0" smtClean="0"/>
              <a:t> betreft, aanhef</a:t>
            </a: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873" y="2367833"/>
            <a:ext cx="6052046" cy="1859897"/>
          </a:xfrm>
          <a:prstGeom prst="rect">
            <a:avLst/>
          </a:prstGeom>
        </p:spPr>
      </p:pic>
      <p:sp>
        <p:nvSpPr>
          <p:cNvPr id="8" name="Rechthoek 7"/>
          <p:cNvSpPr/>
          <p:nvPr/>
        </p:nvSpPr>
        <p:spPr>
          <a:xfrm>
            <a:off x="6195357" y="3406073"/>
            <a:ext cx="1614365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nl-NL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E, </a:t>
            </a:r>
            <a:r>
              <a:rPr lang="nl-NL" sz="1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de aanhef</a:t>
            </a:r>
            <a:endParaRPr lang="nl-NL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88319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dianumm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DB5DDE-7563-4892-B02D-5CC7DC3DA781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>
          <a:xfrm>
            <a:off x="656568" y="684000"/>
            <a:ext cx="7809307" cy="944800"/>
          </a:xfrm>
        </p:spPr>
        <p:txBody>
          <a:bodyPr>
            <a:normAutofit fontScale="90000"/>
          </a:bodyPr>
          <a:lstStyle/>
          <a:p>
            <a:r>
              <a:rPr lang="nl-NL" dirty="0" smtClean="0"/>
              <a:t>Inleiding , middenstuk, slot</a:t>
            </a:r>
            <a:endParaRPr lang="nl-NL" dirty="0"/>
          </a:p>
        </p:txBody>
      </p:sp>
      <p:sp>
        <p:nvSpPr>
          <p:cNvPr id="4" name="Rechthoek 3"/>
          <p:cNvSpPr/>
          <p:nvPr/>
        </p:nvSpPr>
        <p:spPr>
          <a:xfrm>
            <a:off x="7553705" y="2048570"/>
            <a:ext cx="138390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nl-NL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F, </a:t>
            </a:r>
            <a:r>
              <a:rPr lang="nl-NL" sz="1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inleiding</a:t>
            </a:r>
            <a:endParaRPr lang="nl-NL" sz="1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" name="Rechthoek 5"/>
          <p:cNvSpPr/>
          <p:nvPr/>
        </p:nvSpPr>
        <p:spPr>
          <a:xfrm>
            <a:off x="7461628" y="3405260"/>
            <a:ext cx="156805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nl-NL" sz="54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G,</a:t>
            </a:r>
            <a:r>
              <a:rPr lang="nl-NL" sz="10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middenstuk</a:t>
            </a:r>
            <a:endParaRPr lang="nl-NL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8" name="Rechthoek 7"/>
          <p:cNvSpPr/>
          <p:nvPr/>
        </p:nvSpPr>
        <p:spPr>
          <a:xfrm>
            <a:off x="7529756" y="5024632"/>
            <a:ext cx="143180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nl-NL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H, </a:t>
            </a:r>
            <a:r>
              <a:rPr lang="nl-NL" sz="1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slotzin</a:t>
            </a:r>
            <a:endParaRPr lang="nl-NL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9" name="Afbeelding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247" y="2048020"/>
            <a:ext cx="7442509" cy="38834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5371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dianumm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DB5DDE-7563-4892-B02D-5CC7DC3DA781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>
          <a:xfrm>
            <a:off x="685800" y="317241"/>
            <a:ext cx="7809307" cy="1311559"/>
          </a:xfrm>
        </p:spPr>
        <p:txBody>
          <a:bodyPr>
            <a:normAutofit fontScale="90000"/>
          </a:bodyPr>
          <a:lstStyle/>
          <a:p>
            <a:r>
              <a:rPr lang="nl-NL" sz="1000" dirty="0" smtClean="0"/>
              <a:t> </a:t>
            </a:r>
            <a:r>
              <a:rPr lang="nl-NL" sz="2800" dirty="0"/>
              <a:t>Een beleefde  </a:t>
            </a:r>
            <a:r>
              <a:rPr lang="nl-NL" sz="2800" dirty="0" smtClean="0"/>
              <a:t>groet</a:t>
            </a:r>
            <a:r>
              <a:rPr lang="nl-NL" sz="2800" dirty="0"/>
              <a:t>,</a:t>
            </a:r>
            <a:r>
              <a:rPr lang="nl-NL" sz="2800" dirty="0" smtClean="0"/>
              <a:t> </a:t>
            </a:r>
            <a:r>
              <a:rPr lang="nl-NL" sz="2800" dirty="0"/>
              <a:t>Een handtekening</a:t>
            </a:r>
            <a:br>
              <a:rPr lang="nl-NL" sz="2800" dirty="0"/>
            </a:br>
            <a:r>
              <a:rPr lang="nl-NL" sz="2800" dirty="0" smtClean="0"/>
              <a:t>Je naam en Eventueel </a:t>
            </a:r>
            <a:r>
              <a:rPr lang="nl-NL" sz="2800" dirty="0"/>
              <a:t>een bijlage. </a:t>
            </a:r>
            <a:endParaRPr lang="nl-NL" sz="8800" dirty="0"/>
          </a:p>
        </p:txBody>
      </p:sp>
      <p:sp>
        <p:nvSpPr>
          <p:cNvPr id="4" name="Rechthoek 3"/>
          <p:cNvSpPr/>
          <p:nvPr/>
        </p:nvSpPr>
        <p:spPr>
          <a:xfrm>
            <a:off x="5236551" y="1824635"/>
            <a:ext cx="122822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nl-NL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I, </a:t>
            </a:r>
            <a:r>
              <a:rPr lang="nl-NL" sz="1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de groet</a:t>
            </a:r>
            <a:endParaRPr lang="nl-NL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" name="Rechthoek 5"/>
          <p:cNvSpPr/>
          <p:nvPr/>
        </p:nvSpPr>
        <p:spPr>
          <a:xfrm>
            <a:off x="5154104" y="2838040"/>
            <a:ext cx="167866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nl-NL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J, </a:t>
            </a:r>
            <a:r>
              <a:rPr lang="nl-NL" sz="1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handtekening</a:t>
            </a:r>
            <a:endParaRPr lang="nl-NL" sz="1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8" name="Rechthoek 7"/>
          <p:cNvSpPr/>
          <p:nvPr/>
        </p:nvSpPr>
        <p:spPr>
          <a:xfrm>
            <a:off x="5156415" y="3835849"/>
            <a:ext cx="135005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nl-NL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K, </a:t>
            </a:r>
            <a:r>
              <a:rPr lang="nl-NL" sz="1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naam</a:t>
            </a:r>
            <a:endParaRPr lang="nl-NL" sz="1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0" name="Rechthoek 9"/>
          <p:cNvSpPr/>
          <p:nvPr/>
        </p:nvSpPr>
        <p:spPr>
          <a:xfrm>
            <a:off x="5215880" y="4889642"/>
            <a:ext cx="116570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nl-NL" sz="54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L,</a:t>
            </a:r>
            <a:r>
              <a:rPr lang="nl-NL" sz="10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bijlage</a:t>
            </a:r>
            <a:r>
              <a:rPr lang="nl-NL" sz="1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endParaRPr lang="nl-NL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2633" y="1995487"/>
            <a:ext cx="4073918" cy="37615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4394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Wat gaan we doen?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dirty="0" smtClean="0"/>
              <a:t>Lezen/journaal kijken (15m)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dirty="0" smtClean="0"/>
              <a:t>Ervaringen (zakelijke) brief/ e-mail.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dirty="0" smtClean="0"/>
              <a:t>Opbouw zakelijke brief doornemen.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dirty="0" smtClean="0"/>
              <a:t>In tweetallen brief ‘Marieke de Groot’ bekijken en beoordelen met beoordelingsformulier.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dirty="0" smtClean="0"/>
              <a:t>In tweetallen brieven A/B/C bekijken en beoordelen met beoordelingsformulier.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dirty="0" smtClean="0"/>
              <a:t>Klassikaal afsluiten: wat was de beste brief en waarom?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dirty="0" smtClean="0"/>
              <a:t>Individueel afsluiten: waarop ga jij het meeste letten bij het schrijven van jouw eigen brief?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dirty="0" smtClean="0"/>
              <a:t>Rondje maken: wie heeft wat opgeschreven?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nl-NL" dirty="0" smtClean="0"/>
          </a:p>
        </p:txBody>
      </p:sp>
    </p:spTree>
    <p:extLst>
      <p:ext uri="{BB962C8B-B14F-4D97-AF65-F5344CB8AC3E}">
        <p14:creationId xmlns:p14="http://schemas.microsoft.com/office/powerpoint/2010/main" val="40720183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Wat ga je leren?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dirty="0"/>
              <a:t>Je </a:t>
            </a:r>
            <a:r>
              <a:rPr lang="en-US" dirty="0" err="1"/>
              <a:t>weet</a:t>
            </a:r>
            <a:r>
              <a:rPr lang="en-US" dirty="0"/>
              <a:t> </a:t>
            </a:r>
            <a:r>
              <a:rPr lang="en-US" dirty="0" err="1"/>
              <a:t>aan</a:t>
            </a:r>
            <a:r>
              <a:rPr lang="en-US" dirty="0"/>
              <a:t> het </a:t>
            </a:r>
            <a:r>
              <a:rPr lang="en-US" dirty="0" err="1"/>
              <a:t>einde</a:t>
            </a:r>
            <a:r>
              <a:rPr lang="en-US" dirty="0"/>
              <a:t> van de les hoe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zakelijke</a:t>
            </a:r>
            <a:r>
              <a:rPr lang="en-US" dirty="0"/>
              <a:t> brief met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goede</a:t>
            </a:r>
            <a:r>
              <a:rPr lang="en-US" dirty="0"/>
              <a:t> </a:t>
            </a:r>
            <a:r>
              <a:rPr lang="en-US" dirty="0" err="1"/>
              <a:t>opbouw</a:t>
            </a:r>
            <a:r>
              <a:rPr lang="en-US" dirty="0"/>
              <a:t> </a:t>
            </a:r>
            <a:r>
              <a:rPr lang="en-US" dirty="0" err="1"/>
              <a:t>eruit</a:t>
            </a:r>
            <a:r>
              <a:rPr lang="en-US" dirty="0"/>
              <a:t> </a:t>
            </a:r>
            <a:r>
              <a:rPr lang="en-US" dirty="0" err="1"/>
              <a:t>ziet</a:t>
            </a:r>
            <a:r>
              <a:rPr lang="en-US" dirty="0"/>
              <a:t>.</a:t>
            </a:r>
            <a:endParaRPr lang="nl-NL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dirty="0"/>
              <a:t>Je </a:t>
            </a:r>
            <a:r>
              <a:rPr lang="en-US" dirty="0" err="1"/>
              <a:t>kunt</a:t>
            </a:r>
            <a:r>
              <a:rPr lang="en-US" dirty="0"/>
              <a:t> </a:t>
            </a:r>
            <a:r>
              <a:rPr lang="en-US" dirty="0" err="1"/>
              <a:t>aan</a:t>
            </a:r>
            <a:r>
              <a:rPr lang="en-US" dirty="0"/>
              <a:t> de hand van de criteria </a:t>
            </a:r>
            <a:r>
              <a:rPr lang="en-US" dirty="0" err="1"/>
              <a:t>zakelijke</a:t>
            </a:r>
            <a:r>
              <a:rPr lang="en-US" dirty="0"/>
              <a:t> </a:t>
            </a:r>
            <a:r>
              <a:rPr lang="en-US" dirty="0" err="1"/>
              <a:t>brieven</a:t>
            </a:r>
            <a:r>
              <a:rPr lang="en-US" dirty="0"/>
              <a:t> </a:t>
            </a:r>
            <a:r>
              <a:rPr lang="en-US" dirty="0" err="1"/>
              <a:t>beoordelen</a:t>
            </a:r>
            <a:r>
              <a:rPr lang="en-US" dirty="0"/>
              <a:t> op </a:t>
            </a:r>
            <a:r>
              <a:rPr lang="en-US" dirty="0" err="1"/>
              <a:t>kwaliteit</a:t>
            </a:r>
            <a:r>
              <a:rPr lang="en-US" dirty="0"/>
              <a:t> wat </a:t>
            </a:r>
            <a:r>
              <a:rPr lang="en-US" dirty="0" err="1"/>
              <a:t>betreft</a:t>
            </a:r>
            <a:r>
              <a:rPr lang="en-US" dirty="0"/>
              <a:t> </a:t>
            </a:r>
            <a:r>
              <a:rPr lang="en-US" dirty="0" err="1"/>
              <a:t>opbouw</a:t>
            </a:r>
            <a:r>
              <a:rPr lang="en-US" dirty="0"/>
              <a:t>.</a:t>
            </a:r>
            <a:endParaRPr lang="nl-NL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dirty="0"/>
              <a:t>Je </a:t>
            </a:r>
            <a:r>
              <a:rPr lang="en-US" dirty="0" err="1"/>
              <a:t>kunt</a:t>
            </a:r>
            <a:r>
              <a:rPr lang="en-US" dirty="0"/>
              <a:t>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zakelijke</a:t>
            </a:r>
            <a:r>
              <a:rPr lang="en-US" dirty="0"/>
              <a:t> brief </a:t>
            </a:r>
            <a:r>
              <a:rPr lang="en-US" dirty="0" err="1"/>
              <a:t>herschrijven</a:t>
            </a:r>
            <a:r>
              <a:rPr lang="en-US" dirty="0"/>
              <a:t> </a:t>
            </a:r>
            <a:r>
              <a:rPr lang="en-US" dirty="0" err="1"/>
              <a:t>zodat</a:t>
            </a:r>
            <a:r>
              <a:rPr lang="en-US" dirty="0"/>
              <a:t> </a:t>
            </a:r>
            <a:r>
              <a:rPr lang="en-US" dirty="0" err="1"/>
              <a:t>deze</a:t>
            </a:r>
            <a:r>
              <a:rPr lang="en-US" dirty="0"/>
              <a:t>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goede</a:t>
            </a:r>
            <a:r>
              <a:rPr lang="en-US" dirty="0"/>
              <a:t> </a:t>
            </a:r>
            <a:r>
              <a:rPr lang="en-US" dirty="0" err="1"/>
              <a:t>tekstopbouw</a:t>
            </a:r>
            <a:r>
              <a:rPr lang="en-US" dirty="0"/>
              <a:t> </a:t>
            </a:r>
            <a:r>
              <a:rPr lang="en-US" dirty="0" err="1"/>
              <a:t>heeft</a:t>
            </a:r>
            <a:r>
              <a:rPr lang="en-US" dirty="0"/>
              <a:t> en </a:t>
            </a:r>
            <a:r>
              <a:rPr lang="en-US" dirty="0" err="1"/>
              <a:t>afgestemd</a:t>
            </a:r>
            <a:r>
              <a:rPr lang="en-US" dirty="0"/>
              <a:t> is op het </a:t>
            </a:r>
            <a:r>
              <a:rPr lang="en-US" dirty="0" err="1"/>
              <a:t>juiste</a:t>
            </a:r>
            <a:r>
              <a:rPr lang="en-US" dirty="0"/>
              <a:t> </a:t>
            </a:r>
            <a:r>
              <a:rPr lang="en-US" dirty="0" err="1"/>
              <a:t>doel</a:t>
            </a:r>
            <a:r>
              <a:rPr lang="en-US" dirty="0"/>
              <a:t>/</a:t>
            </a:r>
            <a:r>
              <a:rPr lang="en-US" dirty="0" err="1"/>
              <a:t>publiek</a:t>
            </a:r>
            <a:r>
              <a:rPr lang="en-US" dirty="0"/>
              <a:t>.</a:t>
            </a:r>
            <a:endParaRPr lang="nl-NL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9701755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Wat gaan we doen?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dirty="0" smtClean="0"/>
              <a:t>Lezen/journaal kijken (15m)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dirty="0" smtClean="0"/>
              <a:t>Ervaringen (zakelijke) brief/ e-mail.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dirty="0" smtClean="0"/>
              <a:t>Opbouw zakelijke brief doornemen.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dirty="0" smtClean="0"/>
              <a:t>In tweetallen brief ‘Marieke de Groot’ bekijken en beoordelen met beoordelingsformulier.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dirty="0" smtClean="0"/>
              <a:t>In tweetallen brieven A/B/C bekijken en beoordelen met beoordelingsformulier.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dirty="0" smtClean="0"/>
              <a:t>Klassikaal afsluiten: wat was de beste brief en waarom?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dirty="0" smtClean="0"/>
              <a:t>Individueel afsluiten: waarop ga jij het meeste letten bij het schrijven van jouw eigen brief?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dirty="0" smtClean="0"/>
              <a:t>Rondje maken: wie heeft wat opgeschreven?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nl-NL" dirty="0" smtClean="0"/>
          </a:p>
        </p:txBody>
      </p:sp>
    </p:spTree>
    <p:extLst>
      <p:ext uri="{BB962C8B-B14F-4D97-AF65-F5344CB8AC3E}">
        <p14:creationId xmlns:p14="http://schemas.microsoft.com/office/powerpoint/2010/main" val="40410922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 smtClean="0"/>
              <a:t>Verschillen</a:t>
            </a:r>
            <a:endParaRPr lang="nl-NL" dirty="0"/>
          </a:p>
        </p:txBody>
      </p:sp>
      <p:sp>
        <p:nvSpPr>
          <p:cNvPr id="2" name="Tijdelijke aanduiding voor tekst 1"/>
          <p:cNvSpPr>
            <a:spLocks noGrp="1"/>
          </p:cNvSpPr>
          <p:nvPr>
            <p:ph type="body" idx="1"/>
          </p:nvPr>
        </p:nvSpPr>
        <p:spPr>
          <a:xfrm>
            <a:off x="151917" y="1571961"/>
            <a:ext cx="3291840" cy="639762"/>
          </a:xfrm>
        </p:spPr>
        <p:txBody>
          <a:bodyPr/>
          <a:lstStyle/>
          <a:p>
            <a:pPr lvl="0"/>
            <a:r>
              <a:rPr lang="nl-NL" dirty="0" smtClean="0"/>
              <a:t>Zakelijke brief</a:t>
            </a:r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251505" y="2282526"/>
            <a:ext cx="3291840" cy="3840480"/>
          </a:xfrm>
        </p:spPr>
        <p:txBody>
          <a:bodyPr/>
          <a:lstStyle/>
          <a:p>
            <a:pPr lvl="0"/>
            <a:r>
              <a:rPr lang="nl-NL" u="sng" dirty="0"/>
              <a:t>Officiële brief</a:t>
            </a:r>
          </a:p>
          <a:p>
            <a:pPr lvl="1"/>
            <a:r>
              <a:rPr lang="nl-NL" sz="1700" dirty="0"/>
              <a:t>Verzoek</a:t>
            </a:r>
          </a:p>
          <a:p>
            <a:pPr lvl="1"/>
            <a:r>
              <a:rPr lang="nl-NL" sz="1700" dirty="0"/>
              <a:t>Klacht</a:t>
            </a:r>
          </a:p>
          <a:p>
            <a:pPr lvl="1"/>
            <a:r>
              <a:rPr lang="nl-NL" sz="1700" dirty="0"/>
              <a:t>Mededeling</a:t>
            </a:r>
          </a:p>
          <a:p>
            <a:pPr marL="18000" lvl="1" indent="0">
              <a:buNone/>
            </a:pPr>
            <a:endParaRPr lang="nl-NL" sz="1700" dirty="0"/>
          </a:p>
          <a:p>
            <a:pPr marL="18000" lvl="1" indent="0">
              <a:buNone/>
            </a:pPr>
            <a:r>
              <a:rPr lang="nl-NL" sz="1700" u="sng" dirty="0"/>
              <a:t>Gericht aan </a:t>
            </a:r>
          </a:p>
          <a:p>
            <a:pPr lvl="1"/>
            <a:r>
              <a:rPr lang="nl-NL" sz="1700" dirty="0"/>
              <a:t>een persoon die je niet zo goed kent</a:t>
            </a:r>
          </a:p>
          <a:p>
            <a:pPr lvl="1"/>
            <a:r>
              <a:rPr lang="nl-NL" sz="1700" dirty="0"/>
              <a:t>Officiële instantie</a:t>
            </a:r>
          </a:p>
          <a:p>
            <a:endParaRPr lang="nl-NL" dirty="0"/>
          </a:p>
        </p:txBody>
      </p:sp>
      <p:sp>
        <p:nvSpPr>
          <p:cNvPr id="6" name="Tijdelijke aanduiding voor tekst 5"/>
          <p:cNvSpPr>
            <a:spLocks noGrp="1"/>
          </p:cNvSpPr>
          <p:nvPr>
            <p:ph type="body" sz="quarter" idx="3"/>
          </p:nvPr>
        </p:nvSpPr>
        <p:spPr>
          <a:xfrm>
            <a:off x="3789509" y="1524318"/>
            <a:ext cx="3291840" cy="639762"/>
          </a:xfrm>
        </p:spPr>
        <p:txBody>
          <a:bodyPr/>
          <a:lstStyle/>
          <a:p>
            <a:r>
              <a:rPr lang="nl-NL" dirty="0" smtClean="0"/>
              <a:t>Persoonlijke brief</a:t>
            </a:r>
            <a:endParaRPr lang="nl-NL" dirty="0"/>
          </a:p>
        </p:txBody>
      </p:sp>
      <p:sp>
        <p:nvSpPr>
          <p:cNvPr id="7" name="Tijdelijke aanduiding voor inhoud 6"/>
          <p:cNvSpPr>
            <a:spLocks noGrp="1"/>
          </p:cNvSpPr>
          <p:nvPr>
            <p:ph sz="quarter" idx="4"/>
          </p:nvPr>
        </p:nvSpPr>
        <p:spPr>
          <a:xfrm>
            <a:off x="3825723" y="2227580"/>
            <a:ext cx="3291840" cy="3840480"/>
          </a:xfrm>
        </p:spPr>
        <p:txBody>
          <a:bodyPr>
            <a:normAutofit fontScale="85000" lnSpcReduction="10000"/>
          </a:bodyPr>
          <a:lstStyle/>
          <a:p>
            <a:r>
              <a:rPr lang="nl-NL" u="sng" dirty="0" smtClean="0"/>
              <a:t>Niet officiële brief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000" b="0" dirty="0" smtClean="0"/>
              <a:t>Persoonlijke dingen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000" b="0" dirty="0" smtClean="0"/>
              <a:t>Gericht aan mensen die je goed kent.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000" b="0" dirty="0" smtClean="0"/>
              <a:t>Weinig inhoudelijke regels: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nl-NL" sz="2000" b="0" dirty="0" smtClean="0"/>
          </a:p>
          <a:p>
            <a:pPr marL="457200" indent="-457200">
              <a:buFont typeface="+mj-lt"/>
              <a:buAutoNum type="arabicPeriod"/>
            </a:pPr>
            <a:r>
              <a:rPr lang="nl-NL" sz="2000" b="0" dirty="0" smtClean="0"/>
              <a:t>Plaats en datum</a:t>
            </a:r>
          </a:p>
          <a:p>
            <a:pPr marL="457200" indent="-457200">
              <a:buFont typeface="+mj-lt"/>
              <a:buAutoNum type="arabicPeriod"/>
            </a:pPr>
            <a:r>
              <a:rPr lang="nl-NL" sz="2000" b="0" dirty="0" smtClean="0"/>
              <a:t>Passende aanhef/afsluiting</a:t>
            </a:r>
          </a:p>
          <a:p>
            <a:pPr marL="457200" indent="-457200">
              <a:buFont typeface="+mj-lt"/>
              <a:buAutoNum type="arabicPeriod"/>
            </a:pPr>
            <a:r>
              <a:rPr lang="nl-NL" sz="2000" b="0" dirty="0" smtClean="0"/>
              <a:t>Je zet je voornaam eronder</a:t>
            </a:r>
          </a:p>
          <a:p>
            <a:pPr marL="457200" indent="-457200">
              <a:buFont typeface="+mj-lt"/>
              <a:buAutoNum type="arabicPeriod"/>
            </a:pPr>
            <a:endParaRPr lang="nl-NL" b="0" dirty="0" smtClean="0"/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B5DDE-7563-4892-B02D-5CC7DC3DA781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367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tekst 3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nl-NL" u="sng" dirty="0" smtClean="0"/>
              <a:t>Kenmerken van de zakelijke brief:</a:t>
            </a:r>
          </a:p>
          <a:p>
            <a:pPr lvl="0"/>
            <a:endParaRPr lang="nl-NL" dirty="0"/>
          </a:p>
          <a:p>
            <a:pPr lvl="1"/>
            <a:r>
              <a:rPr lang="nl-NL" dirty="0" smtClean="0"/>
              <a:t>Kort</a:t>
            </a:r>
          </a:p>
          <a:p>
            <a:pPr lvl="1"/>
            <a:r>
              <a:rPr lang="nl-NL" dirty="0" smtClean="0"/>
              <a:t>Beleefd (formeel taalgebruik)</a:t>
            </a:r>
          </a:p>
          <a:p>
            <a:pPr lvl="1"/>
            <a:r>
              <a:rPr lang="nl-NL" dirty="0" smtClean="0"/>
              <a:t>Niet emotioneel</a:t>
            </a:r>
          </a:p>
          <a:p>
            <a:pPr lvl="1"/>
            <a:endParaRPr lang="nl-NL" dirty="0"/>
          </a:p>
          <a:p>
            <a:pPr marL="18000" lvl="1" indent="0">
              <a:buNone/>
            </a:pPr>
            <a:r>
              <a:rPr lang="nl-NL" u="sng" dirty="0" smtClean="0"/>
              <a:t>Formeel/informeel taalgebruik:</a:t>
            </a:r>
          </a:p>
          <a:p>
            <a:pPr marL="18000" lvl="1" indent="0">
              <a:buNone/>
            </a:pPr>
            <a:endParaRPr lang="nl-NL" dirty="0"/>
          </a:p>
          <a:p>
            <a:pPr marL="475200" lvl="1" indent="-457200">
              <a:buFont typeface="+mj-lt"/>
              <a:buAutoNum type="arabicPeriod"/>
            </a:pPr>
            <a:r>
              <a:rPr lang="nl-NL" b="1" dirty="0" smtClean="0">
                <a:solidFill>
                  <a:srgbClr val="002060"/>
                </a:solidFill>
              </a:rPr>
              <a:t>U&gt;&gt;</a:t>
            </a:r>
            <a:r>
              <a:rPr lang="nl-NL" dirty="0" smtClean="0"/>
              <a:t>jij/je</a:t>
            </a:r>
          </a:p>
          <a:p>
            <a:pPr marL="475200" lvl="1" indent="-457200">
              <a:buFont typeface="+mj-lt"/>
              <a:buAutoNum type="arabicPeriod"/>
            </a:pPr>
            <a:r>
              <a:rPr lang="nl-NL" b="1" dirty="0" smtClean="0">
                <a:solidFill>
                  <a:srgbClr val="002060"/>
                </a:solidFill>
              </a:rPr>
              <a:t>Ik was diep teleurgesteld&gt;&gt;</a:t>
            </a:r>
            <a:r>
              <a:rPr lang="nl-NL" dirty="0" smtClean="0"/>
              <a:t>ik baalde als een stekker</a:t>
            </a:r>
          </a:p>
          <a:p>
            <a:pPr marL="475200" lvl="1" indent="-457200">
              <a:buFont typeface="+mj-lt"/>
              <a:buAutoNum type="arabicPeriod"/>
            </a:pPr>
            <a:r>
              <a:rPr lang="nl-NL" b="1" dirty="0" smtClean="0">
                <a:solidFill>
                  <a:srgbClr val="002060"/>
                </a:solidFill>
              </a:rPr>
              <a:t>Met vriendelijke groet</a:t>
            </a:r>
            <a:r>
              <a:rPr lang="nl-NL" dirty="0" smtClean="0"/>
              <a:t>&gt;&gt;de mazzel</a:t>
            </a:r>
          </a:p>
          <a:p>
            <a:pPr marL="475200" lvl="1" indent="-457200">
              <a:buFont typeface="+mj-lt"/>
              <a:buAutoNum type="arabicPeriod"/>
            </a:pPr>
            <a:r>
              <a:rPr lang="nl-NL" b="1" dirty="0" smtClean="0">
                <a:solidFill>
                  <a:srgbClr val="002060"/>
                </a:solidFill>
              </a:rPr>
              <a:t>We hebben genoten</a:t>
            </a:r>
            <a:r>
              <a:rPr lang="nl-NL" dirty="0" smtClean="0"/>
              <a:t>&gt;&gt;het was te gek</a:t>
            </a:r>
            <a:endParaRPr lang="nl-NL" dirty="0"/>
          </a:p>
          <a:p>
            <a:pPr marL="475200" lvl="1" indent="-457200">
              <a:buFont typeface="+mj-lt"/>
              <a:buAutoNum type="arabicPeriod"/>
            </a:pPr>
            <a:r>
              <a:rPr lang="nl-NL" b="1" dirty="0" smtClean="0">
                <a:solidFill>
                  <a:srgbClr val="002060"/>
                </a:solidFill>
              </a:rPr>
              <a:t>Geachte meneer</a:t>
            </a:r>
            <a:r>
              <a:rPr lang="nl-NL" dirty="0" smtClean="0"/>
              <a:t>&gt;&gt;Hee/Hoi</a:t>
            </a:r>
          </a:p>
          <a:p>
            <a:pPr marL="18000" lvl="1" indent="0">
              <a:buNone/>
            </a:pPr>
            <a:endParaRPr lang="nl-NL" dirty="0"/>
          </a:p>
          <a:p>
            <a:pPr marL="18000" lvl="1" indent="0">
              <a:buNone/>
            </a:pPr>
            <a:endParaRPr lang="nl-NL" dirty="0"/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DB5DDE-7563-4892-B02D-5CC7DC3DA781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7" name="Tijdelijke aanduiding voor afbeelding 6"/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Kenmerken </a:t>
            </a:r>
            <a:endParaRPr lang="nl-NL" dirty="0"/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33837" y="2271854"/>
            <a:ext cx="2838450" cy="285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8224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tekst 3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pPr lvl="0"/>
            <a:r>
              <a:rPr lang="nl-NL" u="sng" dirty="0" smtClean="0"/>
              <a:t>Vaste afspraken over de indeling</a:t>
            </a:r>
          </a:p>
          <a:p>
            <a:pPr lvl="0"/>
            <a:endParaRPr lang="nl-NL" dirty="0"/>
          </a:p>
          <a:p>
            <a:pPr lvl="1"/>
            <a:r>
              <a:rPr lang="nl-NL" b="1" dirty="0" smtClean="0"/>
              <a:t>Inleiding: </a:t>
            </a:r>
            <a:r>
              <a:rPr lang="nl-NL" dirty="0" smtClean="0"/>
              <a:t>in één zin of korte alinea wie je bent en uitleggen waarom je de brief schrijft.</a:t>
            </a:r>
          </a:p>
          <a:p>
            <a:pPr lvl="1"/>
            <a:endParaRPr lang="nl-NL" dirty="0"/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DB5DDE-7563-4892-B02D-5CC7DC3DA781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7" name="Tijdelijke aanduiding voor afbeelding 6"/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Briefconventies</a:t>
            </a:r>
            <a:endParaRPr lang="nl-NL" dirty="0"/>
          </a:p>
        </p:txBody>
      </p:sp>
      <p:sp>
        <p:nvSpPr>
          <p:cNvPr id="6" name="Rectangle 95">
            <a:hlinkClick r:id="rId2"/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l-NL"/>
          </a:p>
        </p:txBody>
      </p:sp>
      <p:pic>
        <p:nvPicPr>
          <p:cNvPr id="8" name="Afbeelding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29820" y="3449841"/>
            <a:ext cx="4219074" cy="17830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5838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tekst 3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pPr lvl="0"/>
            <a:r>
              <a:rPr lang="nl-NL" u="sng" dirty="0" smtClean="0"/>
              <a:t>Vaste afspraken over de indeling</a:t>
            </a:r>
          </a:p>
          <a:p>
            <a:pPr lvl="0"/>
            <a:endParaRPr lang="nl-NL" dirty="0"/>
          </a:p>
          <a:p>
            <a:pPr lvl="1"/>
            <a:r>
              <a:rPr lang="nl-NL" b="1" dirty="0"/>
              <a:t>Middenstuk: </a:t>
            </a:r>
            <a:r>
              <a:rPr lang="nl-NL" dirty="0"/>
              <a:t>twee á drie alinea`s waarin je jouw </a:t>
            </a:r>
            <a:r>
              <a:rPr lang="nl-NL" dirty="0" smtClean="0"/>
              <a:t>verzoek/klacht/mededeling </a:t>
            </a:r>
            <a:r>
              <a:rPr lang="nl-NL" dirty="0"/>
              <a:t>verder uitwerkt.</a:t>
            </a:r>
          </a:p>
          <a:p>
            <a:pPr lvl="1"/>
            <a:endParaRPr lang="nl-NL" dirty="0"/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DB5DDE-7563-4892-B02D-5CC7DC3DA781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7" name="Tijdelijke aanduiding voor afbeelding 6"/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Briefconventies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369314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tekst 3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pPr lvl="0"/>
            <a:r>
              <a:rPr lang="nl-NL" u="sng" dirty="0" smtClean="0"/>
              <a:t>Vaste afspraken over de indeling</a:t>
            </a:r>
          </a:p>
          <a:p>
            <a:pPr lvl="0"/>
            <a:endParaRPr lang="nl-NL" dirty="0"/>
          </a:p>
          <a:p>
            <a:pPr lvl="1"/>
            <a:r>
              <a:rPr lang="nl-NL" b="1" dirty="0"/>
              <a:t>Slot: </a:t>
            </a:r>
            <a:r>
              <a:rPr lang="nl-NL" dirty="0"/>
              <a:t>Vat kort samen wat je met de brief wilt </a:t>
            </a:r>
            <a:r>
              <a:rPr lang="nl-NL" dirty="0" smtClean="0"/>
              <a:t>bereiken: een wens of verwachting. </a:t>
            </a:r>
          </a:p>
          <a:p>
            <a:pPr lvl="1"/>
            <a:r>
              <a:rPr lang="nl-NL" dirty="0" smtClean="0"/>
              <a:t>Je </a:t>
            </a:r>
            <a:r>
              <a:rPr lang="nl-NL" dirty="0"/>
              <a:t>sluit af met een vriendelijke afsluiting.</a:t>
            </a:r>
          </a:p>
          <a:p>
            <a:pPr lvl="1"/>
            <a:endParaRPr lang="nl-NL" dirty="0"/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DB5DDE-7563-4892-B02D-5CC7DC3DA781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7" name="Tijdelijke aanduiding voor afbeelding 6"/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Briefconventies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947333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ekst 1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70000" lnSpcReduction="20000"/>
          </a:bodyPr>
          <a:lstStyle/>
          <a:p>
            <a:r>
              <a:rPr lang="nl-NL" dirty="0" smtClean="0"/>
              <a:t>A</a:t>
            </a:r>
            <a:r>
              <a:rPr lang="nl-NL" b="0" dirty="0" smtClean="0"/>
              <a:t> </a:t>
            </a:r>
            <a:r>
              <a:rPr lang="nl-NL" b="0" dirty="0"/>
              <a:t>Afzender: je naam en adres onder elkaar.</a:t>
            </a:r>
          </a:p>
          <a:p>
            <a:r>
              <a:rPr lang="nl-NL" dirty="0" smtClean="0"/>
              <a:t>B</a:t>
            </a:r>
            <a:r>
              <a:rPr lang="nl-NL" b="0" dirty="0"/>
              <a:t> </a:t>
            </a:r>
            <a:r>
              <a:rPr lang="nl-NL" b="0" dirty="0" smtClean="0"/>
              <a:t>Geadresseerde</a:t>
            </a:r>
            <a:r>
              <a:rPr lang="nl-NL" b="0" dirty="0"/>
              <a:t>, naam en adres</a:t>
            </a:r>
          </a:p>
          <a:p>
            <a:r>
              <a:rPr lang="nl-NL" dirty="0" smtClean="0"/>
              <a:t>C </a:t>
            </a:r>
            <a:r>
              <a:rPr lang="nl-NL" b="0" dirty="0" smtClean="0"/>
              <a:t>plaats en datum</a:t>
            </a:r>
          </a:p>
          <a:p>
            <a:r>
              <a:rPr lang="nl-NL" b="0" dirty="0" smtClean="0"/>
              <a:t>D Betreft: het onderwerp van je brief.</a:t>
            </a:r>
          </a:p>
          <a:p>
            <a:r>
              <a:rPr lang="nl-NL" b="0" dirty="0" smtClean="0"/>
              <a:t>E Aanhef </a:t>
            </a:r>
            <a:r>
              <a:rPr lang="nl-NL" u="sng" dirty="0" smtClean="0"/>
              <a:t>gevolgd door een komma.</a:t>
            </a:r>
          </a:p>
          <a:p>
            <a:r>
              <a:rPr lang="nl-NL" b="0" dirty="0" smtClean="0"/>
              <a:t>F/G/H De inhoud: inleiding, middenstuk en slot</a:t>
            </a:r>
          </a:p>
          <a:p>
            <a:r>
              <a:rPr lang="nl-NL" b="0" dirty="0" smtClean="0"/>
              <a:t>I Een beleefde  groet, </a:t>
            </a:r>
            <a:r>
              <a:rPr lang="nl-NL" u="sng" dirty="0" smtClean="0"/>
              <a:t>gevolgd door een komma</a:t>
            </a:r>
          </a:p>
          <a:p>
            <a:r>
              <a:rPr lang="nl-NL" b="0" dirty="0" smtClean="0"/>
              <a:t>J Een handtekening</a:t>
            </a:r>
          </a:p>
          <a:p>
            <a:r>
              <a:rPr lang="nl-NL" b="0" dirty="0" smtClean="0"/>
              <a:t>K Je naam</a:t>
            </a:r>
          </a:p>
          <a:p>
            <a:r>
              <a:rPr lang="nl-NL" b="0" dirty="0" smtClean="0"/>
              <a:t>L Eventueel een bijlage. Als je iets met je brief meestuurt, vertel je hier wat je meestuurt.</a:t>
            </a:r>
          </a:p>
          <a:p>
            <a:endParaRPr lang="nl-NL" dirty="0" smtClean="0"/>
          </a:p>
          <a:p>
            <a:r>
              <a:rPr lang="nl-NL" dirty="0" smtClean="0"/>
              <a:t>LET OP:</a:t>
            </a:r>
          </a:p>
          <a:p>
            <a:pPr>
              <a:buNone/>
            </a:pPr>
            <a:r>
              <a:rPr lang="nl-NL" dirty="0" smtClean="0"/>
              <a:t>1: </a:t>
            </a:r>
            <a:r>
              <a:rPr lang="nl-NL" b="0" dirty="0" smtClean="0"/>
              <a:t>Tussen</a:t>
            </a:r>
            <a:r>
              <a:rPr lang="nl-NL" dirty="0" smtClean="0"/>
              <a:t> A </a:t>
            </a:r>
            <a:r>
              <a:rPr lang="nl-NL" b="0" dirty="0" smtClean="0"/>
              <a:t>en </a:t>
            </a:r>
            <a:r>
              <a:rPr lang="nl-NL" dirty="0" smtClean="0"/>
              <a:t>B</a:t>
            </a:r>
            <a:r>
              <a:rPr lang="nl-NL" b="0" dirty="0" smtClean="0"/>
              <a:t> sla je </a:t>
            </a:r>
            <a:r>
              <a:rPr lang="nl-NL" dirty="0" smtClean="0"/>
              <a:t>TWEE </a:t>
            </a:r>
            <a:r>
              <a:rPr lang="nl-NL" b="0" dirty="0" smtClean="0"/>
              <a:t>regels over</a:t>
            </a:r>
          </a:p>
          <a:p>
            <a:pPr>
              <a:buNone/>
            </a:pPr>
            <a:r>
              <a:rPr lang="nl-NL" dirty="0" smtClean="0"/>
              <a:t>2: </a:t>
            </a:r>
            <a:r>
              <a:rPr lang="nl-NL" b="0" dirty="0" smtClean="0"/>
              <a:t>Tussen de andere onderdelen steeds</a:t>
            </a:r>
            <a:r>
              <a:rPr lang="nl-NL" dirty="0" smtClean="0"/>
              <a:t> ÉÉN </a:t>
            </a:r>
            <a:r>
              <a:rPr lang="nl-NL" b="0" dirty="0" smtClean="0"/>
              <a:t>regel</a:t>
            </a:r>
          </a:p>
          <a:p>
            <a:pPr>
              <a:buNone/>
            </a:pPr>
            <a:r>
              <a:rPr lang="nl-NL" dirty="0" smtClean="0"/>
              <a:t>3: </a:t>
            </a:r>
            <a:r>
              <a:rPr lang="nl-NL" b="0" dirty="0" smtClean="0"/>
              <a:t>Om de inhoud overzichtelijk te houden laat je </a:t>
            </a:r>
            <a:r>
              <a:rPr lang="nl-NL" dirty="0" smtClean="0"/>
              <a:t>een witregel</a:t>
            </a:r>
            <a:r>
              <a:rPr lang="nl-NL" b="0" dirty="0" smtClean="0"/>
              <a:t> </a:t>
            </a:r>
            <a:r>
              <a:rPr lang="nl-NL" dirty="0" smtClean="0"/>
              <a:t>open</a:t>
            </a:r>
            <a:r>
              <a:rPr lang="nl-NL" b="0" dirty="0" smtClean="0"/>
              <a:t> tussen de alinea`s.</a:t>
            </a:r>
            <a:endParaRPr lang="nl-NL" b="0" dirty="0"/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DB5DDE-7563-4892-B02D-5CC7DC3DA781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Zo schrijf je een zakelijke brief: adressering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0547043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ee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Essentieel.thmx</Template>
  <TotalTime>425</TotalTime>
  <Words>592</Words>
  <Application>Microsoft Office PowerPoint</Application>
  <PresentationFormat>Diavoorstelling (4:3)</PresentationFormat>
  <Paragraphs>111</Paragraphs>
  <Slides>14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14</vt:i4>
      </vt:variant>
    </vt:vector>
  </HeadingPairs>
  <TitlesOfParts>
    <vt:vector size="15" baseType="lpstr">
      <vt:lpstr>Essentieel</vt:lpstr>
      <vt:lpstr>Schrijven</vt:lpstr>
      <vt:lpstr>Wat ga je leren?</vt:lpstr>
      <vt:lpstr>Wat gaan we doen?</vt:lpstr>
      <vt:lpstr>Verschillen</vt:lpstr>
      <vt:lpstr>Kenmerken </vt:lpstr>
      <vt:lpstr>Briefconventies</vt:lpstr>
      <vt:lpstr>Briefconventies</vt:lpstr>
      <vt:lpstr>Briefconventies</vt:lpstr>
      <vt:lpstr>Zo schrijf je een zakelijke brief: adressering</vt:lpstr>
      <vt:lpstr>PowerPoint-presentatie</vt:lpstr>
      <vt:lpstr> betreft, aanhef</vt:lpstr>
      <vt:lpstr>Inleiding , middenstuk, slot</vt:lpstr>
      <vt:lpstr> Een beleefde  groet, Een handtekening Je naam en Eventueel een bijlage. </vt:lpstr>
      <vt:lpstr>Wat gaan we doen?</vt:lpstr>
    </vt:vector>
  </TitlesOfParts>
  <Company>Remco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Fictie 1.1</dc:title>
  <dc:creator>VNRE Vrancken</dc:creator>
  <cp:lastModifiedBy>Vrancken R.</cp:lastModifiedBy>
  <cp:revision>40</cp:revision>
  <dcterms:created xsi:type="dcterms:W3CDTF">2015-08-26T11:58:10Z</dcterms:created>
  <dcterms:modified xsi:type="dcterms:W3CDTF">2018-03-02T09:21:47Z</dcterms:modified>
</cp:coreProperties>
</file>