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5" r:id="rId1"/>
  </p:sldMasterIdLst>
  <p:notesMasterIdLst>
    <p:notesMasterId r:id="rId13"/>
  </p:notesMasterIdLst>
  <p:handoutMasterIdLst>
    <p:handoutMasterId r:id="rId14"/>
  </p:handoutMasterIdLst>
  <p:sldIdLst>
    <p:sldId id="285" r:id="rId2"/>
    <p:sldId id="271" r:id="rId3"/>
    <p:sldId id="290" r:id="rId4"/>
    <p:sldId id="286" r:id="rId5"/>
    <p:sldId id="273" r:id="rId6"/>
    <p:sldId id="292" r:id="rId7"/>
    <p:sldId id="297" r:id="rId8"/>
    <p:sldId id="298" r:id="rId9"/>
    <p:sldId id="294" r:id="rId10"/>
    <p:sldId id="295" r:id="rId11"/>
    <p:sldId id="296" r:id="rId12"/>
  </p:sldIdLst>
  <p:sldSz cx="9144000" cy="6858000" type="screen4x3"/>
  <p:notesSz cx="6797675" cy="9928225"/>
  <p:custDataLst>
    <p:tags r:id="rId15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45A"/>
    <a:srgbClr val="CC006A"/>
    <a:srgbClr val="BAA879"/>
    <a:srgbClr val="2886A3"/>
    <a:srgbClr val="FFFFFF"/>
    <a:srgbClr val="B0A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470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5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EDEDA-8E36-4DFB-8E4D-D1D6DB4D9F0E}" type="datetimeFigureOut">
              <a:rPr lang="nl-NL" smtClean="0"/>
              <a:pPr/>
              <a:t>2-3-2018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1A290-BA50-4A20-9420-36625EF70DC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38916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67E3D-53D2-40D8-B702-9292685B6CC8}" type="datetimeFigureOut">
              <a:rPr lang="nl-NL" smtClean="0"/>
              <a:pPr/>
              <a:t>2-3-2018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1F4A8-050B-42C0-A480-AB8DEF94A52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811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March 2,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March 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March 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76000" y="1749600"/>
            <a:ext cx="7884432" cy="4395600"/>
          </a:xfrm>
        </p:spPr>
        <p:txBody>
          <a:bodyPr/>
          <a:lstStyle>
            <a:lvl4pPr>
              <a:defRPr>
                <a:solidFill>
                  <a:srgbClr val="D0145A"/>
                </a:solidFill>
              </a:defRPr>
            </a:lvl4pPr>
            <a:lvl5pPr>
              <a:defRPr>
                <a:solidFill>
                  <a:srgbClr val="D0145A"/>
                </a:solidFill>
              </a:defRPr>
            </a:lvl5pPr>
            <a:lvl6pPr>
              <a:defRPr baseline="0">
                <a:solidFill>
                  <a:srgbClr val="D0145A"/>
                </a:solidFill>
              </a:defRPr>
            </a:lvl6pPr>
            <a:lvl7pPr>
              <a:defRPr baseline="30000"/>
            </a:lvl7pPr>
          </a:lstStyle>
          <a:p>
            <a:pPr lvl="0"/>
            <a:r>
              <a:rPr lang="nl-NL" dirty="0" smtClean="0"/>
              <a:t>Kop</a:t>
            </a:r>
          </a:p>
          <a:p>
            <a:pPr lvl="1"/>
            <a:r>
              <a:rPr lang="nl-NL" dirty="0" smtClean="0"/>
              <a:t>Voorbeeld opsomming</a:t>
            </a:r>
          </a:p>
          <a:p>
            <a:pPr lvl="2"/>
            <a:r>
              <a:rPr lang="nl-NL" dirty="0" smtClean="0"/>
              <a:t>Tekst</a:t>
            </a:r>
          </a:p>
          <a:p>
            <a:pPr lvl="3"/>
            <a:r>
              <a:rPr lang="nl-NL" dirty="0" smtClean="0"/>
              <a:t>Voorbeeld opsomming 2</a:t>
            </a:r>
          </a:p>
          <a:p>
            <a:pPr lvl="4"/>
            <a:r>
              <a:rPr lang="nl-NL" dirty="0" smtClean="0"/>
              <a:t>Opsomming binnen opsomming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85800" y="6451200"/>
            <a:ext cx="285750" cy="179388"/>
          </a:xfrm>
          <a:prstGeom prst="rect">
            <a:avLst/>
          </a:prstGeom>
        </p:spPr>
        <p:txBody>
          <a:bodyPr lIns="0" rIns="0"/>
          <a:lstStyle/>
          <a:p>
            <a:fld id="{37DB5DDE-7563-4892-B02D-5CC7DC3DA78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985838" y="6453336"/>
            <a:ext cx="7345362" cy="179388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 smtClean="0"/>
              <a:t>Tekstdia</a:t>
            </a:r>
            <a:r>
              <a:rPr lang="nl-NL" dirty="0" smtClean="0"/>
              <a:t> titel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9487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 smal">
    <p:bg>
      <p:bgPr>
        <a:solidFill>
          <a:schemeClr val="bg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fgeronde rechthoek 3"/>
          <p:cNvSpPr/>
          <p:nvPr userDrawn="1">
            <p:custDataLst>
              <p:tags r:id="rId1"/>
            </p:custDataLst>
          </p:nvPr>
        </p:nvSpPr>
        <p:spPr>
          <a:xfrm>
            <a:off x="683568" y="684000"/>
            <a:ext cx="7776000" cy="3888000"/>
          </a:xfrm>
          <a:custGeom>
            <a:avLst/>
            <a:gdLst/>
            <a:ahLst/>
            <a:cxnLst/>
            <a:rect l="l" t="t" r="r" b="b"/>
            <a:pathLst>
              <a:path w="7775040" h="3909600">
                <a:moveTo>
                  <a:pt x="399803" y="0"/>
                </a:moveTo>
                <a:lnTo>
                  <a:pt x="3488197" y="0"/>
                </a:lnTo>
                <a:cubicBezTo>
                  <a:pt x="3707411" y="0"/>
                  <a:pt x="3885418" y="177245"/>
                  <a:pt x="3887520" y="396871"/>
                </a:cubicBezTo>
                <a:cubicBezTo>
                  <a:pt x="3889622" y="177245"/>
                  <a:pt x="4067630" y="0"/>
                  <a:pt x="4286843" y="0"/>
                </a:cubicBezTo>
                <a:lnTo>
                  <a:pt x="7375237" y="0"/>
                </a:lnTo>
                <a:cubicBezTo>
                  <a:pt x="7596042" y="0"/>
                  <a:pt x="7775040" y="179827"/>
                  <a:pt x="7775040" y="401654"/>
                </a:cubicBezTo>
                <a:lnTo>
                  <a:pt x="7775040" y="3507946"/>
                </a:lnTo>
                <a:cubicBezTo>
                  <a:pt x="7775040" y="3729773"/>
                  <a:pt x="7596042" y="3909600"/>
                  <a:pt x="7375237" y="3909600"/>
                </a:cubicBezTo>
                <a:lnTo>
                  <a:pt x="4532126" y="3909600"/>
                </a:lnTo>
                <a:lnTo>
                  <a:pt x="4286843" y="3909600"/>
                </a:lnTo>
                <a:lnTo>
                  <a:pt x="3887040" y="3909600"/>
                </a:lnTo>
                <a:lnTo>
                  <a:pt x="3887040" y="3517513"/>
                </a:lnTo>
                <a:cubicBezTo>
                  <a:pt x="3882819" y="3734931"/>
                  <a:pt x="3705812" y="3909600"/>
                  <a:pt x="3488197" y="3909600"/>
                </a:cubicBezTo>
                <a:lnTo>
                  <a:pt x="645085" y="3909600"/>
                </a:lnTo>
                <a:lnTo>
                  <a:pt x="399803" y="3909600"/>
                </a:lnTo>
                <a:lnTo>
                  <a:pt x="0" y="3909600"/>
                </a:lnTo>
                <a:lnTo>
                  <a:pt x="0" y="3507946"/>
                </a:lnTo>
                <a:lnTo>
                  <a:pt x="0" y="3240360"/>
                </a:lnTo>
                <a:lnTo>
                  <a:pt x="0" y="401654"/>
                </a:lnTo>
                <a:cubicBezTo>
                  <a:pt x="0" y="179827"/>
                  <a:pt x="178998" y="0"/>
                  <a:pt x="399803" y="0"/>
                </a:cubicBezTo>
                <a:close/>
              </a:path>
            </a:pathLst>
          </a:custGeom>
          <a:solidFill>
            <a:srgbClr val="D0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1112283" y="1044000"/>
            <a:ext cx="3024000" cy="3177088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109000"/>
              </a:lnSpc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 dirty="0" smtClean="0"/>
              <a:t>Klik om een titel te maken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004000" y="1080000"/>
            <a:ext cx="3024384" cy="1052856"/>
          </a:xfrm>
        </p:spPr>
        <p:txBody>
          <a:bodyPr lIns="0" tIns="0" rIns="0" bIns="0"/>
          <a:lstStyle>
            <a:lvl1pPr marL="0" indent="0" algn="l">
              <a:lnSpc>
                <a:spcPts val="23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</a:p>
        </p:txBody>
      </p:sp>
      <p:sp>
        <p:nvSpPr>
          <p:cNvPr id="2" name="Rechthoek 1"/>
          <p:cNvSpPr/>
          <p:nvPr userDrawn="1"/>
        </p:nvSpPr>
        <p:spPr>
          <a:xfrm>
            <a:off x="683568" y="260648"/>
            <a:ext cx="7776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03800" y="3284984"/>
            <a:ext cx="3024188" cy="792163"/>
          </a:xfrm>
        </p:spPr>
        <p:txBody>
          <a:bodyPr lIns="0" tIns="0" rIns="0" bIns="0">
            <a:normAutofit/>
          </a:bodyPr>
          <a:lstStyle>
            <a:lvl1pPr>
              <a:lnSpc>
                <a:spcPts val="2300"/>
              </a:lnSpc>
              <a:defRPr sz="1200">
                <a:solidFill>
                  <a:srgbClr val="FFFFFF"/>
                </a:solidFill>
              </a:defRPr>
            </a:lvl1pPr>
          </a:lstStyle>
          <a:p>
            <a:pPr>
              <a:lnSpc>
                <a:spcPts val="2300"/>
              </a:lnSpc>
            </a:pPr>
            <a:r>
              <a:rPr lang="nl-NL" sz="1200" dirty="0" smtClean="0"/>
              <a:t>Naam auteur/spreker</a:t>
            </a:r>
            <a:br>
              <a:rPr lang="nl-NL" sz="1200" dirty="0" smtClean="0"/>
            </a:br>
            <a:r>
              <a:rPr lang="nl-NL" sz="1200" dirty="0" smtClean="0"/>
              <a:t>Plaats, datum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74987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76000" y="1749600"/>
            <a:ext cx="5144400" cy="4395600"/>
          </a:xfrm>
        </p:spPr>
        <p:txBody>
          <a:bodyPr/>
          <a:lstStyle>
            <a:lvl4pPr>
              <a:defRPr>
                <a:solidFill>
                  <a:srgbClr val="D0145A"/>
                </a:solidFill>
              </a:defRPr>
            </a:lvl4pPr>
            <a:lvl5pPr>
              <a:defRPr>
                <a:solidFill>
                  <a:srgbClr val="D0145A"/>
                </a:solidFill>
              </a:defRPr>
            </a:lvl5pPr>
            <a:lvl6pPr>
              <a:defRPr baseline="0">
                <a:solidFill>
                  <a:srgbClr val="D0145A"/>
                </a:solidFill>
              </a:defRPr>
            </a:lvl6pPr>
            <a:lvl7pPr>
              <a:defRPr baseline="30000"/>
            </a:lvl7pPr>
          </a:lstStyle>
          <a:p>
            <a:pPr lvl="0"/>
            <a:r>
              <a:rPr lang="nl-NL" dirty="0" smtClean="0"/>
              <a:t>Kop</a:t>
            </a:r>
          </a:p>
          <a:p>
            <a:pPr lvl="1"/>
            <a:r>
              <a:rPr lang="nl-NL" dirty="0" smtClean="0"/>
              <a:t>Voorbeeld opsomming</a:t>
            </a:r>
          </a:p>
          <a:p>
            <a:pPr lvl="2"/>
            <a:r>
              <a:rPr lang="nl-NL" dirty="0" smtClean="0"/>
              <a:t>Tekst</a:t>
            </a:r>
          </a:p>
          <a:p>
            <a:pPr lvl="3"/>
            <a:r>
              <a:rPr lang="nl-NL" dirty="0" smtClean="0"/>
              <a:t>Voorbeeld opsomming 2</a:t>
            </a:r>
          </a:p>
          <a:p>
            <a:pPr lvl="4"/>
            <a:r>
              <a:rPr lang="nl-NL" dirty="0" smtClean="0"/>
              <a:t>Opsomming binnen opsomming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85800" y="6451200"/>
            <a:ext cx="285750" cy="179388"/>
          </a:xfrm>
          <a:prstGeom prst="rect">
            <a:avLst/>
          </a:prstGeom>
        </p:spPr>
        <p:txBody>
          <a:bodyPr lIns="0" rIns="0"/>
          <a:lstStyle/>
          <a:p>
            <a:fld id="{37DB5DDE-7563-4892-B02D-5CC7DC3DA78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985838" y="6453336"/>
            <a:ext cx="7345362" cy="179388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4" hasCustomPrompt="1"/>
          </p:nvPr>
        </p:nvSpPr>
        <p:spPr>
          <a:xfrm>
            <a:off x="5859344" y="1772816"/>
            <a:ext cx="2592000" cy="43948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Arial" pitchFamily="34" charset="0"/>
              <a:buChar char="•"/>
              <a:tabLst/>
              <a:defRPr/>
            </a:lvl1pPr>
          </a:lstStyle>
          <a:p>
            <a:r>
              <a:rPr lang="nl-NL" dirty="0" smtClean="0"/>
              <a:t>Klik op het pictogram als u een afbeelding wilt toevoegen</a:t>
            </a:r>
          </a:p>
          <a:p>
            <a:endParaRPr lang="nl-NL" dirty="0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smtClean="0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919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687600" y="1844824"/>
            <a:ext cx="7772400" cy="43255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85800" y="6451200"/>
            <a:ext cx="285750" cy="179388"/>
          </a:xfrm>
          <a:prstGeom prst="rect">
            <a:avLst/>
          </a:prstGeom>
        </p:spPr>
        <p:txBody>
          <a:bodyPr lIns="0" rIns="0"/>
          <a:lstStyle/>
          <a:p>
            <a:fld id="{37DB5DDE-7563-4892-B02D-5CC7DC3DA78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985838" y="6453336"/>
            <a:ext cx="7345362" cy="179388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smtClean="0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877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March 2, 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March 2,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March 2,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March 2,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March 2,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March 2,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March 2,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March 2,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8" r:id="rId12"/>
    <p:sldLayoutId id="2147483650" r:id="rId13"/>
    <p:sldLayoutId id="2147483653" r:id="rId14"/>
    <p:sldLayoutId id="2147483651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nl/url?sa=i&amp;rct=j&amp;q=&amp;esrc=s&amp;source=images&amp;cd=&amp;cad=rja&amp;uact=8&amp;ved=0ahUKEwjlr5yXx_TLAhUGDQ4KHUs6BucQjRwIBw&amp;url=http://www.faqt.nl/recent/gepest-worden-leidt-tot-misdaad/&amp;bvm=bv.118443451,d.ZWU&amp;psig=AFQjCNGDHx4aI5zhY9fvA8m7KsuKEkTBEg&amp;ust=1459844606611616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91KUqYouHs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457200" y="476672"/>
            <a:ext cx="7772400" cy="1947663"/>
          </a:xfrm>
        </p:spPr>
        <p:txBody>
          <a:bodyPr/>
          <a:lstStyle/>
          <a:p>
            <a:r>
              <a:rPr lang="nl-NL" dirty="0" smtClean="0"/>
              <a:t>Lagerhuisdebat</a:t>
            </a:r>
            <a:endParaRPr lang="nl-NL" dirty="0"/>
          </a:p>
        </p:txBody>
      </p:sp>
      <p:sp>
        <p:nvSpPr>
          <p:cNvPr id="6" name="Sub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Tentamen</a:t>
            </a:r>
          </a:p>
          <a:p>
            <a:r>
              <a:rPr lang="nl-NL" dirty="0" smtClean="0"/>
              <a:t>Debatteren</a:t>
            </a:r>
          </a:p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3238247"/>
            <a:ext cx="5544616" cy="312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nl-NL" sz="4000" dirty="0" smtClean="0"/>
              <a:t>“Levenslange gevangenisstraf moet ook echt levenslang zijn.”</a:t>
            </a:r>
            <a:endParaRPr lang="nl-NL" sz="40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27168" cy="1371600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Stelling 2</a:t>
            </a:r>
            <a:br>
              <a:rPr lang="nl-NL" dirty="0" smtClean="0"/>
            </a:br>
            <a:endParaRPr lang="nl-NL" sz="1800" dirty="0">
              <a:solidFill>
                <a:schemeClr val="tx1"/>
              </a:solidFill>
            </a:endParaRPr>
          </a:p>
        </p:txBody>
      </p:sp>
      <p:pic>
        <p:nvPicPr>
          <p:cNvPr id="3079" name="Picture 7" descr="http://www.faqt.nl/wp-content/uploads/2013/08/gevangeni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36706"/>
            <a:ext cx="4464496" cy="291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7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1939001" y="1556792"/>
            <a:ext cx="5144400" cy="1872208"/>
          </a:xfrm>
        </p:spPr>
        <p:txBody>
          <a:bodyPr/>
          <a:lstStyle/>
          <a:p>
            <a:pPr algn="ctr"/>
            <a:r>
              <a:rPr lang="nl-NL" sz="4000" dirty="0" smtClean="0"/>
              <a:t>“Pesten moet strafbaar worden”</a:t>
            </a:r>
            <a:endParaRPr lang="nl-NL" sz="40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23374" y="188640"/>
            <a:ext cx="8507288" cy="1371600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Stelling 3</a:t>
            </a:r>
            <a:br>
              <a:rPr lang="nl-NL" dirty="0" smtClean="0"/>
            </a:br>
            <a:endParaRPr lang="nl-NL" sz="1800" dirty="0">
              <a:solidFill>
                <a:schemeClr val="tx1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996952"/>
            <a:ext cx="4938628" cy="369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0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nl-NL" dirty="0" smtClean="0"/>
              <a:t>Beargumenteerd je mening geven.</a:t>
            </a:r>
          </a:p>
          <a:p>
            <a:pPr marL="342900" indent="-342900">
              <a:buAutoNum type="arabicPeriod"/>
            </a:pPr>
            <a:r>
              <a:rPr lang="nl-NL" dirty="0" smtClean="0"/>
              <a:t>Wat een (Lagerhuis)debat is.</a:t>
            </a:r>
          </a:p>
          <a:p>
            <a:pPr marL="342900" indent="-342900">
              <a:buAutoNum type="arabicPeriod"/>
            </a:pPr>
            <a:r>
              <a:rPr lang="nl-NL" dirty="0" smtClean="0"/>
              <a:t>Hoe je een debat voorbereidt en voert.</a:t>
            </a:r>
          </a:p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Aan het einde van deze les weet/kun je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378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576000" y="1749600"/>
            <a:ext cx="7884432" cy="488098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Filmfragment Lagerhuis jongeren kijken (5m)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Uitleg regels Lagerhuisdebat </a:t>
            </a:r>
            <a:r>
              <a:rPr lang="nl-NL" dirty="0" smtClean="0"/>
              <a:t> en tentamen(10m</a:t>
            </a:r>
            <a:r>
              <a:rPr lang="nl-NL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Groepen maken en inhoudelijk voorbereiden op de stellingen </a:t>
            </a:r>
            <a:r>
              <a:rPr lang="nl-NL" dirty="0" smtClean="0"/>
              <a:t>(30m</a:t>
            </a:r>
            <a:r>
              <a:rPr lang="nl-NL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Afsluiting</a:t>
            </a:r>
          </a:p>
          <a:p>
            <a:pPr marL="457200" indent="-457200">
              <a:buFont typeface="+mj-lt"/>
              <a:buAutoNum type="arabicPeriod"/>
            </a:pP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endParaRPr lang="nl-NL" dirty="0" smtClean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715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107504" y="1749600"/>
            <a:ext cx="8352928" cy="4395600"/>
          </a:xfrm>
        </p:spPr>
        <p:txBody>
          <a:bodyPr>
            <a:normAutofit/>
          </a:bodyPr>
          <a:lstStyle/>
          <a:p>
            <a:r>
              <a:rPr lang="nl-NL" dirty="0" smtClean="0">
                <a:hlinkClick r:id="rId2"/>
              </a:rPr>
              <a:t>Jongeren Lagerhuis: 'het recht op spijbelen'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DEbat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1135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107504" y="1700808"/>
            <a:ext cx="5144400" cy="4395600"/>
          </a:xfrm>
        </p:spPr>
        <p:txBody>
          <a:bodyPr>
            <a:normAutofit/>
          </a:bodyPr>
          <a:lstStyle/>
          <a:p>
            <a:pPr marL="54000" lvl="3" indent="0">
              <a:buNone/>
            </a:pPr>
            <a:r>
              <a:rPr lang="nl-NL" dirty="0" smtClean="0">
                <a:solidFill>
                  <a:schemeClr val="tx1"/>
                </a:solidFill>
              </a:rPr>
              <a:t>Debat           Twee partijen bespreken een stelling. </a:t>
            </a:r>
          </a:p>
          <a:p>
            <a:pPr marL="54000" lvl="3" indent="0">
              <a:buNone/>
            </a:pPr>
            <a:endParaRPr lang="nl-NL" dirty="0" smtClean="0">
              <a:solidFill>
                <a:schemeClr val="tx1"/>
              </a:solidFill>
            </a:endParaRPr>
          </a:p>
          <a:p>
            <a:pPr marL="54000" lvl="3" indent="0">
              <a:buNone/>
            </a:pPr>
            <a:r>
              <a:rPr lang="nl-NL" dirty="0" err="1" smtClean="0">
                <a:solidFill>
                  <a:schemeClr val="tx1"/>
                </a:solidFill>
              </a:rPr>
              <a:t>Één</a:t>
            </a:r>
            <a:r>
              <a:rPr lang="nl-NL" dirty="0" smtClean="0">
                <a:solidFill>
                  <a:schemeClr val="tx1"/>
                </a:solidFill>
              </a:rPr>
              <a:t> partij= voor</a:t>
            </a:r>
            <a:endParaRPr lang="nl-NL" dirty="0">
              <a:solidFill>
                <a:schemeClr val="tx1"/>
              </a:solidFill>
            </a:endParaRPr>
          </a:p>
          <a:p>
            <a:pPr marL="54000" lvl="3" indent="0">
              <a:buNone/>
            </a:pPr>
            <a:r>
              <a:rPr lang="nl-NL" dirty="0" err="1" smtClean="0">
                <a:solidFill>
                  <a:schemeClr val="tx1"/>
                </a:solidFill>
              </a:rPr>
              <a:t>Één</a:t>
            </a:r>
            <a:r>
              <a:rPr lang="nl-NL" dirty="0" smtClean="0">
                <a:solidFill>
                  <a:schemeClr val="tx1"/>
                </a:solidFill>
              </a:rPr>
              <a:t> partij=tegen</a:t>
            </a:r>
          </a:p>
          <a:p>
            <a:pPr marL="54000" lvl="3" indent="0">
              <a:buNone/>
            </a:pPr>
            <a:endParaRPr lang="nl-NL" dirty="0">
              <a:solidFill>
                <a:schemeClr val="tx1"/>
              </a:solidFill>
            </a:endParaRPr>
          </a:p>
          <a:p>
            <a:pPr marL="54000" lvl="3" indent="0">
              <a:buNone/>
            </a:pPr>
            <a:r>
              <a:rPr lang="nl-NL" dirty="0" smtClean="0">
                <a:solidFill>
                  <a:schemeClr val="tx1"/>
                </a:solidFill>
              </a:rPr>
              <a:t>Jury beslist wie er wint!</a:t>
            </a:r>
          </a:p>
          <a:p>
            <a:pPr marL="54000" lvl="3" indent="0">
              <a:buNone/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Wat is </a:t>
            </a:r>
            <a:r>
              <a:rPr lang="nl-NL" dirty="0"/>
              <a:t>een </a:t>
            </a:r>
            <a:r>
              <a:rPr lang="nl-NL" dirty="0" smtClean="0"/>
              <a:t>Debat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904" y="1524318"/>
            <a:ext cx="3588399" cy="2016224"/>
          </a:xfrm>
          <a:prstGeom prst="rect">
            <a:avLst/>
          </a:prstGeom>
        </p:spPr>
      </p:pic>
      <p:sp>
        <p:nvSpPr>
          <p:cNvPr id="7" name="PIJL-RECHTS 6"/>
          <p:cNvSpPr/>
          <p:nvPr/>
        </p:nvSpPr>
        <p:spPr>
          <a:xfrm>
            <a:off x="899592" y="1772816"/>
            <a:ext cx="576064" cy="189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428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107504" y="1700808"/>
            <a:ext cx="8496944" cy="4896544"/>
          </a:xfrm>
        </p:spPr>
        <p:txBody>
          <a:bodyPr>
            <a:normAutofit/>
          </a:bodyPr>
          <a:lstStyle/>
          <a:p>
            <a:pPr marL="396900" lvl="3" indent="-342900">
              <a:buFont typeface="+mj-lt"/>
              <a:buAutoNum type="arabicPeriod"/>
            </a:pPr>
            <a:r>
              <a:rPr lang="nl-NL" b="1" u="sng" dirty="0" smtClean="0">
                <a:solidFill>
                  <a:srgbClr val="000090"/>
                </a:solidFill>
              </a:rPr>
              <a:t>De debatleider introduceert de stelling.</a:t>
            </a:r>
          </a:p>
          <a:p>
            <a:pPr marL="396900" lvl="3" indent="-342900">
              <a:buFont typeface="+mj-lt"/>
              <a:buAutoNum type="arabicPeriod"/>
            </a:pPr>
            <a:endParaRPr lang="nl-NL" b="1" u="sng" dirty="0" smtClean="0">
              <a:solidFill>
                <a:srgbClr val="000090"/>
              </a:solidFill>
            </a:endParaRPr>
          </a:p>
          <a:p>
            <a:pPr marL="396900" lvl="3" indent="-342900">
              <a:buFont typeface="+mj-lt"/>
              <a:buAutoNum type="arabicPeriod"/>
            </a:pPr>
            <a:r>
              <a:rPr lang="nl-NL" b="1" u="sng" dirty="0" smtClean="0">
                <a:solidFill>
                  <a:srgbClr val="000090"/>
                </a:solidFill>
              </a:rPr>
              <a:t>De deelnemers kiezen een kant: voor of tegen.</a:t>
            </a:r>
          </a:p>
          <a:p>
            <a:pPr marL="396900" lvl="3" indent="-342900">
              <a:buFont typeface="+mj-lt"/>
              <a:buAutoNum type="arabicPeriod"/>
            </a:pPr>
            <a:endParaRPr lang="nl-NL" b="1" u="sng" dirty="0" smtClean="0">
              <a:solidFill>
                <a:srgbClr val="000090"/>
              </a:solidFill>
            </a:endParaRPr>
          </a:p>
          <a:p>
            <a:pPr marL="396900" lvl="3" indent="-342900">
              <a:buFont typeface="+mj-lt"/>
              <a:buAutoNum type="arabicPeriod"/>
            </a:pPr>
            <a:r>
              <a:rPr lang="nl-NL" b="1" u="sng" dirty="0" smtClean="0">
                <a:solidFill>
                  <a:srgbClr val="000090"/>
                </a:solidFill>
              </a:rPr>
              <a:t>Wie wil reageren gaat staan. </a:t>
            </a:r>
          </a:p>
          <a:p>
            <a:pPr marL="396900" lvl="3" indent="-342900">
              <a:buFont typeface="+mj-lt"/>
              <a:buAutoNum type="arabicPeriod"/>
            </a:pPr>
            <a:endParaRPr lang="nl-NL" b="1" u="sng" dirty="0">
              <a:solidFill>
                <a:srgbClr val="000090"/>
              </a:solidFill>
            </a:endParaRPr>
          </a:p>
          <a:p>
            <a:pPr marL="396900" lvl="3" indent="-342900">
              <a:buFont typeface="+mj-lt"/>
              <a:buAutoNum type="arabicPeriod"/>
            </a:pPr>
            <a:r>
              <a:rPr lang="nl-NL" b="1" u="sng" dirty="0" smtClean="0">
                <a:solidFill>
                  <a:srgbClr val="000090"/>
                </a:solidFill>
              </a:rPr>
              <a:t>Je mag elkaar niet in de rede vallen.</a:t>
            </a:r>
          </a:p>
          <a:p>
            <a:pPr marL="396900" lvl="3" indent="-342900">
              <a:buFont typeface="+mj-lt"/>
              <a:buAutoNum type="arabicPeriod"/>
            </a:pPr>
            <a:endParaRPr lang="nl-NL" b="1" u="sng" dirty="0" smtClean="0">
              <a:solidFill>
                <a:srgbClr val="000090"/>
              </a:solidFill>
            </a:endParaRPr>
          </a:p>
          <a:p>
            <a:pPr marL="396900" lvl="3" indent="-342900">
              <a:buFont typeface="+mj-lt"/>
              <a:buAutoNum type="arabicPeriod"/>
            </a:pPr>
            <a:r>
              <a:rPr lang="nl-NL" b="1" u="sng" dirty="0" smtClean="0">
                <a:solidFill>
                  <a:srgbClr val="000090"/>
                </a:solidFill>
              </a:rPr>
              <a:t>De debatleider geeft aan wie er mag spreken.</a:t>
            </a:r>
          </a:p>
          <a:p>
            <a:pPr marL="396900" lvl="3" indent="-342900">
              <a:buFont typeface="+mj-lt"/>
              <a:buAutoNum type="arabicPeriod"/>
            </a:pPr>
            <a:endParaRPr lang="nl-NL" b="1" u="sng" dirty="0" smtClean="0">
              <a:solidFill>
                <a:srgbClr val="000090"/>
              </a:solidFill>
            </a:endParaRPr>
          </a:p>
          <a:p>
            <a:pPr marL="396900" lvl="3" indent="-342900">
              <a:buFont typeface="+mj-lt"/>
              <a:buAutoNum type="arabicPeriod"/>
            </a:pPr>
            <a:r>
              <a:rPr lang="nl-NL" b="1" u="sng" dirty="0" smtClean="0">
                <a:solidFill>
                  <a:srgbClr val="000090"/>
                </a:solidFill>
              </a:rPr>
              <a:t>Ieder debat duurt 10 minuten.</a:t>
            </a:r>
          </a:p>
          <a:p>
            <a:pPr marL="396900" lvl="3" indent="-342900">
              <a:buFont typeface="+mj-lt"/>
              <a:buAutoNum type="arabicPeriod"/>
            </a:pPr>
            <a:endParaRPr lang="nl-NL" b="1" u="sng" dirty="0" smtClean="0">
              <a:solidFill>
                <a:srgbClr val="000090"/>
              </a:solidFill>
            </a:endParaRPr>
          </a:p>
          <a:p>
            <a:pPr marL="396900" lvl="3" indent="-342900">
              <a:buFont typeface="+mj-lt"/>
              <a:buAutoNum type="arabicPeriod"/>
            </a:pPr>
            <a:r>
              <a:rPr lang="nl-NL" b="1" u="sng" dirty="0" smtClean="0">
                <a:solidFill>
                  <a:srgbClr val="000090"/>
                </a:solidFill>
              </a:rPr>
              <a:t>Een jury heeft het laatste woord en bepaalt de beste debater.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L</a:t>
            </a:r>
            <a:r>
              <a:rPr lang="nl-NL" dirty="0" err="1" smtClean="0"/>
              <a:t>AgerhuisDebat</a:t>
            </a:r>
            <a:r>
              <a:rPr lang="nl-NL" dirty="0" smtClean="0"/>
              <a:t> regels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2276872"/>
            <a:ext cx="2107307" cy="291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8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59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Groepen zelf maken: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u="sng" dirty="0" smtClean="0"/>
              <a:t>minimaal</a:t>
            </a:r>
            <a:r>
              <a:rPr lang="nl-NL" dirty="0" smtClean="0"/>
              <a:t> 8 personen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u="sng" dirty="0" smtClean="0"/>
              <a:t>maximaal</a:t>
            </a:r>
            <a:r>
              <a:rPr lang="nl-NL" dirty="0" smtClean="0"/>
              <a:t> 10 personen 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83568" y="1916832"/>
            <a:ext cx="15841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Groep 1</a:t>
            </a:r>
          </a:p>
          <a:p>
            <a:endParaRPr lang="nl-NL" dirty="0" smtClean="0"/>
          </a:p>
        </p:txBody>
      </p:sp>
      <p:sp>
        <p:nvSpPr>
          <p:cNvPr id="7" name="Tekstvak 6"/>
          <p:cNvSpPr txBox="1"/>
          <p:nvPr/>
        </p:nvSpPr>
        <p:spPr>
          <a:xfrm>
            <a:off x="3571063" y="1958969"/>
            <a:ext cx="158417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Groep 2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6516216" y="1921737"/>
            <a:ext cx="158417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Groep 3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525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576000" y="188640"/>
            <a:ext cx="8100456" cy="5956560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Voorbereiding op </a:t>
            </a:r>
            <a:r>
              <a:rPr lang="nl-NL" dirty="0" smtClean="0"/>
              <a:t>papier!  De voorbereiding lever je geprint in een mapje in voor </a:t>
            </a:r>
            <a:r>
              <a:rPr lang="nl-NL" dirty="0"/>
              <a:t>het debat</a:t>
            </a:r>
            <a:r>
              <a:rPr lang="nl-NL" dirty="0" smtClean="0"/>
              <a:t>! </a:t>
            </a:r>
            <a:r>
              <a:rPr lang="nl-NL" dirty="0" smtClean="0">
                <a:solidFill>
                  <a:srgbClr val="FF0000"/>
                </a:solidFill>
              </a:rPr>
              <a:t>Geen voorbereiding=cijfer 1</a:t>
            </a:r>
            <a:endParaRPr lang="nl-NL" dirty="0">
              <a:solidFill>
                <a:srgbClr val="FF0000"/>
              </a:solidFill>
            </a:endParaRPr>
          </a:p>
          <a:p>
            <a:r>
              <a:rPr lang="nl-NL" u="sng" dirty="0"/>
              <a:t/>
            </a:r>
            <a:br>
              <a:rPr lang="nl-NL" u="sng" dirty="0"/>
            </a:br>
            <a:r>
              <a:rPr lang="nl-NL" u="sng" dirty="0" smtClean="0"/>
              <a:t>Wat moet ik doen om mijzelf goed voor te bereiden?</a:t>
            </a:r>
          </a:p>
          <a:p>
            <a:endParaRPr lang="nl-NL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Noteer </a:t>
            </a:r>
            <a:r>
              <a:rPr lang="nl-NL" dirty="0" smtClean="0"/>
              <a:t>per stelling je standpunt: </a:t>
            </a:r>
            <a:r>
              <a:rPr lang="nl-NL" dirty="0" smtClean="0">
                <a:solidFill>
                  <a:srgbClr val="FF0000"/>
                </a:solidFill>
              </a:rPr>
              <a:t>voor of tegen</a:t>
            </a:r>
            <a:r>
              <a:rPr lang="nl-NL" dirty="0" smtClean="0">
                <a:solidFill>
                  <a:srgbClr val="FF0000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Bereid jezelf inhoudelijk zeer goed voor! Ga op </a:t>
            </a:r>
            <a:r>
              <a:rPr lang="nl-NL" dirty="0">
                <a:solidFill>
                  <a:srgbClr val="FF0000"/>
                </a:solidFill>
              </a:rPr>
              <a:t>zoek</a:t>
            </a:r>
            <a:r>
              <a:rPr lang="nl-NL" dirty="0"/>
              <a:t> naar </a:t>
            </a:r>
            <a:r>
              <a:rPr lang="nl-NL" dirty="0">
                <a:solidFill>
                  <a:srgbClr val="FF0000"/>
                </a:solidFill>
              </a:rPr>
              <a:t>argumenten voor </a:t>
            </a:r>
            <a:r>
              <a:rPr lang="nl-NL" dirty="0"/>
              <a:t>jouw </a:t>
            </a:r>
            <a:r>
              <a:rPr lang="nl-NL" dirty="0" smtClean="0"/>
              <a:t>standpunt en noteer ze! Zoek minimaal drie goede argumenten.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Noteer ook mogelijke tegenargumenten en noteer ze: </a:t>
            </a:r>
            <a:r>
              <a:rPr lang="nl-NL" dirty="0">
                <a:solidFill>
                  <a:srgbClr val="FF0000"/>
                </a:solidFill>
              </a:rPr>
              <a:t>bedenk hoe je gaat reageren</a:t>
            </a:r>
            <a:r>
              <a:rPr lang="nl-NL" dirty="0" smtClean="0">
                <a:solidFill>
                  <a:srgbClr val="FF0000"/>
                </a:solidFill>
              </a:rPr>
              <a:t>.  </a:t>
            </a:r>
            <a:r>
              <a:rPr lang="nl-NL" dirty="0" smtClean="0"/>
              <a:t>Zoek minimaal drie goede tegenargumenten.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FF0000"/>
              </a:solidFill>
            </a:endParaRPr>
          </a:p>
          <a:p>
            <a:r>
              <a:rPr lang="nl-NL" u="sng" dirty="0" smtClean="0">
                <a:solidFill>
                  <a:srgbClr val="FF0000"/>
                </a:solidFill>
              </a:rPr>
              <a:t>LET OP</a:t>
            </a:r>
            <a:endParaRPr lang="nl-NL" u="sng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FF0000"/>
                </a:solidFill>
              </a:rPr>
              <a:t>Bereid alle stellingen voor</a:t>
            </a:r>
            <a:r>
              <a:rPr lang="nl-NL" dirty="0" smtClean="0"/>
              <a:t>. Je krijg op het tentamen te horen over welke stelling je in debat moet.</a:t>
            </a: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27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1691680" y="1628800"/>
            <a:ext cx="5328592" cy="1656184"/>
          </a:xfrm>
        </p:spPr>
        <p:txBody>
          <a:bodyPr>
            <a:normAutofit fontScale="92500" lnSpcReduction="10000"/>
          </a:bodyPr>
          <a:lstStyle/>
          <a:p>
            <a:pPr algn="ctr"/>
            <a:endParaRPr lang="nl-NL" dirty="0" smtClean="0"/>
          </a:p>
          <a:p>
            <a:pPr algn="ctr"/>
            <a:r>
              <a:rPr lang="nl-NL" sz="4000" dirty="0" smtClean="0"/>
              <a:t>“Softdrugs moeten legaal worden”</a:t>
            </a:r>
            <a:endParaRPr lang="nl-NL" sz="40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1371600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Stelling 1 </a:t>
            </a:r>
            <a:br>
              <a:rPr lang="nl-NL" dirty="0" smtClean="0"/>
            </a:br>
            <a:endParaRPr lang="nl-NL" sz="1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84984"/>
            <a:ext cx="4379728" cy="284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20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JABLOON" val="Standaard"/>
  <p:tag name="BEDRIJFID" val="7"/>
  <p:tag name="BEDRIJF" val="Centrale Diensten"/>
  <p:tag name="AUTEUR1EMAIL" val="h.vanhartingsveldt@deonderwijsspecialisten.nl"/>
  <p:tag name="AUTEUR1FUNCTIE" val="Medewerker Pr &amp; Communicatie"/>
  <p:tag name="TAAL" val="Nederlands"/>
  <p:tag name="TITELAUTEURS" val="0"/>
  <p:tag name="AUTEUR1" val="Hester van Hartingsveldt"/>
  <p:tag name="VIEWOFFICEVERSIE" val="2012.1.6.12160"/>
  <p:tag name="TITEL" val="En de naam is...."/>
  <p:tag name="DATUM" val="41375,5533795486"/>
  <p:tag name="DATUMTEKST" val="11-4-20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eel">
  <a:themeElements>
    <a:clrScheme name="Essentie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e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e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0</TotalTime>
  <Words>220</Words>
  <Application>Microsoft Office PowerPoint</Application>
  <PresentationFormat>Diavoorstelling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Essentieel</vt:lpstr>
      <vt:lpstr>Lagerhuisdebat</vt:lpstr>
      <vt:lpstr>Aan het einde van deze les weet/kun je</vt:lpstr>
      <vt:lpstr>Wat gaan we doen?</vt:lpstr>
      <vt:lpstr>DEbat</vt:lpstr>
      <vt:lpstr>Wat is een Debat</vt:lpstr>
      <vt:lpstr>LAgerhuisDebat regels</vt:lpstr>
      <vt:lpstr>Groepen zelf maken:  minimaal 8 personen  maximaal 10 personen </vt:lpstr>
      <vt:lpstr>PowerPoint-presentatie</vt:lpstr>
      <vt:lpstr>Stelling 1  </vt:lpstr>
      <vt:lpstr>Stelling 2 </vt:lpstr>
      <vt:lpstr>Stelling 3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2015-01-05T08:29:18Z</dcterms:created>
  <dcterms:modified xsi:type="dcterms:W3CDTF">2018-03-02T08:54:43Z</dcterms:modified>
</cp:coreProperties>
</file>