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9" r:id="rId4"/>
    <p:sldId id="266" r:id="rId5"/>
    <p:sldId id="264" r:id="rId6"/>
    <p:sldId id="263" r:id="rId7"/>
    <p:sldId id="268" r:id="rId8"/>
    <p:sldId id="269" r:id="rId9"/>
    <p:sldId id="267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5-09-30T07:30:35.84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8E7411E-783B-4C55-997B-F9AF223F0F1D}" emma:medium="tactile" emma:mode="ink">
          <msink:context xmlns:msink="http://schemas.microsoft.com/ink/2010/main" type="writingRegion" rotatedBoundingBox="4050,5234 4902,5234 4902,5369 4050,5369"/>
        </emma:interpretation>
      </emma:emma>
    </inkml:annotationXML>
    <inkml:traceGroup>
      <inkml:annotationXML>
        <emma:emma xmlns:emma="http://www.w3.org/2003/04/emma" version="1.0">
          <emma:interpretation id="{011EE0C5-CFDF-406D-870C-DF3F3A95C2FC}" emma:medium="tactile" emma:mode="ink">
            <msink:context xmlns:msink="http://schemas.microsoft.com/ink/2010/main" type="paragraph" rotatedBoundingBox="4050,5234 4902,5234 4902,5369 4050,536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E1AEC3C-64A6-4E57-984D-94E2234DD83C}" emma:medium="tactile" emma:mode="ink">
              <msink:context xmlns:msink="http://schemas.microsoft.com/ink/2010/main" type="line" rotatedBoundingBox="4050,5234 4902,5234 4902,5369 4050,5369"/>
            </emma:interpretation>
          </emma:emma>
        </inkml:annotationXML>
        <inkml:traceGroup>
          <inkml:annotationXML>
            <emma:emma xmlns:emma="http://www.w3.org/2003/04/emma" version="1.0">
              <emma:interpretation id="{F3B930CE-5770-467E-BBE5-4B2176D44270}" emma:medium="tactile" emma:mode="ink">
                <msink:context xmlns:msink="http://schemas.microsoft.com/ink/2010/main" type="inkWord" rotatedBoundingBox="4050,5354 4065,5354 4065,5369 4050,5369"/>
              </emma:interpretation>
              <emma:one-of disjunction-type="recognition" id="oneOf0">
                <emma:interpretation id="interp0" emma:lang="nl-NL" emma:confidence="0">
                  <emma:literal>.</emma:literal>
                </emma:interpretation>
                <emma:interpretation id="interp1" emma:lang="nl-NL" emma:confidence="0">
                  <emma:literal>?</emma:literal>
                </emma:interpretation>
                <emma:interpretation id="interp2" emma:lang="nl-NL" emma:confidence="0">
                  <emma:literal>í</emma:literal>
                </emma:interpretation>
                <emma:interpretation id="interp3" emma:lang="nl-NL" emma:confidence="0">
                  <emma:literal>!</emma:literal>
                </emma:interpretation>
                <emma:interpretation id="interp4" emma:lang="nl-NL" emma:confidence="0">
                  <emma:literal>/</emma:literal>
                </emma:interpretation>
              </emma:one-of>
            </emma:emma>
          </inkml:annotationXML>
          <inkml:trace contextRef="#ctx0" brushRef="#br0">2060-137</inkml:trace>
          <inkml:trace contextRef="#ctx0" brushRef="#br0" timeOffset="-202.8004">2060-137</inkml:trace>
        </inkml:traceGroup>
        <inkml:traceGroup>
          <inkml:annotationXML>
            <emma:emma xmlns:emma="http://www.w3.org/2003/04/emma" version="1.0">
              <emma:interpretation id="{7F570EC0-7915-496E-AB3C-097D9338D91A}" emma:medium="tactile" emma:mode="ink">
                <msink:context xmlns:msink="http://schemas.microsoft.com/ink/2010/main" type="inkWord" rotatedBoundingBox="4887,5234 4902,5234 4902,5249 4887,5249"/>
              </emma:interpretation>
              <emma:one-of disjunction-type="recognition" id="oneOf1">
                <emma:interpretation id="interp5" emma:lang="nl-NL" emma:confidence="0">
                  <emma:literal>.</emma:literal>
                </emma:interpretation>
                <emma:interpretation id="interp6" emma:lang="nl-NL" emma:confidence="0">
                  <emma:literal>'</emma:literal>
                </emma:interpretation>
                <emma:interpretation id="interp7" emma:lang="nl-NL" emma:confidence="0">
                  <emma:literal>,</emma:literal>
                </emma:interpretation>
                <emma:interpretation id="interp8" emma:lang="nl-NL" emma:confidence="0">
                  <emma:literal>-</emma:literal>
                </emma:interpretation>
                <emma:interpretation id="interp9" emma:lang="nl-NL" emma:confidence="0">
                  <emma:literal>ó</emma:literal>
                </emma:interpretation>
              </emma:one-of>
            </emma:emma>
          </inkml:annotationXML>
          <inkml:trace contextRef="#ctx0" brushRef="#br0" timeOffset="1856.4032">2897-258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5-09-30T07:30:34.88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C89185C-29DD-4D5C-8822-F9B721905676}" emma:medium="tactile" emma:mode="ink">
          <msink:context xmlns:msink="http://schemas.microsoft.com/ink/2010/main" type="writingRegion" rotatedBoundingBox="1990,5491 2005,5491 2005,5506 1990,5506"/>
        </emma:interpretation>
      </emma:emma>
    </inkml:annotationXML>
    <inkml:traceGroup>
      <inkml:annotationXML>
        <emma:emma xmlns:emma="http://www.w3.org/2003/04/emma" version="1.0">
          <emma:interpretation id="{5491DD76-0B0E-450F-9FAB-011850CE3260}" emma:medium="tactile" emma:mode="ink">
            <msink:context xmlns:msink="http://schemas.microsoft.com/ink/2010/main" type="paragraph" rotatedBoundingBox="1990,5491 2005,5491 2005,5506 1990,550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CB15D3A-EB55-4B96-8B17-74FECB8F48C4}" emma:medium="tactile" emma:mode="ink">
              <msink:context xmlns:msink="http://schemas.microsoft.com/ink/2010/main" type="line" rotatedBoundingBox="1990,5491 2005,5491 2005,5506 1990,5506"/>
            </emma:interpretation>
          </emma:emma>
        </inkml:annotationXML>
        <inkml:traceGroup>
          <inkml:annotationXML>
            <emma:emma xmlns:emma="http://www.w3.org/2003/04/emma" version="1.0">
              <emma:interpretation id="{1888543B-CBDB-4B41-9AF0-C5C4A39D4B01}" emma:medium="tactile" emma:mode="ink">
                <msink:context xmlns:msink="http://schemas.microsoft.com/ink/2010/main" type="inkWord" rotatedBoundingBox="1990,5491 2005,5491 2005,5506 1990,5506"/>
              </emma:interpretation>
              <emma:one-of disjunction-type="recognition" id="oneOf0">
                <emma:interpretation id="interp0" emma:lang="nl-NL" emma:confidence="0">
                  <emma:literal>.</emma:literal>
                </emma:interpretation>
                <emma:interpretation id="interp1" emma:lang="nl-NL" emma:confidence="0">
                  <emma:literal>'</emma:literal>
                </emma:interpretation>
                <emma:interpretation id="interp2" emma:lang="nl-NL" emma:confidence="0">
                  <emma:literal>,</emma:literal>
                </emma:interpretation>
                <emma:interpretation id="interp3" emma:lang="nl-NL" emma:confidence="0">
                  <emma:literal>-</emma:literal>
                </emma:interpretation>
                <emma:interpretation id="interp4" emma:lang="nl-NL" emma:confidence="0">
                  <emma:literal>ó</emma:literal>
                </emma:interpretation>
              </emma:one-of>
            </emma:emma>
          </inkml:annotationXML>
          <inkml:trace contextRef="#ctx0" brushRef="#br0">0 0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5-09-30T07:49:36.39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61B4975-1295-4504-9A5B-D145095A4E3E}" emma:medium="tactile" emma:mode="ink">
          <msink:context xmlns:msink="http://schemas.microsoft.com/ink/2010/main" type="writingRegion" rotatedBoundingBox="16509,8813 16524,8813 16524,8828 16509,8828"/>
        </emma:interpretation>
      </emma:emma>
    </inkml:annotationXML>
    <inkml:traceGroup>
      <inkml:annotationXML>
        <emma:emma xmlns:emma="http://www.w3.org/2003/04/emma" version="1.0">
          <emma:interpretation id="{293304B7-570F-404F-8CB4-E48086284701}" emma:medium="tactile" emma:mode="ink">
            <msink:context xmlns:msink="http://schemas.microsoft.com/ink/2010/main" type="paragraph" rotatedBoundingBox="16509,8813 16524,8813 16524,8828 16509,882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6E74075-963A-46BE-B612-09676BC45109}" emma:medium="tactile" emma:mode="ink">
              <msink:context xmlns:msink="http://schemas.microsoft.com/ink/2010/main" type="line" rotatedBoundingBox="16509,8813 16524,8813 16524,8828 16509,8828"/>
            </emma:interpretation>
          </emma:emma>
        </inkml:annotationXML>
        <inkml:traceGroup>
          <inkml:annotationXML>
            <emma:emma xmlns:emma="http://www.w3.org/2003/04/emma" version="1.0">
              <emma:interpretation id="{8A8E1696-7F7A-4CF8-BE54-7BF9C1CDDABD}" emma:medium="tactile" emma:mode="ink">
                <msink:context xmlns:msink="http://schemas.microsoft.com/ink/2010/main" type="inkWord" rotatedBoundingBox="16509,8813 16524,8813 16524,8828 16509,8828"/>
              </emma:interpretation>
              <emma:one-of disjunction-type="recognition" id="oneOf0">
                <emma:interpretation id="interp0" emma:lang="nl-NL" emma:confidence="0">
                  <emma:literal>.</emma:literal>
                </emma:interpretation>
                <emma:interpretation id="interp1" emma:lang="nl-NL" emma:confidence="0">
                  <emma:literal>'</emma:literal>
                </emma:interpretation>
                <emma:interpretation id="interp2" emma:lang="nl-NL" emma:confidence="0">
                  <emma:literal>,</emma:literal>
                </emma:interpretation>
                <emma:interpretation id="interp3" emma:lang="nl-NL" emma:confidence="0">
                  <emma:literal>-</emma:literal>
                </emma:interpretation>
                <emma:interpretation id="interp4" emma:lang="nl-NL" emma:confidence="0">
                  <emma:literal>ó</emma:literal>
                </emma:interpretation>
              </emma:one-of>
            </emma:emma>
          </inkml:annotationXML>
          <inkml:trace contextRef="#ctx0" brushRef="#br0">0 0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5-09-30T07:49:36.39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5-09-30T07:59:13.44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32B5FFF-4845-4AF6-A84E-C54ACF1225FE}" emma:medium="tactile" emma:mode="ink">
          <msink:context xmlns:msink="http://schemas.microsoft.com/ink/2010/main" type="writingRegion" rotatedBoundingBox="-2232,12430 -2217,12430 -2217,12445 -2232,12445"/>
        </emma:interpretation>
      </emma:emma>
    </inkml:annotationXML>
    <inkml:traceGroup>
      <inkml:annotationXML>
        <emma:emma xmlns:emma="http://www.w3.org/2003/04/emma" version="1.0">
          <emma:interpretation id="{CC2F8A8F-67A1-4123-BF68-7BB027B1983F}" emma:medium="tactile" emma:mode="ink">
            <msink:context xmlns:msink="http://schemas.microsoft.com/ink/2010/main" type="paragraph" rotatedBoundingBox="-2232,12430 -2217,12430 -2217,12445 -2232,1244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C943B08-E210-4275-9D0B-0523A4D5772B}" emma:medium="tactile" emma:mode="ink">
              <msink:context xmlns:msink="http://schemas.microsoft.com/ink/2010/main" type="line" rotatedBoundingBox="-2232,12430 -2217,12430 -2217,12445 -2232,12445"/>
            </emma:interpretation>
          </emma:emma>
        </inkml:annotationXML>
        <inkml:traceGroup>
          <inkml:annotationXML>
            <emma:emma xmlns:emma="http://www.w3.org/2003/04/emma" version="1.0">
              <emma:interpretation id="{441671D8-B448-4C91-9891-358FC4B935E7}" emma:medium="tactile" emma:mode="ink">
                <msink:context xmlns:msink="http://schemas.microsoft.com/ink/2010/main" type="inkWord" rotatedBoundingBox="-2232,12430 -2217,12430 -2217,12445 -2232,12445"/>
              </emma:interpretation>
              <emma:one-of disjunction-type="recognition" id="oneOf0">
                <emma:interpretation id="interp0" emma:lang="nl-NL" emma:confidence="0">
                  <emma:literal>.</emma:literal>
                </emma:interpretation>
                <emma:interpretation id="interp1" emma:lang="nl-NL" emma:confidence="0">
                  <emma:literal>'</emma:literal>
                </emma:interpretation>
                <emma:interpretation id="interp2" emma:lang="nl-NL" emma:confidence="0">
                  <emma:literal>,</emma:literal>
                </emma:interpretation>
                <emma:interpretation id="interp3" emma:lang="nl-NL" emma:confidence="0">
                  <emma:literal>-</emma:literal>
                </emma:interpretation>
                <emma:interpretation id="interp4" emma:lang="nl-NL" emma:confidence="0">
                  <emma:literal>ó</emma:literal>
                </emma:interpretation>
              </emma:one-of>
            </emma:emma>
          </inkml:annotationXML>
          <inkml:trace contextRef="#ctx0" brushRef="#br0">0 0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5-09-30T07:59:38.83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8B47286-2DC9-4D20-BCF2-2DA495987D23}" emma:medium="tactile" emma:mode="ink">
          <msink:context xmlns:msink="http://schemas.microsoft.com/ink/2010/main" type="writingRegion" rotatedBoundingBox="5233,10506 5248,10506 5248,10521 5233,10521"/>
        </emma:interpretation>
      </emma:emma>
    </inkml:annotationXML>
    <inkml:traceGroup>
      <inkml:annotationXML>
        <emma:emma xmlns:emma="http://www.w3.org/2003/04/emma" version="1.0">
          <emma:interpretation id="{E559D69D-E2BE-4A54-9644-1BFFB47A0BEA}" emma:medium="tactile" emma:mode="ink">
            <msink:context xmlns:msink="http://schemas.microsoft.com/ink/2010/main" type="paragraph" rotatedBoundingBox="5233,10506 5248,10506 5248,10521 5233,1052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321C09E-152C-49E7-9CDC-6AC60BF4E9FE}" emma:medium="tactile" emma:mode="ink">
              <msink:context xmlns:msink="http://schemas.microsoft.com/ink/2010/main" type="line" rotatedBoundingBox="5233,10506 5248,10506 5248,10521 5233,10521"/>
            </emma:interpretation>
          </emma:emma>
        </inkml:annotationXML>
        <inkml:traceGroup>
          <inkml:annotationXML>
            <emma:emma xmlns:emma="http://www.w3.org/2003/04/emma" version="1.0">
              <emma:interpretation id="{6DDEAAFD-8467-47E8-B1CE-119F63D78016}" emma:medium="tactile" emma:mode="ink">
                <msink:context xmlns:msink="http://schemas.microsoft.com/ink/2010/main" type="inkWord" rotatedBoundingBox="5233,10506 5248,10506 5248,10521 5233,10521"/>
              </emma:interpretation>
              <emma:one-of disjunction-type="recognition" id="oneOf0">
                <emma:interpretation id="interp0" emma:lang="nl-NL" emma:confidence="0">
                  <emma:literal>.</emma:literal>
                </emma:interpretation>
                <emma:interpretation id="interp1" emma:lang="nl-NL" emma:confidence="0">
                  <emma:literal>'</emma:literal>
                </emma:interpretation>
                <emma:interpretation id="interp2" emma:lang="nl-NL" emma:confidence="0">
                  <emma:literal>,</emma:literal>
                </emma:interpretation>
                <emma:interpretation id="interp3" emma:lang="nl-NL" emma:confidence="0">
                  <emma:literal>-</emma:literal>
                </emma:interpretation>
                <emma:interpretation id="interp4" emma:lang="nl-NL" emma:confidence="0">
                  <emma:literal>ó</emma:literal>
                </emma:interpretation>
              </emma:one-of>
            </emma:emma>
          </inkml:annotationXML>
          <inkml:trace contextRef="#ctx0" brushRef="#br0">0 0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September 30,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September 30,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September 30,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September 30,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September 30,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September 30,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September 30,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September 30,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September 30,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September 30,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September 30,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September 30,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customXml" Target="../ink/ink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emf"/><Relationship Id="rId4" Type="http://schemas.openxmlformats.org/officeDocument/2006/relationships/customXml" Target="../ink/ink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www.npogeschiedenis.nl/andere-tijden-sport/Afleveringen/Zomer-2008/Racen-in-de-regen---wielergoud-Tokio-1964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s/k/l 1.6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Kritisc</a:t>
            </a:r>
            <a:r>
              <a:rPr lang="nl-NL" dirty="0" smtClean="0"/>
              <a:t>h kijken</a:t>
            </a:r>
            <a:endParaRPr lang="nl-NL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t 6"/>
              <p14:cNvContentPartPr/>
              <p14:nvPr/>
            </p14:nvContentPartPr>
            <p14:xfrm>
              <a:off x="1458185" y="1884327"/>
              <a:ext cx="301811" cy="43823"/>
            </p14:xfrm>
          </p:contentPart>
        </mc:Choice>
        <mc:Fallback>
          <p:pic>
            <p:nvPicPr>
              <p:cNvPr id="7" name="Inkt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46300" y="1872473"/>
                <a:ext cx="325581" cy="675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" name="Inkt 8"/>
              <p14:cNvContentPartPr/>
              <p14:nvPr/>
            </p14:nvContentPartPr>
            <p14:xfrm>
              <a:off x="716585" y="1977207"/>
              <a:ext cx="491" cy="263"/>
            </p14:xfrm>
          </p:contentPart>
        </mc:Choice>
        <mc:Fallback>
          <p:pic>
            <p:nvPicPr>
              <p:cNvPr id="9" name="Inkt 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0382" y="1968528"/>
                <a:ext cx="32897" cy="1762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648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Donderdag 8-10-2015 opdracht </a:t>
            </a:r>
            <a:r>
              <a:rPr lang="nl-NL" dirty="0" smtClean="0"/>
              <a:t>8 </a:t>
            </a:r>
            <a:r>
              <a:rPr lang="nl-NL" dirty="0" err="1" smtClean="0"/>
              <a:t>tm</a:t>
            </a:r>
            <a:r>
              <a:rPr lang="nl-NL" dirty="0" smtClean="0"/>
              <a:t> 12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68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Korte introductie opdracht (5m)</a:t>
            </a: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Uitleg theorie (5m)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Voorbereiden kijktaak </a:t>
            </a:r>
            <a:r>
              <a:rPr lang="nl-NL" dirty="0" err="1" smtClean="0"/>
              <a:t>opdr</a:t>
            </a:r>
            <a:r>
              <a:rPr lang="nl-NL" dirty="0" smtClean="0"/>
              <a:t> 5 en 6 (10m)</a:t>
            </a: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Uitzending ‘Andere tijden sport’ kijken en maken van de vragen 7 t/m 10 (30m)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24100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0"/>
            <a:ext cx="7853881" cy="1330859"/>
          </a:xfrm>
        </p:spPr>
        <p:txBody>
          <a:bodyPr>
            <a:noAutofit/>
          </a:bodyPr>
          <a:lstStyle/>
          <a:p>
            <a:r>
              <a:rPr lang="nl-NL" sz="2800" dirty="0" smtClean="0"/>
              <a:t>Wat voor iemand is hier afgebeeld? Zeg wat over zijn karakter</a:t>
            </a:r>
            <a:endParaRPr lang="nl-NL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681" y="1578002"/>
            <a:ext cx="2977428" cy="4474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580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0"/>
            <a:ext cx="7853881" cy="1828800"/>
          </a:xfrm>
        </p:spPr>
        <p:txBody>
          <a:bodyPr>
            <a:noAutofit/>
          </a:bodyPr>
          <a:lstStyle/>
          <a:p>
            <a:pPr algn="ctr"/>
            <a:r>
              <a:rPr lang="nl-NL" sz="2800" b="1" dirty="0" smtClean="0"/>
              <a:t>Wat voor iemand is hier afgebeeld? Zeg wat over zijn karakter</a:t>
            </a:r>
            <a:endParaRPr lang="nl-NL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364" y="2210233"/>
            <a:ext cx="3704359" cy="3590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781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342963" y="1600200"/>
            <a:ext cx="4882450" cy="4480560"/>
          </a:xfrm>
        </p:spPr>
        <p:txBody>
          <a:bodyPr>
            <a:normAutofit/>
          </a:bodyPr>
          <a:lstStyle/>
          <a:p>
            <a:r>
              <a:rPr lang="nl-NL" sz="1800" dirty="0" smtClean="0">
                <a:solidFill>
                  <a:srgbClr val="FF0000"/>
                </a:solidFill>
              </a:rPr>
              <a:t>Kritisch kijken </a:t>
            </a:r>
            <a:r>
              <a:rPr lang="nl-NL" sz="1800" dirty="0" smtClean="0"/>
              <a:t>bij een nieuwsuitzending let op: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800" dirty="0" smtClean="0">
                <a:solidFill>
                  <a:srgbClr val="FF0000"/>
                </a:solidFill>
              </a:rPr>
              <a:t>Welke plaats </a:t>
            </a:r>
            <a:r>
              <a:rPr lang="nl-NL" sz="1800" dirty="0" smtClean="0"/>
              <a:t>krijgt het item in de uitzending?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800" dirty="0" smtClean="0">
                <a:solidFill>
                  <a:srgbClr val="FF0000"/>
                </a:solidFill>
              </a:rPr>
              <a:t>Hoeveel tijd </a:t>
            </a:r>
            <a:r>
              <a:rPr lang="nl-NL" sz="1800" dirty="0" smtClean="0"/>
              <a:t>wordt eraan besteed?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800" dirty="0" smtClean="0"/>
              <a:t>Hoe </a:t>
            </a:r>
            <a:r>
              <a:rPr lang="nl-NL" sz="1800" dirty="0" smtClean="0">
                <a:solidFill>
                  <a:srgbClr val="FF0000"/>
                </a:solidFill>
              </a:rPr>
              <a:t>objectief</a:t>
            </a:r>
            <a:r>
              <a:rPr lang="nl-NL" sz="1800" dirty="0" smtClean="0"/>
              <a:t> wordt het gebracht?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800" dirty="0" smtClean="0">
                <a:solidFill>
                  <a:srgbClr val="FF0000"/>
                </a:solidFill>
              </a:rPr>
              <a:t>Wie </a:t>
            </a:r>
            <a:r>
              <a:rPr lang="nl-NL" sz="1800" dirty="0" smtClean="0"/>
              <a:t>komen er aan het </a:t>
            </a:r>
            <a:r>
              <a:rPr lang="nl-NL" sz="1800" dirty="0" smtClean="0">
                <a:solidFill>
                  <a:srgbClr val="FF0000"/>
                </a:solidFill>
              </a:rPr>
              <a:t>woord</a:t>
            </a:r>
            <a:r>
              <a:rPr lang="nl-NL" sz="1800" dirty="0" smtClean="0"/>
              <a:t>? Alle betrokkenen?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800" dirty="0" smtClean="0">
                <a:solidFill>
                  <a:srgbClr val="FF0000"/>
                </a:solidFill>
              </a:rPr>
              <a:t>Hoe betrouwbaar </a:t>
            </a:r>
            <a:r>
              <a:rPr lang="nl-NL" sz="1800" dirty="0" smtClean="0"/>
              <a:t>is de info?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800" dirty="0" smtClean="0"/>
              <a:t>Hoe </a:t>
            </a:r>
            <a:r>
              <a:rPr lang="nl-NL" sz="1800" dirty="0" smtClean="0">
                <a:solidFill>
                  <a:srgbClr val="FF0000"/>
                </a:solidFill>
              </a:rPr>
              <a:t>deskundig</a:t>
            </a:r>
            <a:r>
              <a:rPr lang="nl-NL" sz="1800" dirty="0" smtClean="0"/>
              <a:t> is de spreker?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800" dirty="0" smtClean="0"/>
              <a:t>Heeft die een</a:t>
            </a:r>
            <a:r>
              <a:rPr lang="nl-NL" sz="1800" dirty="0" smtClean="0">
                <a:solidFill>
                  <a:srgbClr val="FF0000"/>
                </a:solidFill>
              </a:rPr>
              <a:t> belang </a:t>
            </a:r>
            <a:r>
              <a:rPr lang="nl-NL" sz="1800" dirty="0" smtClean="0"/>
              <a:t>bij wat er gezegd wordt?</a:t>
            </a:r>
            <a:endParaRPr lang="nl-NL" sz="1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853881" cy="1178141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Kritisch kijken nieuwsuitzending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413" y="1733983"/>
            <a:ext cx="3085667" cy="228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422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342963" y="1600200"/>
            <a:ext cx="4382946" cy="4480560"/>
          </a:xfrm>
        </p:spPr>
        <p:txBody>
          <a:bodyPr>
            <a:normAutofit/>
          </a:bodyPr>
          <a:lstStyle/>
          <a:p>
            <a:r>
              <a:rPr lang="nl-NL" sz="1800" dirty="0" smtClean="0"/>
              <a:t>Als je </a:t>
            </a:r>
            <a:r>
              <a:rPr lang="nl-NL" sz="1800" dirty="0" smtClean="0">
                <a:solidFill>
                  <a:srgbClr val="FF0000"/>
                </a:solidFill>
              </a:rPr>
              <a:t>kritisch</a:t>
            </a:r>
            <a:r>
              <a:rPr lang="nl-NL" sz="1800" dirty="0" smtClean="0"/>
              <a:t> kijkt let je ook op </a:t>
            </a:r>
            <a:r>
              <a:rPr lang="nl-NL" sz="1800" dirty="0" smtClean="0">
                <a:solidFill>
                  <a:srgbClr val="FF0000"/>
                </a:solidFill>
              </a:rPr>
              <a:t>suggestieve </a:t>
            </a:r>
            <a:r>
              <a:rPr lang="nl-NL" sz="1800" dirty="0" smtClean="0"/>
              <a:t>informatie en </a:t>
            </a:r>
            <a:r>
              <a:rPr lang="nl-NL" sz="1800" dirty="0" smtClean="0">
                <a:solidFill>
                  <a:srgbClr val="FF0000"/>
                </a:solidFill>
              </a:rPr>
              <a:t>beelden.</a:t>
            </a:r>
          </a:p>
          <a:p>
            <a:endParaRPr lang="nl-NL" sz="1800" dirty="0"/>
          </a:p>
          <a:p>
            <a:r>
              <a:rPr lang="nl-NL" sz="1800" u="sng" dirty="0" smtClean="0"/>
              <a:t>Suggestieve informatie: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800" dirty="0" smtClean="0"/>
              <a:t>Er wordt i</a:t>
            </a:r>
            <a:r>
              <a:rPr lang="nl-NL" sz="1800" dirty="0" smtClean="0">
                <a:solidFill>
                  <a:srgbClr val="FF0000"/>
                </a:solidFill>
              </a:rPr>
              <a:t>ndirect</a:t>
            </a:r>
            <a:r>
              <a:rPr lang="nl-NL" sz="1800" dirty="0" smtClean="0"/>
              <a:t> een </a:t>
            </a:r>
            <a:r>
              <a:rPr lang="nl-NL" sz="1800" dirty="0" smtClean="0">
                <a:solidFill>
                  <a:srgbClr val="FF0000"/>
                </a:solidFill>
              </a:rPr>
              <a:t>indruk, idee of mening</a:t>
            </a:r>
            <a:r>
              <a:rPr lang="nl-NL" sz="1800" dirty="0" smtClean="0"/>
              <a:t> gewekt.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800" dirty="0" smtClean="0"/>
              <a:t>Er wordt</a:t>
            </a:r>
            <a:r>
              <a:rPr lang="nl-NL" sz="1800" dirty="0" smtClean="0">
                <a:solidFill>
                  <a:srgbClr val="FF0000"/>
                </a:solidFill>
              </a:rPr>
              <a:t> ingespeeld </a:t>
            </a:r>
            <a:r>
              <a:rPr lang="nl-NL" sz="1800" dirty="0" smtClean="0"/>
              <a:t>op jouw verwachting(en).</a:t>
            </a:r>
            <a:endParaRPr lang="nl-NL" sz="1800" dirty="0" smtClean="0"/>
          </a:p>
          <a:p>
            <a:endParaRPr lang="nl-NL" sz="1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853881" cy="1178141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Suggestieve info en beelden</a:t>
            </a:r>
            <a:endParaRPr lang="nl-NL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" name="Inkt 7"/>
              <p14:cNvContentPartPr/>
              <p14:nvPr/>
            </p14:nvContentPartPr>
            <p14:xfrm>
              <a:off x="5943556" y="3172767"/>
              <a:ext cx="360" cy="360"/>
            </p14:xfrm>
          </p:contentPart>
        </mc:Choice>
        <mc:Fallback>
          <p:pic>
            <p:nvPicPr>
              <p:cNvPr id="8" name="Inkt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31676" y="3160887"/>
                <a:ext cx="24120" cy="24120"/>
              </a:xfrm>
              <a:prstGeom prst="rect">
                <a:avLst/>
              </a:prstGeom>
            </p:spPr>
          </p:pic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125" y="1711469"/>
            <a:ext cx="3557955" cy="2528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531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342963" y="1600200"/>
            <a:ext cx="4382946" cy="4480560"/>
          </a:xfrm>
        </p:spPr>
        <p:txBody>
          <a:bodyPr>
            <a:normAutofit/>
          </a:bodyPr>
          <a:lstStyle/>
          <a:p>
            <a:r>
              <a:rPr lang="nl-NL" sz="1800" u="sng" dirty="0" smtClean="0"/>
              <a:t>Suggestieve informatie door: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800" dirty="0" smtClean="0"/>
              <a:t>De woordkeus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800" dirty="0" smtClean="0"/>
              <a:t>Het kleurgebruik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800" dirty="0" smtClean="0"/>
              <a:t>Het gebruikte perspectief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800" dirty="0" smtClean="0"/>
              <a:t>De omgeving</a:t>
            </a:r>
            <a:endParaRPr lang="nl-NL" sz="1800" dirty="0" smtClean="0"/>
          </a:p>
          <a:p>
            <a:endParaRPr lang="nl-NL" sz="1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853881" cy="1178141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Suggestieve info en beelden</a:t>
            </a:r>
            <a:endParaRPr lang="nl-NL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" name="Inkt 7"/>
              <p14:cNvContentPartPr/>
              <p14:nvPr/>
            </p14:nvContentPartPr>
            <p14:xfrm>
              <a:off x="5943556" y="3172767"/>
              <a:ext cx="360" cy="360"/>
            </p14:xfrm>
          </p:contentPart>
        </mc:Choice>
        <mc:Fallback>
          <p:pic>
            <p:nvPicPr>
              <p:cNvPr id="8" name="Inkt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31676" y="3160887"/>
                <a:ext cx="24120" cy="24120"/>
              </a:xfrm>
              <a:prstGeom prst="rect">
                <a:avLst/>
              </a:prstGeom>
            </p:spPr>
          </p:pic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4308" y="1809318"/>
            <a:ext cx="5171735" cy="3441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777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Bereid de kijktaak voor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Bereid </a:t>
            </a:r>
            <a:r>
              <a:rPr lang="nl-NL" dirty="0"/>
              <a:t>de kijktaak </a:t>
            </a:r>
            <a:r>
              <a:rPr lang="nl-NL" dirty="0" smtClean="0"/>
              <a:t>voor: maak  opdracht 5 en 6 op blz. 33.</a:t>
            </a:r>
            <a:endParaRPr lang="nl-NL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t 6"/>
              <p14:cNvContentPartPr/>
              <p14:nvPr/>
            </p14:nvContentPartPr>
            <p14:xfrm>
              <a:off x="-803564" y="4474887"/>
              <a:ext cx="360" cy="360"/>
            </p14:xfrm>
          </p:contentPart>
        </mc:Choice>
        <mc:Fallback>
          <p:pic>
            <p:nvPicPr>
              <p:cNvPr id="7" name="Inkt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815444" y="4463007"/>
                <a:ext cx="2412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" name="Inkt 8"/>
              <p14:cNvContentPartPr/>
              <p14:nvPr/>
            </p14:nvContentPartPr>
            <p14:xfrm>
              <a:off x="1884196" y="3782247"/>
              <a:ext cx="360" cy="360"/>
            </p14:xfrm>
          </p:contentPart>
        </mc:Choice>
        <mc:Fallback>
          <p:pic>
            <p:nvPicPr>
              <p:cNvPr id="9" name="Inkt 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72316" y="3770367"/>
                <a:ext cx="24120" cy="24120"/>
              </a:xfrm>
              <a:prstGeom prst="rect">
                <a:avLst/>
              </a:prstGeom>
            </p:spPr>
          </p:pic>
        </mc:Fallback>
      </mc:AlternateContent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273" y="2979074"/>
            <a:ext cx="3439391" cy="2034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471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152717"/>
            <a:ext cx="5791200" cy="1218883"/>
          </a:xfrm>
        </p:spPr>
        <p:txBody>
          <a:bodyPr>
            <a:noAutofit/>
          </a:bodyPr>
          <a:lstStyle/>
          <a:p>
            <a:r>
              <a:rPr lang="nl-NL" sz="2400" dirty="0" smtClean="0"/>
              <a:t>Kijk nu naar de aflevering van </a:t>
            </a:r>
            <a:r>
              <a:rPr lang="nl-NL" sz="2400" dirty="0" err="1" smtClean="0"/>
              <a:t>a.t.s</a:t>
            </a:r>
            <a:r>
              <a:rPr lang="nl-NL" sz="2400" dirty="0" smtClean="0"/>
              <a:t> en maak tijdens het kijken vraag 7 </a:t>
            </a:r>
            <a:r>
              <a:rPr lang="nl-NL" sz="2400" dirty="0" err="1" smtClean="0"/>
              <a:t>tm</a:t>
            </a:r>
            <a:r>
              <a:rPr lang="nl-NL" sz="2400" dirty="0" smtClean="0"/>
              <a:t> 10</a:t>
            </a:r>
            <a:endParaRPr lang="nl-NL" sz="2400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err="1" smtClean="0">
                <a:hlinkClick r:id="rId2"/>
              </a:rPr>
              <a:t>andere</a:t>
            </a:r>
            <a:r>
              <a:rPr lang="en-GB" dirty="0" smtClean="0">
                <a:hlinkClick r:id="rId2"/>
              </a:rPr>
              <a:t> </a:t>
            </a:r>
            <a:r>
              <a:rPr lang="en-GB" dirty="0" err="1" smtClean="0">
                <a:hlinkClick r:id="rId2"/>
              </a:rPr>
              <a:t>tijden</a:t>
            </a:r>
            <a:r>
              <a:rPr lang="en-GB" dirty="0" smtClean="0">
                <a:hlinkClick r:id="rId2"/>
              </a:rPr>
              <a:t> sport</a:t>
            </a:r>
            <a:endParaRPr lang="nl-NL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725" y="2633663"/>
            <a:ext cx="5284114" cy="2922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342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192</TotalTime>
  <Words>236</Words>
  <Application>Microsoft Office PowerPoint</Application>
  <PresentationFormat>Diavoorstelling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Essentieel</vt:lpstr>
      <vt:lpstr>s/k/l 1.6</vt:lpstr>
      <vt:lpstr>Wat gaan we vandaag doen?</vt:lpstr>
      <vt:lpstr>Wat voor iemand is hier afgebeeld? Zeg wat over zijn karakter</vt:lpstr>
      <vt:lpstr>Wat voor iemand is hier afgebeeld? Zeg wat over zijn karakter</vt:lpstr>
      <vt:lpstr>Kritisch kijken nieuwsuitzending</vt:lpstr>
      <vt:lpstr>Suggestieve info en beelden</vt:lpstr>
      <vt:lpstr>Suggestieve info en beelden</vt:lpstr>
      <vt:lpstr>Bereid de kijktaak voor</vt:lpstr>
      <vt:lpstr>Kijk nu naar de aflevering van a.t.s en maak tijdens het kijken vraag 7 tm 10</vt:lpstr>
      <vt:lpstr>Huiswerk</vt:lpstr>
    </vt:vector>
  </TitlesOfParts>
  <Company>Remco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BET-SMART131</cp:lastModifiedBy>
  <cp:revision>24</cp:revision>
  <dcterms:created xsi:type="dcterms:W3CDTF">2015-08-26T13:16:10Z</dcterms:created>
  <dcterms:modified xsi:type="dcterms:W3CDTF">2015-09-30T08:06:38Z</dcterms:modified>
</cp:coreProperties>
</file>