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67" r:id="rId4"/>
    <p:sldId id="263" r:id="rId5"/>
    <p:sldId id="264" r:id="rId6"/>
    <p:sldId id="265" r:id="rId7"/>
    <p:sldId id="266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57"/>
            <p14:sldId id="267"/>
            <p14:sldId id="263"/>
            <p14:sldId id="264"/>
            <p14:sldId id="265"/>
            <p14:sldId id="266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November 2,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November 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November 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November 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November 2,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November 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November 2,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November 2,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November 2,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November 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November 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November 2,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Lezen </a:t>
            </a:r>
            <a:r>
              <a:rPr lang="nl-NL" smtClean="0"/>
              <a:t>2.4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Informatieve teksten, interviewverslag, inleiding en slot en functies daarvan.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gaan we doen deze les?</a:t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Korte terugblik </a:t>
            </a:r>
            <a:r>
              <a:rPr lang="nl-NL" smtClean="0"/>
              <a:t>op lezen 1.2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Start paragraaf 1.2 lezen met korte opdracht</a:t>
            </a:r>
          </a:p>
          <a:p>
            <a:endParaRPr lang="nl-NL" dirty="0"/>
          </a:p>
          <a:p>
            <a:r>
              <a:rPr lang="nl-NL" dirty="0" smtClean="0"/>
              <a:t>Stuk theorie leesstrategieën en tekstverbanden</a:t>
            </a:r>
          </a:p>
          <a:p>
            <a:endParaRPr lang="nl-NL" dirty="0"/>
          </a:p>
          <a:p>
            <a:r>
              <a:rPr lang="nl-NL" dirty="0" smtClean="0"/>
              <a:t>Maken </a:t>
            </a:r>
            <a:r>
              <a:rPr lang="nl-NL" dirty="0" err="1" smtClean="0"/>
              <a:t>opdr</a:t>
            </a:r>
            <a:r>
              <a:rPr lang="nl-NL" dirty="0" smtClean="0"/>
              <a:t> 2 </a:t>
            </a:r>
            <a:r>
              <a:rPr lang="nl-NL" dirty="0" err="1" smtClean="0"/>
              <a:t>tm</a:t>
            </a:r>
            <a:r>
              <a:rPr lang="nl-NL" dirty="0" smtClean="0"/>
              <a:t> 6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44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weet jij nog van lezen?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Waar kijk je naar als je wilt weten wat het onderwerp van een tekst is?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Wat is een kernzin?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In welke tekstsoort worden argumenten gebruikt?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Wat zijn signaalwoorden en welke ken je nog?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Hoe kun je de betekenis van een onbekend woord toch ‘raden’?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363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Leesstrategieën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>
          <a:xfrm>
            <a:off x="457200" y="1530836"/>
            <a:ext cx="3291840" cy="639762"/>
          </a:xfrm>
        </p:spPr>
        <p:txBody>
          <a:bodyPr/>
          <a:lstStyle/>
          <a:p>
            <a:r>
              <a:rPr lang="nl-NL" dirty="0" smtClean="0"/>
              <a:t>Verkennend lezen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543207" y="2259366"/>
            <a:ext cx="3576119" cy="384048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 smtClean="0"/>
              <a:t>Eerste indruk door tekst te bekijken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 smtClean="0"/>
              <a:t>Eerste zin alinea`s tussen inleiding en slot</a:t>
            </a:r>
          </a:p>
          <a:p>
            <a:endParaRPr lang="nl-NL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 smtClean="0"/>
              <a:t>Hierdoor krijg je een beeld van onderwerp/tekstdoel en opbouw 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>
          <a:xfrm>
            <a:off x="4309450" y="1524318"/>
            <a:ext cx="3291840" cy="639762"/>
          </a:xfrm>
        </p:spPr>
        <p:txBody>
          <a:bodyPr/>
          <a:lstStyle/>
          <a:p>
            <a:r>
              <a:rPr lang="nl-NL" dirty="0" smtClean="0"/>
              <a:t>Nauwkeurig lezen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4309450" y="2259366"/>
            <a:ext cx="4075598" cy="384048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 smtClean="0"/>
              <a:t>Tekst volledig lezen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 smtClean="0"/>
              <a:t>Doel: begrijpen van de tekst!</a:t>
            </a:r>
            <a:endParaRPr lang="nl-NL" sz="2000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5499" y="4161832"/>
            <a:ext cx="3774635" cy="269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62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223726" y="111593"/>
            <a:ext cx="5791200" cy="1371600"/>
          </a:xfrm>
        </p:spPr>
        <p:txBody>
          <a:bodyPr/>
          <a:lstStyle/>
          <a:p>
            <a:pPr algn="r"/>
            <a:r>
              <a:rPr lang="nl-NL" dirty="0" smtClean="0"/>
              <a:t>Leesstrategieën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>
          <a:xfrm>
            <a:off x="457200" y="1530836"/>
            <a:ext cx="3291840" cy="639762"/>
          </a:xfrm>
        </p:spPr>
        <p:txBody>
          <a:bodyPr/>
          <a:lstStyle/>
          <a:p>
            <a:r>
              <a:rPr lang="nl-NL" dirty="0" smtClean="0"/>
              <a:t>Zoekend lezen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543207" y="2259366"/>
            <a:ext cx="3576119" cy="384048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 smtClean="0"/>
              <a:t>Je hebt een bepaalde vraag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 smtClean="0"/>
              <a:t>Je gaat gericht op zoek in de tekst&gt; scannen</a:t>
            </a:r>
          </a:p>
          <a:p>
            <a:endParaRPr lang="nl-NL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 smtClean="0"/>
              <a:t>Hierdoor krijg je een beeld van onderwerp/tekstdoel en opbouw 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>
          <a:xfrm>
            <a:off x="4309450" y="1524318"/>
            <a:ext cx="3291840" cy="639762"/>
          </a:xfrm>
        </p:spPr>
        <p:txBody>
          <a:bodyPr/>
          <a:lstStyle/>
          <a:p>
            <a:r>
              <a:rPr lang="nl-NL" dirty="0" smtClean="0"/>
              <a:t>Studerend lezen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4309450" y="2259366"/>
            <a:ext cx="4075598" cy="384048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 smtClean="0"/>
              <a:t>Tekst volledig lezen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 smtClean="0"/>
              <a:t>Doel: onthouden van de tekst</a:t>
            </a:r>
            <a:endParaRPr lang="nl-NL" sz="1800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8049" y="4079906"/>
            <a:ext cx="24384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33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Tekstverbanden</a:t>
            </a:r>
            <a:endParaRPr lang="nl-NL" dirty="0"/>
          </a:p>
        </p:txBody>
      </p:sp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618013"/>
              </p:ext>
            </p:extLst>
          </p:nvPr>
        </p:nvGraphicFramePr>
        <p:xfrm>
          <a:off x="537171" y="1491583"/>
          <a:ext cx="7140168" cy="462855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44302"/>
                <a:gridCol w="2196235"/>
                <a:gridCol w="3199631"/>
              </a:tblGrid>
              <a:tr h="883634">
                <a:tc>
                  <a:txBody>
                    <a:bodyPr/>
                    <a:lstStyle/>
                    <a:p>
                      <a:r>
                        <a:rPr lang="nl-NL" dirty="0" smtClean="0"/>
                        <a:t>Tekstverband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Signaalwoorden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Voorbeeld</a:t>
                      </a:r>
                      <a:endParaRPr lang="nl-NL" dirty="0"/>
                    </a:p>
                  </a:txBody>
                  <a:tcPr/>
                </a:tc>
              </a:tr>
              <a:tr h="1136101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opsommend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Ten</a:t>
                      </a:r>
                      <a:r>
                        <a:rPr lang="nl-NL" sz="1600" baseline="0" dirty="0" smtClean="0"/>
                        <a:t> eerste, tweede, ook, eveneens, verder, tevens, verder, ten slotte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solidFill>
                            <a:srgbClr val="FF0000"/>
                          </a:solidFill>
                        </a:rPr>
                        <a:t>Ten eerste </a:t>
                      </a:r>
                      <a:r>
                        <a:rPr lang="nl-NL" sz="1600" dirty="0" smtClean="0"/>
                        <a:t>vind ik</a:t>
                      </a:r>
                      <a:r>
                        <a:rPr lang="nl-NL" sz="1600" baseline="0" dirty="0" smtClean="0"/>
                        <a:t> Nederlands leuk, </a:t>
                      </a:r>
                      <a:r>
                        <a:rPr lang="nl-NL" sz="1600" baseline="0" dirty="0" smtClean="0">
                          <a:solidFill>
                            <a:srgbClr val="FF0000"/>
                          </a:solidFill>
                        </a:rPr>
                        <a:t>ten tweede</a:t>
                      </a:r>
                      <a:r>
                        <a:rPr lang="nl-NL" sz="1600" baseline="0" dirty="0" smtClean="0"/>
                        <a:t> erg uitdagend en </a:t>
                      </a:r>
                      <a:r>
                        <a:rPr lang="nl-NL" sz="1600" baseline="0" dirty="0" smtClean="0">
                          <a:solidFill>
                            <a:srgbClr val="FF0000"/>
                          </a:solidFill>
                        </a:rPr>
                        <a:t>ten slotte </a:t>
                      </a:r>
                      <a:r>
                        <a:rPr lang="nl-NL" sz="1600" baseline="0" dirty="0" smtClean="0"/>
                        <a:t>geweldig!</a:t>
                      </a:r>
                      <a:endParaRPr lang="nl-NL" sz="1600" dirty="0"/>
                    </a:p>
                  </a:txBody>
                  <a:tcPr/>
                </a:tc>
              </a:tr>
              <a:tr h="1472723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tijdsvolgorde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Eerst, intussen, terwijl, toen, vervolgens, daarna, voordat/nadat,</a:t>
                      </a:r>
                      <a:r>
                        <a:rPr lang="nl-NL" sz="1600" baseline="0" dirty="0" smtClean="0"/>
                        <a:t> ten slotte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Meneer</a:t>
                      </a:r>
                      <a:r>
                        <a:rPr lang="nl-NL" sz="1600" baseline="0" dirty="0" smtClean="0"/>
                        <a:t> </a:t>
                      </a:r>
                      <a:r>
                        <a:rPr lang="nl-NL" sz="1600" baseline="0" dirty="0" err="1" smtClean="0"/>
                        <a:t>Vrancken</a:t>
                      </a:r>
                      <a:r>
                        <a:rPr lang="nl-NL" sz="1600" baseline="0" dirty="0" smtClean="0"/>
                        <a:t> legt </a:t>
                      </a:r>
                      <a:r>
                        <a:rPr lang="nl-NL" sz="1600" baseline="0" dirty="0" smtClean="0">
                          <a:solidFill>
                            <a:srgbClr val="FF0000"/>
                          </a:solidFill>
                        </a:rPr>
                        <a:t>eerst </a:t>
                      </a:r>
                      <a:r>
                        <a:rPr lang="nl-NL" sz="1600" baseline="0" dirty="0" smtClean="0"/>
                        <a:t>wat uit en </a:t>
                      </a:r>
                      <a:r>
                        <a:rPr lang="nl-NL" sz="1600" baseline="0" dirty="0" smtClean="0">
                          <a:solidFill>
                            <a:srgbClr val="FF0000"/>
                          </a:solidFill>
                        </a:rPr>
                        <a:t>daarna </a:t>
                      </a:r>
                      <a:r>
                        <a:rPr lang="nl-NL" sz="1600" baseline="0" dirty="0" smtClean="0"/>
                        <a:t>moet de leerlingen aan hun werk gaan.</a:t>
                      </a:r>
                      <a:endParaRPr lang="nl-NL" sz="1600" dirty="0"/>
                    </a:p>
                  </a:txBody>
                  <a:tcPr/>
                </a:tc>
              </a:tr>
              <a:tr h="1136101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tegenstellend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Maar, echter, evenwel,</a:t>
                      </a:r>
                      <a:r>
                        <a:rPr lang="nl-NL" sz="1600" baseline="0" dirty="0" smtClean="0"/>
                        <a:t> toch, daarentegen, enerzijds/anderzijds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Meneer</a:t>
                      </a:r>
                      <a:r>
                        <a:rPr lang="nl-NL" sz="1600" baseline="0" dirty="0" smtClean="0"/>
                        <a:t> </a:t>
                      </a:r>
                      <a:r>
                        <a:rPr lang="nl-NL" sz="1600" baseline="0" dirty="0" err="1" smtClean="0"/>
                        <a:t>Vrancken</a:t>
                      </a:r>
                      <a:r>
                        <a:rPr lang="nl-NL" sz="1600" baseline="0" dirty="0" smtClean="0"/>
                        <a:t> is net nieuw, </a:t>
                      </a:r>
                      <a:r>
                        <a:rPr lang="nl-NL" sz="1600" baseline="0" dirty="0" smtClean="0">
                          <a:solidFill>
                            <a:srgbClr val="FF0000"/>
                          </a:solidFill>
                        </a:rPr>
                        <a:t>maar</a:t>
                      </a:r>
                      <a:r>
                        <a:rPr lang="nl-NL" sz="1600" baseline="0" dirty="0" smtClean="0"/>
                        <a:t> hij voelt zich al helemaal thuis.</a:t>
                      </a:r>
                      <a:endParaRPr lang="nl-NL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24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Tekstverbanden</a:t>
            </a:r>
            <a:endParaRPr lang="nl-NL" dirty="0"/>
          </a:p>
        </p:txBody>
      </p:sp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104751"/>
              </p:ext>
            </p:extLst>
          </p:nvPr>
        </p:nvGraphicFramePr>
        <p:xfrm>
          <a:off x="537171" y="1491583"/>
          <a:ext cx="7140168" cy="462855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44302"/>
                <a:gridCol w="2196235"/>
                <a:gridCol w="3199631"/>
              </a:tblGrid>
              <a:tr h="883634">
                <a:tc>
                  <a:txBody>
                    <a:bodyPr/>
                    <a:lstStyle/>
                    <a:p>
                      <a:r>
                        <a:rPr lang="nl-NL" dirty="0" smtClean="0"/>
                        <a:t>Tekstverband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Signaalwoorden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Voorbeeld</a:t>
                      </a:r>
                      <a:endParaRPr lang="nl-NL" dirty="0"/>
                    </a:p>
                  </a:txBody>
                  <a:tcPr/>
                </a:tc>
              </a:tr>
              <a:tr h="1136101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Uitleggend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Bijvoorbeeld, dat wil zeggen, met andere woorden, zoals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solidFill>
                            <a:schemeClr val="tx1"/>
                          </a:solidFill>
                        </a:rPr>
                        <a:t>Meneer</a:t>
                      </a:r>
                      <a:r>
                        <a:rPr lang="nl-NL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1600" baseline="0" dirty="0" err="1" smtClean="0">
                          <a:solidFill>
                            <a:schemeClr val="tx1"/>
                          </a:solidFill>
                        </a:rPr>
                        <a:t>Vrancken</a:t>
                      </a:r>
                      <a:r>
                        <a:rPr lang="nl-NL" sz="1600" baseline="0" dirty="0" smtClean="0">
                          <a:solidFill>
                            <a:schemeClr val="tx1"/>
                          </a:solidFill>
                        </a:rPr>
                        <a:t> vindt dit een leuke klas. </a:t>
                      </a:r>
                      <a:r>
                        <a:rPr lang="nl-NL" sz="1600" b="1" baseline="0" dirty="0" smtClean="0">
                          <a:solidFill>
                            <a:schemeClr val="tx2"/>
                          </a:solidFill>
                        </a:rPr>
                        <a:t>Met andere woorden:</a:t>
                      </a:r>
                      <a:r>
                        <a:rPr lang="nl-NL" sz="1600" baseline="0" dirty="0" smtClean="0">
                          <a:solidFill>
                            <a:schemeClr val="tx1"/>
                          </a:solidFill>
                        </a:rPr>
                        <a:t> hij komt hier graag!</a:t>
                      </a:r>
                      <a:endParaRPr lang="nl-NL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72723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redengevend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Want, omdat,</a:t>
                      </a:r>
                      <a:r>
                        <a:rPr lang="nl-NL" sz="1600" baseline="0" dirty="0" smtClean="0"/>
                        <a:t> daarom, immers, namelijk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Er</a:t>
                      </a:r>
                      <a:r>
                        <a:rPr lang="nl-NL" sz="1600" baseline="0" dirty="0" smtClean="0"/>
                        <a:t> stond een file en </a:t>
                      </a:r>
                      <a:r>
                        <a:rPr lang="nl-NL" sz="1600" b="1" baseline="0" dirty="0" smtClean="0">
                          <a:solidFill>
                            <a:schemeClr val="tx2"/>
                          </a:solidFill>
                        </a:rPr>
                        <a:t>daarom</a:t>
                      </a:r>
                      <a:r>
                        <a:rPr lang="nl-NL" sz="1600" baseline="0" dirty="0" smtClean="0"/>
                        <a:t> ben ik te laat!</a:t>
                      </a:r>
                      <a:endParaRPr lang="nl-NL" sz="1600" dirty="0"/>
                    </a:p>
                  </a:txBody>
                  <a:tcPr/>
                </a:tc>
              </a:tr>
              <a:tr h="1136101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concluderend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Maar, echter, evenwel,</a:t>
                      </a:r>
                      <a:r>
                        <a:rPr lang="nl-NL" sz="1600" baseline="0" dirty="0" smtClean="0"/>
                        <a:t> toch, daarentegen, enerzijds/anderzijds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Meneer</a:t>
                      </a:r>
                      <a:r>
                        <a:rPr lang="nl-NL" sz="1600" baseline="0" dirty="0" smtClean="0"/>
                        <a:t> </a:t>
                      </a:r>
                      <a:r>
                        <a:rPr lang="nl-NL" sz="1600" baseline="0" dirty="0" err="1" smtClean="0"/>
                        <a:t>Vrancken</a:t>
                      </a:r>
                      <a:r>
                        <a:rPr lang="nl-NL" sz="1600" baseline="0" dirty="0" smtClean="0"/>
                        <a:t> is net nieuw, </a:t>
                      </a:r>
                      <a:r>
                        <a:rPr lang="nl-NL" sz="1600" baseline="0" dirty="0" smtClean="0">
                          <a:solidFill>
                            <a:srgbClr val="FF0000"/>
                          </a:solidFill>
                        </a:rPr>
                        <a:t>maar</a:t>
                      </a:r>
                      <a:r>
                        <a:rPr lang="nl-NL" sz="1600" baseline="0" dirty="0" smtClean="0"/>
                        <a:t> hij voelt zich al helemaal thuis.</a:t>
                      </a:r>
                      <a:endParaRPr lang="nl-NL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999410"/>
              </p:ext>
            </p:extLst>
          </p:nvPr>
        </p:nvGraphicFramePr>
        <p:xfrm>
          <a:off x="547735" y="6120141"/>
          <a:ext cx="7129604" cy="640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33738"/>
                <a:gridCol w="2209046"/>
                <a:gridCol w="318682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vergelijkend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Net</a:t>
                      </a:r>
                      <a:r>
                        <a:rPr lang="nl-NL" baseline="0" dirty="0" smtClean="0"/>
                        <a:t> als, zoals, evenals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Deze les is interessant</a:t>
                      </a:r>
                      <a:r>
                        <a:rPr lang="nl-NL" baseline="0" dirty="0" smtClean="0"/>
                        <a:t>, </a:t>
                      </a:r>
                      <a:r>
                        <a:rPr lang="nl-NL" b="1" baseline="0" dirty="0" smtClean="0">
                          <a:solidFill>
                            <a:schemeClr val="tx2"/>
                          </a:solidFill>
                        </a:rPr>
                        <a:t>net als </a:t>
                      </a:r>
                      <a:r>
                        <a:rPr lang="nl-NL" baseline="0" dirty="0" smtClean="0"/>
                        <a:t>de vorige les!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86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huiswerk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9" b="5247"/>
          <a:stretch/>
        </p:blipFill>
        <p:spPr>
          <a:xfrm>
            <a:off x="3575050" y="824924"/>
            <a:ext cx="5111750" cy="5342366"/>
          </a:xfrm>
        </p:spPr>
      </p:pic>
      <p:sp>
        <p:nvSpPr>
          <p:cNvPr id="3" name="Tijdelijke aanduiding voor teks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/>
              <a:t>Vrijdag 04-09-2015 </a:t>
            </a:r>
          </a:p>
          <a:p>
            <a:r>
              <a:rPr lang="nl-NL" dirty="0" smtClean="0"/>
              <a:t>Maken opdrachten lezen 1.2 1 t/m 6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236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116</TotalTime>
  <Words>380</Words>
  <Application>Microsoft Office PowerPoint</Application>
  <PresentationFormat>Diavoorstelling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Arial Black</vt:lpstr>
      <vt:lpstr>Essentieel</vt:lpstr>
      <vt:lpstr>Lezen 2.4</vt:lpstr>
      <vt:lpstr>Wat gaan we doen deze les? </vt:lpstr>
      <vt:lpstr>Wat weet jij nog van lezen?</vt:lpstr>
      <vt:lpstr>Leesstrategieën</vt:lpstr>
      <vt:lpstr>Leesstrategieën</vt:lpstr>
      <vt:lpstr>Tekstverbanden</vt:lpstr>
      <vt:lpstr>Tekstverbanden</vt:lpstr>
      <vt:lpstr>Huiswerk</vt:lpstr>
    </vt:vector>
  </TitlesOfParts>
  <Company>Remco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Remco</cp:lastModifiedBy>
  <cp:revision>19</cp:revision>
  <dcterms:created xsi:type="dcterms:W3CDTF">2015-08-26T11:58:10Z</dcterms:created>
  <dcterms:modified xsi:type="dcterms:W3CDTF">2015-11-02T18:37:58Z</dcterms:modified>
</cp:coreProperties>
</file>