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71" r:id="rId3"/>
    <p:sldId id="272" r:id="rId4"/>
    <p:sldId id="263" r:id="rId5"/>
    <p:sldId id="273" r:id="rId6"/>
    <p:sldId id="274" r:id="rId7"/>
    <p:sldId id="262" r:id="rId8"/>
    <p:sldId id="277" r:id="rId9"/>
    <p:sldId id="275" r:id="rId10"/>
    <p:sldId id="276" r:id="rId11"/>
  </p:sldIdLst>
  <p:sldSz cx="9144000" cy="6858000" type="screen4x3"/>
  <p:notesSz cx="6797675" cy="9928225"/>
  <p:custDataLst>
    <p:tags r:id="rId14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45A"/>
    <a:srgbClr val="CC006A"/>
    <a:srgbClr val="BAA879"/>
    <a:srgbClr val="2886A3"/>
    <a:srgbClr val="FFFFFF"/>
    <a:srgbClr val="B0A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701" autoAdjust="0"/>
  </p:normalViewPr>
  <p:slideViewPr>
    <p:cSldViewPr>
      <p:cViewPr>
        <p:scale>
          <a:sx n="80" d="100"/>
          <a:sy n="80" d="100"/>
        </p:scale>
        <p:origin x="-15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5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EDEDA-8E36-4DFB-8E4D-D1D6DB4D9F0E}" type="datetimeFigureOut">
              <a:rPr lang="nl-NL" smtClean="0"/>
              <a:pPr/>
              <a:t>27-10-2014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1A290-BA50-4A20-9420-36625EF70DC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38916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67E3D-53D2-40D8-B702-9292685B6CC8}" type="datetimeFigureOut">
              <a:rPr lang="nl-NL" smtClean="0"/>
              <a:pPr/>
              <a:t>27-10-2014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1F4A8-050B-42C0-A480-AB8DEF94A52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811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1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6000" h="3909600">
                <a:moveTo>
                  <a:pt x="402024" y="0"/>
                </a:moveTo>
                <a:lnTo>
                  <a:pt x="7373976" y="0"/>
                </a:lnTo>
                <a:cubicBezTo>
                  <a:pt x="7596008" y="0"/>
                  <a:pt x="7776000" y="179992"/>
                  <a:pt x="7776000" y="402024"/>
                </a:cubicBezTo>
                <a:lnTo>
                  <a:pt x="7776000" y="3507576"/>
                </a:lnTo>
                <a:cubicBezTo>
                  <a:pt x="7776000" y="3729608"/>
                  <a:pt x="7596008" y="3909600"/>
                  <a:pt x="7373976" y="3909600"/>
                </a:cubicBezTo>
                <a:lnTo>
                  <a:pt x="648072" y="3909600"/>
                </a:lnTo>
                <a:lnTo>
                  <a:pt x="402024" y="3909600"/>
                </a:lnTo>
                <a:lnTo>
                  <a:pt x="0" y="3909600"/>
                </a:lnTo>
                <a:lnTo>
                  <a:pt x="0" y="3507576"/>
                </a:lnTo>
                <a:lnTo>
                  <a:pt x="0" y="3240360"/>
                </a:lnTo>
                <a:lnTo>
                  <a:pt x="0" y="402024"/>
                </a:lnTo>
                <a:cubicBezTo>
                  <a:pt x="0" y="179992"/>
                  <a:pt x="179992" y="0"/>
                  <a:pt x="402024" y="0"/>
                </a:cubicBezTo>
                <a:close/>
              </a:path>
            </a:pathLst>
          </a:custGeom>
          <a:solidFill>
            <a:srgbClr val="D0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12400" y="1051200"/>
            <a:ext cx="6912000" cy="129600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12400" y="2437200"/>
            <a:ext cx="6912000" cy="864000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jdelijke aanduiding vo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3501008"/>
            <a:ext cx="6912768" cy="792163"/>
          </a:xfrm>
        </p:spPr>
        <p:txBody>
          <a:bodyPr lIns="0" tIns="0" rIns="0" bIns="0">
            <a:normAutofit/>
          </a:bodyPr>
          <a:lstStyle>
            <a:lvl1pPr>
              <a:lnSpc>
                <a:spcPts val="2300"/>
              </a:lnSpc>
              <a:defRPr sz="1200">
                <a:solidFill>
                  <a:srgbClr val="FFFFFF"/>
                </a:solidFill>
              </a:defRPr>
            </a:lvl1pPr>
          </a:lstStyle>
          <a:p>
            <a:pPr>
              <a:lnSpc>
                <a:spcPts val="2300"/>
              </a:lnSpc>
            </a:pPr>
            <a:r>
              <a:rPr lang="nl-NL" sz="1200" dirty="0" smtClean="0"/>
              <a:t>Naam auteur/spreker</a:t>
            </a:r>
            <a:br>
              <a:rPr lang="nl-NL" sz="1200" dirty="0" smtClean="0"/>
            </a:br>
            <a:r>
              <a:rPr lang="nl-NL" sz="1200" dirty="0" smtClean="0"/>
              <a:t>Plaats, datum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74172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dia smal"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geronde rechthoek 3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5040" h="3909600">
                <a:moveTo>
                  <a:pt x="399803" y="0"/>
                </a:moveTo>
                <a:lnTo>
                  <a:pt x="3488197" y="0"/>
                </a:lnTo>
                <a:cubicBezTo>
                  <a:pt x="3707411" y="0"/>
                  <a:pt x="3885418" y="177245"/>
                  <a:pt x="3887520" y="396871"/>
                </a:cubicBezTo>
                <a:cubicBezTo>
                  <a:pt x="3889622" y="177245"/>
                  <a:pt x="4067630" y="0"/>
                  <a:pt x="4286843" y="0"/>
                </a:cubicBezTo>
                <a:lnTo>
                  <a:pt x="7375237" y="0"/>
                </a:lnTo>
                <a:cubicBezTo>
                  <a:pt x="7596042" y="0"/>
                  <a:pt x="7775040" y="179827"/>
                  <a:pt x="7775040" y="401654"/>
                </a:cubicBezTo>
                <a:lnTo>
                  <a:pt x="7775040" y="3507946"/>
                </a:lnTo>
                <a:cubicBezTo>
                  <a:pt x="7775040" y="3729773"/>
                  <a:pt x="7596042" y="3909600"/>
                  <a:pt x="7375237" y="3909600"/>
                </a:cubicBezTo>
                <a:lnTo>
                  <a:pt x="4532126" y="3909600"/>
                </a:lnTo>
                <a:lnTo>
                  <a:pt x="4286843" y="3909600"/>
                </a:lnTo>
                <a:lnTo>
                  <a:pt x="3887040" y="3909600"/>
                </a:lnTo>
                <a:lnTo>
                  <a:pt x="3887040" y="3517513"/>
                </a:lnTo>
                <a:cubicBezTo>
                  <a:pt x="3882819" y="3734931"/>
                  <a:pt x="3705812" y="3909600"/>
                  <a:pt x="3488197" y="3909600"/>
                </a:cubicBezTo>
                <a:lnTo>
                  <a:pt x="645085" y="3909600"/>
                </a:lnTo>
                <a:lnTo>
                  <a:pt x="399803" y="3909600"/>
                </a:lnTo>
                <a:lnTo>
                  <a:pt x="0" y="3909600"/>
                </a:lnTo>
                <a:lnTo>
                  <a:pt x="0" y="3507946"/>
                </a:lnTo>
                <a:lnTo>
                  <a:pt x="0" y="3240360"/>
                </a:lnTo>
                <a:lnTo>
                  <a:pt x="0" y="401654"/>
                </a:lnTo>
                <a:cubicBezTo>
                  <a:pt x="0" y="179827"/>
                  <a:pt x="178998" y="0"/>
                  <a:pt x="399803" y="0"/>
                </a:cubicBezTo>
                <a:close/>
              </a:path>
            </a:pathLst>
          </a:custGeom>
          <a:solidFill>
            <a:srgbClr val="D01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1112283" y="1044000"/>
            <a:ext cx="3024000" cy="3177088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 smtClean="0"/>
              <a:t>Klik om een titel te maken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004000" y="1080000"/>
            <a:ext cx="3024384" cy="1052856"/>
          </a:xfrm>
        </p:spPr>
        <p:txBody>
          <a:bodyPr lIns="0" tIns="0" rIns="0" bIns="0"/>
          <a:lstStyle>
            <a:lvl1pPr marL="0" indent="0" algn="l">
              <a:lnSpc>
                <a:spcPts val="23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03800" y="3284984"/>
            <a:ext cx="3024188" cy="792163"/>
          </a:xfrm>
        </p:spPr>
        <p:txBody>
          <a:bodyPr lIns="0" tIns="0" rIns="0" bIns="0">
            <a:normAutofit/>
          </a:bodyPr>
          <a:lstStyle>
            <a:lvl1pPr>
              <a:lnSpc>
                <a:spcPts val="2300"/>
              </a:lnSpc>
              <a:defRPr sz="1200">
                <a:solidFill>
                  <a:srgbClr val="FFFFFF"/>
                </a:solidFill>
              </a:defRPr>
            </a:lvl1pPr>
          </a:lstStyle>
          <a:p>
            <a:pPr>
              <a:lnSpc>
                <a:spcPts val="2300"/>
              </a:lnSpc>
            </a:pPr>
            <a:r>
              <a:rPr lang="nl-NL" sz="1200" dirty="0" smtClean="0"/>
              <a:t>Naam auteur/spreker</a:t>
            </a:r>
            <a:br>
              <a:rPr lang="nl-NL" sz="1200" dirty="0" smtClean="0"/>
            </a:br>
            <a:r>
              <a:rPr lang="nl-NL" sz="1200" dirty="0" smtClean="0"/>
              <a:t>Plaats, datum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74987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7884432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err="1" smtClean="0"/>
              <a:t>Tekstdia</a:t>
            </a:r>
            <a:r>
              <a:rPr lang="nl-NL" dirty="0" smtClean="0"/>
              <a:t> titel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948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1749600"/>
            <a:ext cx="5144400" cy="4395600"/>
          </a:xfrm>
        </p:spPr>
        <p:txBody>
          <a:bodyPr/>
          <a:lstStyle>
            <a:lvl4pPr>
              <a:defRPr>
                <a:solidFill>
                  <a:srgbClr val="D0145A"/>
                </a:solidFill>
              </a:defRPr>
            </a:lvl4pPr>
            <a:lvl5pPr>
              <a:defRPr>
                <a:solidFill>
                  <a:srgbClr val="D0145A"/>
                </a:solidFill>
              </a:defRPr>
            </a:lvl5pPr>
            <a:lvl6pPr>
              <a:defRPr baseline="0">
                <a:solidFill>
                  <a:srgbClr val="D0145A"/>
                </a:solidFill>
              </a:defRPr>
            </a:lvl6pPr>
            <a:lvl7pPr>
              <a:defRPr baseline="30000"/>
            </a:lvl7pPr>
          </a:lstStyle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5859344" y="1772816"/>
            <a:ext cx="2592000" cy="43948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Arial" pitchFamily="34" charset="0"/>
              <a:buChar char="•"/>
              <a:tabLst/>
              <a:defRPr/>
            </a:lvl1pPr>
          </a:lstStyle>
          <a:p>
            <a:r>
              <a:rPr lang="nl-NL" dirty="0" smtClean="0"/>
              <a:t>Klik op het pictogram als u een afbeelding wilt toevoegen</a:t>
            </a:r>
          </a:p>
          <a:p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919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87600" y="1844824"/>
            <a:ext cx="7772400" cy="43255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85800" y="6451200"/>
            <a:ext cx="285750" cy="179388"/>
          </a:xfrm>
          <a:prstGeom prst="rect">
            <a:avLst/>
          </a:prstGeom>
        </p:spPr>
        <p:txBody>
          <a:bodyPr lIns="0" rIns="0"/>
          <a:lstStyle/>
          <a:p>
            <a:fld id="{37DB5DDE-7563-4892-B02D-5CC7DC3DA78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985838" y="6453336"/>
            <a:ext cx="7345362" cy="179388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877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79600" y="1774800"/>
            <a:ext cx="7772400" cy="43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Kop</a:t>
            </a:r>
          </a:p>
          <a:p>
            <a:pPr lvl="1"/>
            <a:r>
              <a:rPr lang="nl-NL" dirty="0" smtClean="0"/>
              <a:t>Voorbeeld opsomming</a:t>
            </a:r>
          </a:p>
          <a:p>
            <a:pPr lvl="2"/>
            <a:r>
              <a:rPr lang="nl-NL" dirty="0" smtClean="0"/>
              <a:t>Tekst</a:t>
            </a:r>
          </a:p>
          <a:p>
            <a:pPr lvl="3"/>
            <a:r>
              <a:rPr lang="nl-NL" dirty="0" smtClean="0"/>
              <a:t>Voorbeeld opsomming 2</a:t>
            </a:r>
          </a:p>
          <a:p>
            <a:pPr lvl="4"/>
            <a:r>
              <a:rPr lang="nl-NL" dirty="0" smtClean="0"/>
              <a:t>Opsomming binnen opsomming</a:t>
            </a:r>
          </a:p>
        </p:txBody>
      </p:sp>
      <p:sp>
        <p:nvSpPr>
          <p:cNvPr id="8" name="Text Box 2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419" y="247614"/>
            <a:ext cx="7197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defTabSz="608013">
              <a:spcBef>
                <a:spcPct val="50000"/>
              </a:spcBef>
            </a:pPr>
            <a:r>
              <a:rPr lang="nl-NL" sz="900" b="1" dirty="0" err="1" smtClean="0">
                <a:solidFill>
                  <a:srgbClr val="BAA879"/>
                </a:solidFill>
              </a:rPr>
              <a:t>Briant</a:t>
            </a:r>
            <a:r>
              <a:rPr lang="nl-NL" sz="900" b="1" dirty="0" smtClean="0">
                <a:solidFill>
                  <a:srgbClr val="BAA879"/>
                </a:solidFill>
              </a:rPr>
              <a:t> College</a:t>
            </a:r>
            <a:endParaRPr lang="nl-NL" sz="900" b="1" dirty="0">
              <a:solidFill>
                <a:srgbClr val="BAA879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986400" y="6446232"/>
            <a:ext cx="7347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BAA87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hier komt de naam van de presentatie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87600" y="6451200"/>
            <a:ext cx="28440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BAA87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6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56568" y="684000"/>
            <a:ext cx="7809307" cy="864000"/>
          </a:xfrm>
          <a:custGeom>
            <a:avLst/>
            <a:gdLst>
              <a:gd name="connsiteX0" fmla="*/ 0 w 7776000"/>
              <a:gd name="connsiteY0" fmla="*/ 147003 h 882000"/>
              <a:gd name="connsiteX1" fmla="*/ 147003 w 7776000"/>
              <a:gd name="connsiteY1" fmla="*/ 0 h 882000"/>
              <a:gd name="connsiteX2" fmla="*/ 7628997 w 7776000"/>
              <a:gd name="connsiteY2" fmla="*/ 0 h 882000"/>
              <a:gd name="connsiteX3" fmla="*/ 7776000 w 7776000"/>
              <a:gd name="connsiteY3" fmla="*/ 147003 h 882000"/>
              <a:gd name="connsiteX4" fmla="*/ 7776000 w 7776000"/>
              <a:gd name="connsiteY4" fmla="*/ 734997 h 882000"/>
              <a:gd name="connsiteX5" fmla="*/ 7628997 w 7776000"/>
              <a:gd name="connsiteY5" fmla="*/ 882000 h 882000"/>
              <a:gd name="connsiteX6" fmla="*/ 147003 w 7776000"/>
              <a:gd name="connsiteY6" fmla="*/ 882000 h 882000"/>
              <a:gd name="connsiteX7" fmla="*/ 0 w 7776000"/>
              <a:gd name="connsiteY7" fmla="*/ 734997 h 882000"/>
              <a:gd name="connsiteX8" fmla="*/ 0 w 7776000"/>
              <a:gd name="connsiteY8" fmla="*/ 147003 h 882000"/>
              <a:gd name="connsiteX0" fmla="*/ 0 w 7776000"/>
              <a:gd name="connsiteY0" fmla="*/ 147003 h 902077"/>
              <a:gd name="connsiteX1" fmla="*/ 147003 w 7776000"/>
              <a:gd name="connsiteY1" fmla="*/ 0 h 902077"/>
              <a:gd name="connsiteX2" fmla="*/ 7628997 w 7776000"/>
              <a:gd name="connsiteY2" fmla="*/ 0 h 902077"/>
              <a:gd name="connsiteX3" fmla="*/ 7776000 w 7776000"/>
              <a:gd name="connsiteY3" fmla="*/ 147003 h 902077"/>
              <a:gd name="connsiteX4" fmla="*/ 7776000 w 7776000"/>
              <a:gd name="connsiteY4" fmla="*/ 734997 h 902077"/>
              <a:gd name="connsiteX5" fmla="*/ 7628997 w 7776000"/>
              <a:gd name="connsiteY5" fmla="*/ 882000 h 902077"/>
              <a:gd name="connsiteX6" fmla="*/ 147003 w 7776000"/>
              <a:gd name="connsiteY6" fmla="*/ 882000 h 902077"/>
              <a:gd name="connsiteX7" fmla="*/ 0 w 7776000"/>
              <a:gd name="connsiteY7" fmla="*/ 858822 h 902077"/>
              <a:gd name="connsiteX8" fmla="*/ 0 w 7776000"/>
              <a:gd name="connsiteY8" fmla="*/ 147003 h 902077"/>
              <a:gd name="connsiteX0" fmla="*/ 34795 w 7810795"/>
              <a:gd name="connsiteY0" fmla="*/ 147003 h 902973"/>
              <a:gd name="connsiteX1" fmla="*/ 181798 w 7810795"/>
              <a:gd name="connsiteY1" fmla="*/ 0 h 902973"/>
              <a:gd name="connsiteX2" fmla="*/ 7663792 w 7810795"/>
              <a:gd name="connsiteY2" fmla="*/ 0 h 902973"/>
              <a:gd name="connsiteX3" fmla="*/ 7810795 w 7810795"/>
              <a:gd name="connsiteY3" fmla="*/ 147003 h 902973"/>
              <a:gd name="connsiteX4" fmla="*/ 7810795 w 7810795"/>
              <a:gd name="connsiteY4" fmla="*/ 734997 h 902973"/>
              <a:gd name="connsiteX5" fmla="*/ 7663792 w 7810795"/>
              <a:gd name="connsiteY5" fmla="*/ 882000 h 902973"/>
              <a:gd name="connsiteX6" fmla="*/ 36542 w 7810795"/>
              <a:gd name="connsiteY6" fmla="*/ 884381 h 902973"/>
              <a:gd name="connsiteX7" fmla="*/ 34795 w 7810795"/>
              <a:gd name="connsiteY7" fmla="*/ 858822 h 902973"/>
              <a:gd name="connsiteX8" fmla="*/ 34795 w 7810795"/>
              <a:gd name="connsiteY8" fmla="*/ 147003 h 902973"/>
              <a:gd name="connsiteX0" fmla="*/ 34795 w 7810795"/>
              <a:gd name="connsiteY0" fmla="*/ 147003 h 914032"/>
              <a:gd name="connsiteX1" fmla="*/ 181798 w 7810795"/>
              <a:gd name="connsiteY1" fmla="*/ 0 h 914032"/>
              <a:gd name="connsiteX2" fmla="*/ 7663792 w 7810795"/>
              <a:gd name="connsiteY2" fmla="*/ 0 h 914032"/>
              <a:gd name="connsiteX3" fmla="*/ 7810795 w 7810795"/>
              <a:gd name="connsiteY3" fmla="*/ 147003 h 914032"/>
              <a:gd name="connsiteX4" fmla="*/ 7810795 w 7810795"/>
              <a:gd name="connsiteY4" fmla="*/ 734997 h 914032"/>
              <a:gd name="connsiteX5" fmla="*/ 7663792 w 7810795"/>
              <a:gd name="connsiteY5" fmla="*/ 882000 h 914032"/>
              <a:gd name="connsiteX6" fmla="*/ 36542 w 7810795"/>
              <a:gd name="connsiteY6" fmla="*/ 884381 h 914032"/>
              <a:gd name="connsiteX7" fmla="*/ 34795 w 7810795"/>
              <a:gd name="connsiteY7" fmla="*/ 875491 h 914032"/>
              <a:gd name="connsiteX8" fmla="*/ 34795 w 7810795"/>
              <a:gd name="connsiteY8" fmla="*/ 147003 h 914032"/>
              <a:gd name="connsiteX0" fmla="*/ 35438 w 7811438"/>
              <a:gd name="connsiteY0" fmla="*/ 147003 h 920935"/>
              <a:gd name="connsiteX1" fmla="*/ 182441 w 7811438"/>
              <a:gd name="connsiteY1" fmla="*/ 0 h 920935"/>
              <a:gd name="connsiteX2" fmla="*/ 7664435 w 7811438"/>
              <a:gd name="connsiteY2" fmla="*/ 0 h 920935"/>
              <a:gd name="connsiteX3" fmla="*/ 7811438 w 7811438"/>
              <a:gd name="connsiteY3" fmla="*/ 147003 h 920935"/>
              <a:gd name="connsiteX4" fmla="*/ 7811438 w 7811438"/>
              <a:gd name="connsiteY4" fmla="*/ 734997 h 920935"/>
              <a:gd name="connsiteX5" fmla="*/ 7664435 w 7811438"/>
              <a:gd name="connsiteY5" fmla="*/ 882000 h 920935"/>
              <a:gd name="connsiteX6" fmla="*/ 37185 w 7811438"/>
              <a:gd name="connsiteY6" fmla="*/ 884381 h 920935"/>
              <a:gd name="connsiteX7" fmla="*/ 33057 w 7811438"/>
              <a:gd name="connsiteY7" fmla="*/ 885016 h 920935"/>
              <a:gd name="connsiteX8" fmla="*/ 35438 w 7811438"/>
              <a:gd name="connsiteY8" fmla="*/ 147003 h 920935"/>
              <a:gd name="connsiteX0" fmla="*/ 37165 w 7813165"/>
              <a:gd name="connsiteY0" fmla="*/ 147003 h 885053"/>
              <a:gd name="connsiteX1" fmla="*/ 184168 w 7813165"/>
              <a:gd name="connsiteY1" fmla="*/ 0 h 885053"/>
              <a:gd name="connsiteX2" fmla="*/ 7666162 w 7813165"/>
              <a:gd name="connsiteY2" fmla="*/ 0 h 885053"/>
              <a:gd name="connsiteX3" fmla="*/ 7813165 w 7813165"/>
              <a:gd name="connsiteY3" fmla="*/ 147003 h 885053"/>
              <a:gd name="connsiteX4" fmla="*/ 7813165 w 7813165"/>
              <a:gd name="connsiteY4" fmla="*/ 734997 h 885053"/>
              <a:gd name="connsiteX5" fmla="*/ 7666162 w 7813165"/>
              <a:gd name="connsiteY5" fmla="*/ 882000 h 885053"/>
              <a:gd name="connsiteX6" fmla="*/ 38912 w 7813165"/>
              <a:gd name="connsiteY6" fmla="*/ 884381 h 885053"/>
              <a:gd name="connsiteX7" fmla="*/ 34784 w 7813165"/>
              <a:gd name="connsiteY7" fmla="*/ 885016 h 885053"/>
              <a:gd name="connsiteX8" fmla="*/ 37165 w 7813165"/>
              <a:gd name="connsiteY8" fmla="*/ 147003 h 885053"/>
              <a:gd name="connsiteX0" fmla="*/ 33307 w 7809307"/>
              <a:gd name="connsiteY0" fmla="*/ 147003 h 885016"/>
              <a:gd name="connsiteX1" fmla="*/ 180310 w 7809307"/>
              <a:gd name="connsiteY1" fmla="*/ 0 h 885016"/>
              <a:gd name="connsiteX2" fmla="*/ 7662304 w 7809307"/>
              <a:gd name="connsiteY2" fmla="*/ 0 h 885016"/>
              <a:gd name="connsiteX3" fmla="*/ 7809307 w 7809307"/>
              <a:gd name="connsiteY3" fmla="*/ 147003 h 885016"/>
              <a:gd name="connsiteX4" fmla="*/ 7809307 w 7809307"/>
              <a:gd name="connsiteY4" fmla="*/ 734997 h 885016"/>
              <a:gd name="connsiteX5" fmla="*/ 7662304 w 7809307"/>
              <a:gd name="connsiteY5" fmla="*/ 882000 h 885016"/>
              <a:gd name="connsiteX6" fmla="*/ 35054 w 7809307"/>
              <a:gd name="connsiteY6" fmla="*/ 884381 h 885016"/>
              <a:gd name="connsiteX7" fmla="*/ 30926 w 7809307"/>
              <a:gd name="connsiteY7" fmla="*/ 885016 h 885016"/>
              <a:gd name="connsiteX8" fmla="*/ 33307 w 7809307"/>
              <a:gd name="connsiteY8" fmla="*/ 147003 h 88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9307" h="885016">
                <a:moveTo>
                  <a:pt x="33307" y="147003"/>
                </a:moveTo>
                <a:cubicBezTo>
                  <a:pt x="33307" y="65815"/>
                  <a:pt x="99122" y="0"/>
                  <a:pt x="180310" y="0"/>
                </a:cubicBezTo>
                <a:lnTo>
                  <a:pt x="7662304" y="0"/>
                </a:lnTo>
                <a:cubicBezTo>
                  <a:pt x="7743492" y="0"/>
                  <a:pt x="7809307" y="65815"/>
                  <a:pt x="7809307" y="147003"/>
                </a:cubicBezTo>
                <a:lnTo>
                  <a:pt x="7809307" y="734997"/>
                </a:lnTo>
                <a:cubicBezTo>
                  <a:pt x="7809307" y="816185"/>
                  <a:pt x="7743492" y="882000"/>
                  <a:pt x="7662304" y="882000"/>
                </a:cubicBezTo>
                <a:lnTo>
                  <a:pt x="35054" y="884381"/>
                </a:lnTo>
                <a:cubicBezTo>
                  <a:pt x="-46134" y="884381"/>
                  <a:pt x="40451" y="882861"/>
                  <a:pt x="30926" y="885016"/>
                </a:cubicBezTo>
                <a:cubicBezTo>
                  <a:pt x="31720" y="639012"/>
                  <a:pt x="32513" y="393007"/>
                  <a:pt x="33307" y="147003"/>
                </a:cubicBezTo>
                <a:close/>
              </a:path>
            </a:pathLst>
          </a:custGeom>
          <a:solidFill>
            <a:srgbClr val="D0145A"/>
          </a:solidFill>
        </p:spPr>
        <p:txBody>
          <a:bodyPr vert="horz" lIns="342000" tIns="72000" rIns="252000" bIns="45720" rtlCol="0" anchor="ctr">
            <a:normAutofit/>
          </a:bodyPr>
          <a:lstStyle/>
          <a:p>
            <a:r>
              <a:rPr lang="nl-NL" dirty="0" smtClean="0"/>
              <a:t>Klik om een titel te maken</a:t>
            </a:r>
            <a:endParaRPr lang="nl-NL" dirty="0"/>
          </a:p>
        </p:txBody>
      </p:sp>
      <p:pic>
        <p:nvPicPr>
          <p:cNvPr id="2" name="Afbeelding 1"/>
          <p:cNvPicPr>
            <a:picLocks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13176"/>
            <a:ext cx="2054314" cy="124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3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3" r:id="rId4"/>
    <p:sldLayoutId id="214748365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lnSpc>
          <a:spcPts val="2300"/>
        </a:lnSpc>
        <a:spcBef>
          <a:spcPts val="0"/>
        </a:spcBef>
        <a:buClr>
          <a:schemeClr val="bg1"/>
        </a:buClr>
        <a:buSzPct val="25000"/>
        <a:buFont typeface="Arial" pitchFamily="34" charset="0"/>
        <a:buChar char="•"/>
        <a:tabLst/>
        <a:defRPr sz="1800" b="1" kern="1200">
          <a:solidFill>
            <a:srgbClr val="D0145A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306000" indent="-288000" algn="l" defTabSz="914400" rtl="0" eaLnBrk="1" latinLnBrk="0" hangingPunct="1">
        <a:lnSpc>
          <a:spcPts val="2300"/>
        </a:lnSpc>
        <a:spcBef>
          <a:spcPts val="0"/>
        </a:spcBef>
        <a:buSzPct val="130000"/>
        <a:buFont typeface="Verdana" pitchFamily="34" charset="0"/>
        <a:buChar char="­"/>
        <a:defRPr sz="1800" b="1" kern="1200">
          <a:solidFill>
            <a:srgbClr val="D0145A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0" indent="0" algn="l" defTabSz="914400" rtl="0" eaLnBrk="1" latinLnBrk="0" hangingPunct="1">
        <a:lnSpc>
          <a:spcPts val="2300"/>
        </a:lnSpc>
        <a:spcBef>
          <a:spcPts val="0"/>
        </a:spcBef>
        <a:buSzPct val="25000"/>
        <a:buFontTx/>
        <a:buBlip>
          <a:blip r:embed="rId14"/>
        </a:buBlip>
        <a:defRPr sz="1800" b="0" i="0" kern="1200">
          <a:solidFill>
            <a:srgbClr val="D0145A"/>
          </a:solidFill>
          <a:latin typeface="Verdana"/>
          <a:ea typeface="Verdana" pitchFamily="34" charset="0"/>
          <a:cs typeface="Verdana"/>
        </a:defRPr>
      </a:lvl3pPr>
      <a:lvl4pPr marL="306000" indent="-252000" algn="l" defTabSz="914400" rtl="0" eaLnBrk="1" latinLnBrk="0" hangingPunct="1">
        <a:lnSpc>
          <a:spcPts val="2300"/>
        </a:lnSpc>
        <a:spcBef>
          <a:spcPts val="0"/>
        </a:spcBef>
        <a:buSzPct val="120000"/>
        <a:buFont typeface="Arial" pitchFamily="34" charset="0"/>
        <a:buChar char="-"/>
        <a:defRPr sz="1800" kern="1200">
          <a:solidFill>
            <a:srgbClr val="D0145A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544513" indent="-279400" algn="l" defTabSz="914400" rtl="0" eaLnBrk="1" latinLnBrk="0" hangingPunct="1">
        <a:lnSpc>
          <a:spcPts val="2300"/>
        </a:lnSpc>
        <a:spcBef>
          <a:spcPts val="0"/>
        </a:spcBef>
        <a:buSzPct val="120000"/>
        <a:buFont typeface="Arial" pitchFamily="34" charset="0"/>
        <a:buChar char="-"/>
        <a:defRPr sz="1600" kern="1200">
          <a:solidFill>
            <a:srgbClr val="D0145A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714375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2886A3"/>
          </a:solidFill>
          <a:latin typeface="Verdana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Paragraaf lezen h2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De hoofdgedachte van een tekst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53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smtClean="0"/>
              <a:t>Maken: </a:t>
            </a:r>
            <a:r>
              <a:rPr lang="nl-NL" smtClean="0"/>
              <a:t>opdrachten 1,2,3,5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81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nl-NL" u="sng" dirty="0" smtClean="0"/>
              <a:t>Onderwerp van een tekst</a:t>
            </a:r>
            <a:endParaRPr lang="nl-NL" u="sng" dirty="0"/>
          </a:p>
          <a:p>
            <a:pPr lvl="1"/>
            <a:r>
              <a:rPr lang="nl-NL" dirty="0" smtClean="0"/>
              <a:t>Lees de tussenkopjes</a:t>
            </a:r>
          </a:p>
          <a:p>
            <a:pPr lvl="1"/>
            <a:r>
              <a:rPr lang="nl-NL" dirty="0" smtClean="0"/>
              <a:t>Lead</a:t>
            </a:r>
          </a:p>
          <a:p>
            <a:pPr lvl="1"/>
            <a:r>
              <a:rPr lang="nl-NL" dirty="0" smtClean="0"/>
              <a:t>Titel</a:t>
            </a:r>
          </a:p>
          <a:p>
            <a:pPr lvl="1"/>
            <a:r>
              <a:rPr lang="nl-NL" dirty="0" smtClean="0"/>
              <a:t>Illustraties</a:t>
            </a:r>
          </a:p>
          <a:p>
            <a:pPr lvl="1"/>
            <a:r>
              <a:rPr lang="nl-NL" dirty="0" smtClean="0"/>
              <a:t>Dik gedrukte woorden</a:t>
            </a:r>
          </a:p>
          <a:p>
            <a:pPr marL="18000" lvl="1" indent="0">
              <a:buNone/>
            </a:pPr>
            <a:endParaRPr lang="nl-NL" u="sng" dirty="0" smtClean="0"/>
          </a:p>
          <a:p>
            <a:pPr marL="18000" lvl="1" indent="0">
              <a:buNone/>
            </a:pPr>
            <a:r>
              <a:rPr lang="nl-NL" u="sng" dirty="0" smtClean="0"/>
              <a:t>Soorten teksten</a:t>
            </a:r>
            <a:r>
              <a:rPr lang="nl-NL" dirty="0" smtClean="0"/>
              <a:t> (bekijk de bron!)</a:t>
            </a:r>
          </a:p>
          <a:p>
            <a:pPr lvl="1"/>
            <a:r>
              <a:rPr lang="nl-NL" dirty="0" smtClean="0"/>
              <a:t>Advertentie</a:t>
            </a:r>
          </a:p>
          <a:p>
            <a:pPr lvl="1"/>
            <a:r>
              <a:rPr lang="nl-NL" dirty="0" smtClean="0"/>
              <a:t>Nieuwsbericht</a:t>
            </a:r>
          </a:p>
          <a:p>
            <a:pPr lvl="1"/>
            <a:r>
              <a:rPr lang="nl-NL" dirty="0" smtClean="0"/>
              <a:t>Gebruiksaanwijzing</a:t>
            </a:r>
          </a:p>
          <a:p>
            <a:pPr lvl="1"/>
            <a:r>
              <a:rPr lang="nl-NL" dirty="0" smtClean="0"/>
              <a:t>Verhaal 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hebben we de vorige paragraaf lezen behandeld?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37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endParaRPr lang="nl-NL" u="sng" dirty="0" smtClean="0"/>
          </a:p>
          <a:p>
            <a:pPr lvl="0"/>
            <a:endParaRPr lang="nl-NL" u="sng" dirty="0"/>
          </a:p>
          <a:p>
            <a:pPr lvl="0"/>
            <a:r>
              <a:rPr lang="nl-NL" u="sng" dirty="0" smtClean="0"/>
              <a:t>Wat is de hoofdgedachte van een  tekst?</a:t>
            </a:r>
          </a:p>
          <a:p>
            <a:pPr lvl="0"/>
            <a:endParaRPr lang="nl-NL" u="sng" dirty="0"/>
          </a:p>
          <a:p>
            <a:pPr lvl="0"/>
            <a:endParaRPr lang="nl-NL" u="sng" dirty="0" smtClean="0"/>
          </a:p>
          <a:p>
            <a:pPr lvl="0"/>
            <a:endParaRPr lang="nl-NL" u="sng" dirty="0"/>
          </a:p>
          <a:p>
            <a:pPr lvl="0"/>
            <a:endParaRPr lang="nl-NL" u="sng" dirty="0" smtClean="0"/>
          </a:p>
          <a:p>
            <a:pPr lvl="0"/>
            <a:endParaRPr lang="nl-NL" u="sng" dirty="0" smtClean="0"/>
          </a:p>
          <a:p>
            <a:pPr lvl="0"/>
            <a:r>
              <a:rPr lang="nl-NL" u="sng" dirty="0" smtClean="0"/>
              <a:t>Hoe vind je de hoofdgedachte van een tekst?</a:t>
            </a:r>
            <a:endParaRPr lang="nl-NL" dirty="0" smtClean="0"/>
          </a:p>
          <a:p>
            <a:pPr marL="18000" lvl="1" indent="0">
              <a:buNone/>
            </a:pPr>
            <a:endParaRPr lang="nl-NL" u="sng" dirty="0" smtClean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gaan we deze les leren?</a:t>
            </a:r>
            <a:endParaRPr lang="nl-NL" dirty="0"/>
          </a:p>
        </p:txBody>
      </p:sp>
      <p:sp>
        <p:nvSpPr>
          <p:cNvPr id="6" name="AutoShape 2" descr="data:image/jpeg;base64,/9j/4AAQSkZJRgABAQAAAQABAAD/2wCEAAkGBxQSEBUUEhQUFRUXFRQXGBgXFxcWGBUVFRQYFhUWFxQYHCghGBomHRUcIjEhJSkrLi4uFx8zODMuNygtLisBCgoKDg0OGhAQGy4mICQwNCwuLDQvLSwsNDUsMCwsLCwsLCwtLCwsLCwsLCwsLCwsLCwsLCwsLCwsLCwsLCwsLP/AABEIAO4A0wMBIgACEQEDEQH/xAAbAAEAAgMBAQAAAAAAAAAAAAAABQYBAwQHAv/EAEQQAAICAQICBgYGCAUDBQEAAAECAAMRBBIhMQUGE0FRYSIyUnGBkhQVM0KR0QdicqGxssHSIzRzovCCwuEkQ1Oz8Rf/xAAbAQEAAgMBAQAAAAAAAAAAAAAABAUBAgMGB//EAC4RAAIBAgUDAwMEAwEAAAAAAAABAgMRBBIhMVEFE0EiYXEUkdEyobHwQlLBBv/aAAwDAQACEQMRAD8A9xiIgCIiAIiIAiIgCYMzMGAcmv1XZrwG5icKPFjNCdG7uNrsxPcCVUeQUc/jM3jOprB7ksPxyo/qZIgTllzt3N75UrHB9U1eB+ZvzmPqer2T8zfnJDEYme1DhDuT5OD6nq9k/M35x9UVeyfmb8534lY699bB0dStnZNc7sVWtTgkKpexs4PBVUmO1DhfYdyfJL/VFPs/7m/OPqir2T8zfnKz0z+kKjTNpiy5q1GnsvVw3EbFBRFTHpsxYKMHmZ863rfrK10xbo9QdS1aIDqQGWx1LBXHZejgDiY7UOF9h3J8/uWj6oq9k/M35x9UVeyfmb85TelP0jNQdSr6Ub9O+krYdsApbVIG9fZwC5xnvxmdnSPXC6qjS2Gindfra9MVS7t1COrkutiKMkbeWI7UOF9h3J8/uWb6op9k/M35x9UVeyfmb85Ttb19tSrWOKUJ0+vTSKMt6as6ruP63pcpO9B9YHv1+u0zVhV0p04VwT6fbV7yDngCOHLxjtQ4X2Hcnz+5K/U9Xsn5m/OPqer2T8zfnO4CZxHahwvsO5Pkj/qer2T8zfnNduler0qizAcSjHOR37SeIP7pKz5YTDpR8LUZ5eTRReHUMORGRErdmpZGZV5Bnx8xMTh9TbQ6/T3LbERJhHEREAREQBERAEwZmYMBkfZ/mk/07P5kkjI6z/NJ/p2fzJJAznT8/JvPx8fkTMpmp642vdcmi0p1CUWGu2w3JUO0Ay1dW713HDPIcZKN1t0q3pp3uVLnKqEOeFjAEVl/VD8R6OcnunQ0J6UvrT1NfX66u2y+yqmql1QUkLYbLcrYSzoy7Sno4xmS+n626N7XqW9DYgckYYDFfr7SRh9veFJxHQvWzR6uw16bUJa4XfgZ9UnGRkDIB4HGccjAKP8A/wAtsdNNTdarV6ZNXWjAt2gW1t+ncHGA6Njywss9vQWpuq0Hb2VNbptQltjKGxYqBlyB3MQQT3ZzJSrrPpW2bb0PaWvSvME2p69fEcCPPE5r+u2hRVZtTWAxcA4Y/ZtsdjgeiobgWOB5wCs9Zv0fXam7XOr1Y1NuisVXDEAaZArK+OefLxkm3Vm7sNMi1aKs061L9ta2rWqBXDMq7s9oS555HHlLktgK7sjbjOc8MYznPhiVjV9edKab2091VllNZfazMilQQpbcV4oCwG5QRmAcGr6rXtXqQq6fNmvq1NeTaBtR0Ys/pev6PIYHlJzobouyrW6y1hUEvalk27t5NdWxzZuOO4AbQOA75qPXLRpctFl9a3lkQ1+kdtjqCFLYxxzgE8+U4+kOvNA1lGloeu2x9QabVBINeEdmIOMMQVwRnhu44gFvESo9J9fNMtGpfT2pdbRVZZsywFnZ+sUbGHUHgSuQMznHXZ9xBXTgCzQpxuIP/qlLNldhwRj0R97jx4QC7zDSs9AdbEvOywrXadRqqa68ktYumsKF8Y4cBx7uMssAp+s+0f8Abb+YxGs+0f8Abb+YxKiT1ZZx2RcoiJblYIiIAiIgCIiAJgzMwYDI+z/NJ/p2fzJJAiR9n+aT/Ts/mSSM50/Pybz8fH5PLOsH6PNQ30qmhdJZRqbnvBu3izTXWKFsesgEMTjvxibek+o2tt1VRa1Gprv0tq5scbFpCB6xSF2kkqTvJJ7sT06J0NDy1eoetfWpffbWwr+mgMbHYuuprdK8U7QtO3coOCc8T3CS/V7qZbp9RobC1eNPoTpnC5y7lgdw4cRnjx75cukNdXRW1trBK0GWY8lHeTjunDb1l0q7919Y7OtLHy3q12Y2MfI5GPeIBQOnf0Zai3U6i2m9a1Ngv0o4/wCFqGNXasw8CEYD3iY1v6MbV7A09nYBo/o1yNdbQGJdrHs31AlgzWNlSO/yl5XrlojcaRqE7QAnb6X3VLMA2MMwCklQcjHKa+rfXHTazTNqK3Cohffv4bAjMNzHlghdw8jAO8dGD6INOPRHY9lwyQo2bOGeJx/SecaH9G2pXTW0uKd30SzTVXdvc5O91P2LDZUuF5LnjLT0d1/011+o22VfRqaKbTcWIGbHdSrKQMeqCPHcPGSVfXLRNQ141CGpWCMfSyHPJNmN249y4zAK50r1IusXV7WqDXazS3o3HKpQtYIJxzyhx75yaHqHqlurRno+jVazUXqw3G911COpBJGFK7/Pdz4Y42vUdeNAlSWPqqglgYocklthw4CgbtwPArjOe6RvWnrk+lpXVVVVX6MitjYLtrsHbGaq9uHxw5kc+GYBWejf0a6hNPZQ/ZErpr6Kru3uY/43D7BhtrHLOCeU09Yurt1F9S4NjajV9GsorR22pok23M7Y2qPTBGSM8Z68vKNsAoHVzqTdpNe2qR0Its1XbKST/hWXNbSaiR6LDOGHIy/4mcQYBTtZ9o/7bfzGI1Z/xH/bb+YxKeW7LOOyLlERLgrBERAEREAREQBMGZmIBH2/5qv/AE7P5kkjI3Wtsuqc8vSQnwLYK/vEkQZzhuzeey/vlmYmIE6Ghy9K6Jb6bKXGUsrdGH6rqVP8Z5Jo/wBFetzU12prYmxE1OC2LNJUajUi5T1h2Zzy9bnwns0xiAeYp1M17dJVX3W1vVTqbbQe1b7J1KrWmnCbEIzgndxndouqGpPRGq6PtNKF2u7KxGY7lsta4GwFRt4tjA7p6BEA8rv6i669L2t+i12PXoRWqFym/RuTi1toyGB5jlkDBxxx0p1E1moL6ljRXqDqabhVXY6ptqqNW3twuQ5zndjy93qsQDzrofqPallDstSBE1u9O1e4mzU42tvdBuPAk8uffNvQnUq2pOjEtXT2/RBf2hLMQN/qGtSuGPmcY7p6BEALMzGYzAMzBjM+LbAASTgAZmHoCoav7R/23/mMSQp6NNo7TlvLNjyLEj90SsdKTdywVWCVixxES0K8REQBERAERMQBETBgHxfSHUqwyDznCtF6cEZHXu35BH/UAc/ESRzGJo4J6mVJrQjy+p9in52/thekChxcuzwYekh/6uY+IkhiYZAecxka2ZnMuAjgjI4iZzI5+jyhJobZ+oeKH4fd+Ex9Gtt+1YIvsoTx978DjyGJjM9ramcq5Nmo6RUHagNj+C8cftHkswLNR7FXzt/ZOujTKgwoAHkJtxM5ZPdi6WyI/tNR7FXzt/bHaaj2Kvnb+2SGIxGR8sxm9kR/aaj2Kvnb+2O01HsVfO39skMRiMj5YzeyI/tNR7FXzt/bHaaj2Kvnb+2SGIxGR8sZvZEeX1HsVfO39s+foT2H/GZdo+4mcH9pjxI8pJYjEZOWM3CPkLE+pmbZUYuIiJsYEREAREQBMRMMYBjMiOn+mOwXCgFzyzyUHvP9B3mVrp7pRi2+hrGDOa6wtjqLXB9N+eFrXB4gce7unNouiME23sGYZO7J2g+0d2c485Ar42MPSnqdoUm9S36bpRUqXtLFd8ZIUhzk+S9w8ZJabUB1DDOD4jEoui1L6j0iwVQNp7MAFyD9ox5gEcQvnJTozXujgWszD7vnjiQVH3scvHBnOl1CDnkeglRklctkT4qsDAEHIIyD4gjM+8yzvc4iJmYgCJhpG/WoN3ZKM4OGYnABxkgeJ44mHJLcJX2JOZmoWjOMjPPGeOPHHhNghNPYGYiJkCIiAIiIAiIgCIiAIiIAiIgHFrEtLDY4C492D48ju93D3yudY+lkao6evUI1rtsc7lUqo+04L349HhxG/wApa769wI48QRw8xPO+nOhbqUUZGxRtDbO0HE4RiM5U+PvkbE1Jwh6UdaMIzdm7HIekCrZrq5VrUgJwiIACwBGd2SByGMKOU4OkNZvx2zhsHO0A7Ae70RxPxMj9Wli/auSM4yCAv+0DHHuM5b+8Dux3njw7sfxlJ2Yr1NlpQg5S7dON2TWk1oD5rfD/ALyPAg8x5Sbo6VLMq2qEbcpD8ShKn3ZUnwJlKqAPokZz7zx95/pJTRi0YFbl1Hc/pqPLdzHuyZsqMP1XMVoyjJ05xsz0TojXFLOxymzedhLjcVcbgFUeB4e7El6brO0KtWAvHDBsjHdnhz8pTOrWjuZySqgZGCqkKuDkek3rH3Yl+VZb4Oo5U9VsVtaChKyZ9CImrVXBEZjyVST8BmSpOyucSO1vTddYsyfUVifDKgnbnx4SF0StXWHPGzDNx/8AkfPPyyWPxmvsN6oHHMh2Hief/Pd5zqUsccPSdjgfwz5BRPL1eoyqy9Pjb58E2NNR3N/V3SlS1jnLMeJPNmxx/d3d3wljEpX0jtLPRz2dRCIfafcFZh5knGff8bqvKXPT6l4OPGl+X5I9be5mIiWByEREAREQBERAEREAREQBERAMGc3SGiS6tq7BuVhgj+oPcczqnyTMMFC1unIZqdSgXJxVqAB2doPqq/sWceKng3NT3Cr9JdAdlxB2kn1STtPkpI4e4z1XpXXUIu21lO7hsxvZvIVgEt+EqlPR3aas2r2q0bHXs7OIZmYHNaniqgr3k8+GBz87jqNLDtzU7L/X8E7C4qdKV0VTozoTtGyWD/q1k49z2YwPdLZXQmlXfZxPBUqUZye5ETmze/4YxJTV6HNbCvg3DHdyIJGe7hOzRV6cWlyALjw9M5IHghPIeQkbB5cXLWWWPHk2xOJnOTk/J19DUOtY7XAcksQOIXP3QfIY98758lgB3SB1HWyntTVVuuccxWMge9z6P756huNOOuiRAs2ywSv9YukwAaF9J22ggdwYnAJ8SBy8Mmcuq6Q1NhwmK14Z2ek5PeA59Ee8A48Y0fRuxgzYzg4xk4LesSTxYnA4nifwlJ1DrFKFOUYas6wptvU6Fo4g+HD+H/5MPQ2WIODgKDz25xuIHjjgJ1qs4+ktSVASobrXOEHnzLH9VRxP4d88xhZ1JSUYrV7EiR89E0K14RfUoAJxy7Qj0VJ7yFOf+oGWcSO6D6NGnpCDJOWZmPN3Y5Zj8Ty7hgd0kp77C0FRpKC/r8kOcszuIiJINRERAEREAREQBERAEREAREQD5YysdN3W3utdFnZ05JtsX12wcLVWTyBPNvADHPMl+m7iECKcNYdoPgMZdvgoPxIkexFdZI4KicPIKJ57rPVJ4eao0v1NHanTvqzVp9GlfqqAcYzzOPNjxJ85vzxnF0ZebEVz95QePmMzsaeNqzqTlaRMjFI+98+bK1cYYAjwIBH4Ga0M2Z4zRZ4u9zMokdqeiFcbC1hr7lLkrg9xU+sPIzu0elSpdqKFHgBj+E2kzXVerMQCMgAkeAPLPhyljLE4iv6buyOeVI37pz67WCsDPEswAHiScAfjNFOs3WOR6iYQfrPxLY/ED4zksLHtdSRkVjZSO5rWwpb3Anb7902w+DlWnk8bsxJ2R239ILXSbG5ccY4kndgKo7yW4Aec6ur3RzjN1+O1f7vMVJ3VjxPeT3nyE4+gtGbShbjXTjb4PaB63mF7vPPhLQonp+k9OjSj3JLXx8EerPWxkTMRLw4iIiAIiIAiIgCIiAIiIAiIgCfJM+p8mAQers36lh3Voq/F/Tb9238ZHdYgfotgHMj/AMyRbHa2+O8H4BEUfwjV17lI4cR3z551Stmx0pv/ABf8EymvSRvRv2Vf7IHxAwR+OfwnWrTgGoNXovW+3JIZcFccPMEcSTNbdLVA82+Rj/AGR3TlKbkloyRBpqxJTG6cSdK1nlu+R/yn2usQ+18rD+k5SpVLuyN7cmvp5XasKjEbmwcHBIxnbuHqjxI445ccTZ0d0cdnZVcBkb3/AI4HjwwB3cJ20qu9HbBGQvHxcgCT9SADAAHunq+j4aNTDq/h6r39yDUnlkVbTdXbj6BsWusFvs+LtlifWPq8PjLEOjq+yWvb6C4wMn7vLj4zrmZe0cLTpJqC3OEpt7mqmoKoVQABwAHcJtERJFjUREQBERAEREAREQBERAEREAREQDEwZmIBA9INsv48mAI88cDMpaDkA8Rzkj0lpBauDz7j4H/n8ZW9Np3NxQ5V8cx3Y5E+K/8AieL6v0qcsTmjtP8An3JlKScfgkmAPfNNtI+6Fz7hNJvYZDpkAkb19JSQcHhzHEH8JznVA8sMPeQQPh/USthTqUfRPwd4q60M2s4PAVgeY/MzmbVHPEZ8g+0H3hf4Zm6zTscFD/tVh+8TdoxcDhkrI8QNpH9DJLcYwuNtzoobtVII2+qcjPjkHPiMSyLKv07cU074OPRbJ8PRIz8Dxk90bqhbWG7+R8mHP/nnL3oFSMqcrckKvvc7BMzAmZ6A4iIiAIiIAiIgCIiAIiIAiIgCIiAIiIBiJmIBjE+DUM5wM+Pfj3z7MxmYaT3BW6RsttTOQG3DjnAfjj8c/jMX6NH9ZfiOB/ETp6Y6LBJuXJYBSVH3igYDhn9Y/gJD6LrBTaxVSCynDA+iVPmp4ieL6rhalKu5Q2epNpSTiSGl0XZk4JOe4zpxNQ1A90+V1itkKQSOYHH+EpKlWrPRI3dvJ9a1A1bA8iD3Z4d82dT1YaZQwxjl4lWUFf44+EiDqgbgMnYfRIHIs3Dl3YH/ADhLdpagiKo+6APwGJ6f/wA9h5QzTkca+lkzcJmBE9SRRERAEREAREQBERAEREAREQBERAEREAREQBMTMQCJ6ysy6W1l5qpb5eJ/dKFqtLXaayyqd+zDfeG8jk/Pvnpesp31uvtKy/iMTy01kaZAfWrJQ9+DW+P+2VfUY/ol7k/A6qUXwX7TdAIoAJLAcsknHDHA8x8J19JgV6a09y1WHxJwhPPPGb+j7t9Vb89yKfxAM5usbY0eoPhRd/8AW0mU8NShfKlqQXJ+Sg9CuTXW5znNJ/h+c9OE8s6FfNFQGSS9FfnkED+hnqgkXp0bKXyTcc7uPwZEzAiWRBEREAREQBERAEREAREQBERAEREAREQBERAETBkfremKam2u43eyMs34Dl8ZhySV2ZSbdkd5nmmppAOpr48NRbz/AFzu/wC6WPV9blX/ANvA8XdVz5hRkyv6nWC13fbjewY+HAAcMgeEqOo16bppRetyywFGam21oWzqVbu0FGeYTafepI/pNvW2zGh1PHGaLB+KESkN0rbWq003BOJICjLMT3E8cDOP3zaer+vbJcBn2kvZZYWBbvFda8hwGBwHKSqeJcqacItkeeHUZtTkkcWioIrqUcCL6j+Ng/unqqzzLophaCvFWQjKt6JDA5Gc+6bKekrEJ7M2KVOGXwI8UaQsLiZUU1OL3JeJw6qNOMlselxKX0V1uclVtQkMcBhWy5PuPBj7pca2yAZb06qqK8SsqU3B2ZsiInQ0EREAREQBERAEREAREQBERAEREAREQDBEq/WHq8pDWILWsJGAHIXiQCSO8DnjnwlpnyRNZwUlZm0ZOLujypegmVs9nZfaWwu/IAPjjOFA8T3SY1PQRoqra1w9r2elgYVAEc7VA7sgce+XwLNGr0SWgCxcgeZHMY7pB+ghlfn/AISvrJ3T8Ih+ptGKCSOJscj3Z4cfDhJ8DhPjT6dUUKgAA7hNsmUoZIKPBGqSzycuSmdbehStn0qpc8CLlH3lzwbHfgZE1U9HDW0B0YLfX6K2cfSA4hLMc+B5/nLuRPiqlVGFAA8BwnJ4aOdvw90dFXllt5WxTur+l1K3DNRRQfT3Y2N+svHg3gQOPfLosYmROtOmqcbI51JubuzMRE6GgiIgCIiAIiIAiIgCIiAf/9k="/>
          <p:cNvSpPr>
            <a:spLocks noGrp="1" noChangeAspect="1" noChangeArrowheads="1"/>
          </p:cNvSpPr>
          <p:nvPr>
            <p:ph type="pic" sz="quarter" idx="14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44824"/>
            <a:ext cx="293659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0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nl-NL" u="sng" dirty="0" smtClean="0"/>
              <a:t>Hoofdgedachte</a:t>
            </a:r>
          </a:p>
          <a:p>
            <a:pPr lvl="0"/>
            <a:endParaRPr lang="nl-NL" dirty="0" smtClean="0"/>
          </a:p>
          <a:p>
            <a:pPr lvl="0"/>
            <a:r>
              <a:rPr lang="nl-NL" i="1" dirty="0" smtClean="0"/>
              <a:t>‘Wat in de tekst over het onderwerp wordt gezegd samengevat in één hele zin.’</a:t>
            </a:r>
          </a:p>
          <a:p>
            <a:pPr lvl="0"/>
            <a:endParaRPr lang="nl-NL" i="1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hoofdgedachte van een tekst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40968"/>
            <a:ext cx="3108548" cy="310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21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nl-NL" dirty="0" smtClean="0">
                <a:solidFill>
                  <a:schemeClr val="tx1"/>
                </a:solidFill>
              </a:rPr>
              <a:t>Twee teksten kunnen hetzelfde onderwerp hebben, maar een verschillende hoofdgedachte.</a:t>
            </a:r>
          </a:p>
          <a:p>
            <a:pPr lvl="0"/>
            <a:endParaRPr lang="nl-NL" dirty="0" smtClean="0">
              <a:solidFill>
                <a:schemeClr val="tx1"/>
              </a:solidFill>
            </a:endParaRPr>
          </a:p>
          <a:p>
            <a:pPr lvl="0"/>
            <a:r>
              <a:rPr lang="nl-NL" i="1" dirty="0" smtClean="0"/>
              <a:t>Tekst 1: nieuwsbericht over jongeren en </a:t>
            </a:r>
            <a:r>
              <a:rPr lang="nl-NL" i="1" dirty="0" err="1" smtClean="0"/>
              <a:t>ringtones</a:t>
            </a:r>
            <a:endParaRPr lang="nl-NL" i="1" dirty="0" smtClean="0"/>
          </a:p>
          <a:p>
            <a:pPr lvl="0"/>
            <a:endParaRPr lang="nl-NL" i="1" dirty="0"/>
          </a:p>
          <a:p>
            <a:pPr lvl="0"/>
            <a:r>
              <a:rPr lang="nl-NL" i="1" dirty="0" smtClean="0"/>
              <a:t>Tekst 2: reclame voor het downloaden van </a:t>
            </a:r>
            <a:r>
              <a:rPr lang="nl-NL" i="1" dirty="0" err="1" smtClean="0"/>
              <a:t>ringtones</a:t>
            </a:r>
            <a:endParaRPr lang="nl-NL" i="1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hoofdgedachte van een 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591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endParaRPr lang="nl-NL" dirty="0" smtClean="0"/>
          </a:p>
          <a:p>
            <a:pPr lvl="0"/>
            <a:r>
              <a:rPr lang="nl-NL" i="1" dirty="0" smtClean="0">
                <a:solidFill>
                  <a:schemeClr val="tx1"/>
                </a:solidFill>
              </a:rPr>
              <a:t>Tekst 1: nieuwsbericht over jongeren en </a:t>
            </a:r>
            <a:r>
              <a:rPr lang="nl-NL" i="1" dirty="0" err="1" smtClean="0">
                <a:solidFill>
                  <a:schemeClr val="tx1"/>
                </a:solidFill>
              </a:rPr>
              <a:t>ringtones</a:t>
            </a:r>
            <a:endParaRPr lang="nl-NL" i="1" dirty="0" smtClean="0"/>
          </a:p>
          <a:p>
            <a:pPr lvl="0"/>
            <a:r>
              <a:rPr lang="nl-NL" i="1" u="sng" dirty="0" smtClean="0"/>
              <a:t>Hoofdgedachte: Jongeren veranderen steeds vaker van ringtone</a:t>
            </a:r>
          </a:p>
          <a:p>
            <a:pPr lvl="0"/>
            <a:endParaRPr lang="nl-NL" i="1" u="sng" dirty="0"/>
          </a:p>
          <a:p>
            <a:pPr lvl="0"/>
            <a:r>
              <a:rPr lang="nl-NL" i="1" dirty="0" smtClean="0">
                <a:solidFill>
                  <a:schemeClr val="tx1"/>
                </a:solidFill>
              </a:rPr>
              <a:t>Tekst 2: reclame voor het downloaden van </a:t>
            </a:r>
            <a:r>
              <a:rPr lang="nl-NL" i="1" dirty="0" err="1" smtClean="0">
                <a:solidFill>
                  <a:schemeClr val="tx1"/>
                </a:solidFill>
              </a:rPr>
              <a:t>ringtones</a:t>
            </a:r>
            <a:r>
              <a:rPr lang="nl-NL" i="1" dirty="0" smtClean="0">
                <a:solidFill>
                  <a:schemeClr val="tx1"/>
                </a:solidFill>
              </a:rPr>
              <a:t>.</a:t>
            </a:r>
            <a:endParaRPr lang="nl-NL" i="1" dirty="0">
              <a:solidFill>
                <a:schemeClr val="tx1"/>
              </a:solidFill>
            </a:endParaRPr>
          </a:p>
          <a:p>
            <a:pPr lvl="0"/>
            <a:r>
              <a:rPr lang="nl-NL" i="1" u="sng" dirty="0" smtClean="0"/>
              <a:t>Hoofdgedachte: download deze ringtone!</a:t>
            </a:r>
            <a:endParaRPr lang="nl-NL" i="1" u="sng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hoofdgedachte van een tekst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759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 smtClean="0"/>
              <a:t>Kijk in de 1</a:t>
            </a:r>
            <a:r>
              <a:rPr lang="nl-NL" baseline="30000" dirty="0" smtClean="0"/>
              <a:t>ste</a:t>
            </a:r>
            <a:r>
              <a:rPr lang="nl-NL" dirty="0" smtClean="0"/>
              <a:t> of laatste alinea. Daar staat de hoofdgedachte soms letterlijk in de tekst.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  <a:p>
            <a:pPr marL="342900" indent="-342900">
              <a:buFont typeface="+mj-lt"/>
              <a:buAutoNum type="arabicPeriod"/>
            </a:pP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Niet in de tekst? Vraag jezelf af: Wat is het belangrijkste wat in de tekst over het onderwerp wordt gezegd?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 vind je de hoofdgedachte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002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7884432" cy="5207792"/>
          </a:xfrm>
        </p:spPr>
        <p:txBody>
          <a:bodyPr/>
          <a:lstStyle/>
          <a:p>
            <a:pPr lvl="1"/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is de hoofdgedachte van deze tekst? Staat ook in je boek op </a:t>
            </a:r>
            <a:r>
              <a:rPr lang="nl-NL" dirty="0" err="1" smtClean="0"/>
              <a:t>blz</a:t>
            </a:r>
            <a:r>
              <a:rPr lang="nl-NL" dirty="0" smtClean="0"/>
              <a:t> 48</a:t>
            </a:r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896175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10" y="4025385"/>
            <a:ext cx="4836486" cy="238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9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7884432" cy="5207792"/>
          </a:xfrm>
        </p:spPr>
        <p:txBody>
          <a:bodyPr/>
          <a:lstStyle/>
          <a:p>
            <a:pPr lvl="1"/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B5DDE-7563-4892-B02D-5CC7DC3DA78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is de hoofdgedachte van deze tekst? Staat ook in je boek op </a:t>
            </a:r>
            <a:r>
              <a:rPr lang="nl-NL" dirty="0" err="1" smtClean="0"/>
              <a:t>blz</a:t>
            </a:r>
            <a:r>
              <a:rPr lang="nl-NL" dirty="0" smtClean="0"/>
              <a:t> 48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896175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10" y="4025385"/>
            <a:ext cx="4836486" cy="238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4"/>
          <p:cNvSpPr/>
          <p:nvPr/>
        </p:nvSpPr>
        <p:spPr>
          <a:xfrm>
            <a:off x="899592" y="4027376"/>
            <a:ext cx="2592288" cy="1192255"/>
          </a:xfrm>
          <a:prstGeom prst="rect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53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JABLOON" val="Standaard"/>
  <p:tag name="BEDRIJFID" val="7"/>
  <p:tag name="BEDRIJF" val="Centrale Diensten"/>
  <p:tag name="AUTEUR1EMAIL" val="h.vanhartingsveldt@deonderwijsspecialisten.nl"/>
  <p:tag name="AUTEUR1FUNCTIE" val="Medewerker Pr &amp; Communicatie"/>
  <p:tag name="TAAL" val="Nederlands"/>
  <p:tag name="TITELAUTEURS" val="0"/>
  <p:tag name="AUTEUR1" val="Hester van Hartingsveldt"/>
  <p:tag name="VIEWOFFICEVERSIE" val="2012.1.6.12160"/>
  <p:tag name="TITEL" val="En de naam is...."/>
  <p:tag name="DATUM" val="41375,5533795486"/>
  <p:tag name="DATUMTEKST" val="11-4-2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TEKS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RESREGEL" val="Voetteks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aginaNumm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heme/theme1.xml><?xml version="1.0" encoding="utf-8"?>
<a:theme xmlns:a="http://schemas.openxmlformats.org/drawingml/2006/main" name="Briant Colle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lnSpc>
            <a:spcPts val="2300"/>
          </a:lnSpc>
          <a:defRPr sz="1200" dirty="0" smtClean="0">
            <a:solidFill>
              <a:schemeClr val="bg1"/>
            </a:solidFill>
            <a:latin typeface="Verdana"/>
            <a:cs typeface="Verdan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Briant College</Template>
  <TotalTime>0</TotalTime>
  <Words>250</Words>
  <Application>Microsoft Office PowerPoint</Application>
  <PresentationFormat>Diavoorstelling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Briant College</vt:lpstr>
      <vt:lpstr>Paragraaf lezen h2</vt:lpstr>
      <vt:lpstr>Wat hebben we de vorige paragraaf lezen behandeld?</vt:lpstr>
      <vt:lpstr>Wat gaan we deze les leren?</vt:lpstr>
      <vt:lpstr>De hoofdgedachte van een tekst</vt:lpstr>
      <vt:lpstr>De hoofdgedachte van een tekst</vt:lpstr>
      <vt:lpstr>De hoofdgedachte van een tekst</vt:lpstr>
      <vt:lpstr>Zo vind je de hoofdgedachte</vt:lpstr>
      <vt:lpstr>Wat is de hoofdgedachte van deze tekst? Staat ook in je boek op blz 48</vt:lpstr>
      <vt:lpstr>Wat is de hoofdgedachte van deze tekst? Staat ook in je boek op blz 48</vt:lpstr>
      <vt:lpstr>Huiswerk 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2014-10-17T11:50:55Z</dcterms:created>
  <dcterms:modified xsi:type="dcterms:W3CDTF">2014-10-27T12:04:59Z</dcterms:modified>
</cp:coreProperties>
</file>