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1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0963-1162-3B4F-A19D-77EE03475E00}" type="datetimeFigureOut">
              <a:rPr lang="nl-NL" smtClean="0"/>
              <a:t>23-11-2016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7158B8-DF13-454E-BF30-6CACAD3FB17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0963-1162-3B4F-A19D-77EE03475E00}" type="datetimeFigureOut">
              <a:rPr lang="nl-NL" smtClean="0"/>
              <a:t>23-11-2016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58B8-DF13-454E-BF30-6CACAD3FB17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0963-1162-3B4F-A19D-77EE03475E00}" type="datetimeFigureOut">
              <a:rPr lang="nl-NL" smtClean="0"/>
              <a:t>23-11-2016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58B8-DF13-454E-BF30-6CACAD3FB17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5144400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 hasCustomPrompt="1"/>
          </p:nvPr>
        </p:nvSpPr>
        <p:spPr>
          <a:xfrm>
            <a:off x="5859344" y="1772816"/>
            <a:ext cx="2592000" cy="43948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itchFamily="34" charset="0"/>
              <a:buChar char="•"/>
              <a:tabLst/>
              <a:defRPr/>
            </a:lvl1pPr>
          </a:lstStyle>
          <a:p>
            <a:r>
              <a:rPr lang="nl-NL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5524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7998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0963-1162-3B4F-A19D-77EE03475E00}" type="datetimeFigureOut">
              <a:rPr lang="nl-NL" smtClean="0"/>
              <a:t>23-11-2016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58B8-DF13-454E-BF30-6CACAD3FB17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0963-1162-3B4F-A19D-77EE03475E00}" type="datetimeFigureOut">
              <a:rPr lang="nl-NL" smtClean="0"/>
              <a:t>23-11-2016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7158B8-DF13-454E-BF30-6CACAD3FB179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0963-1162-3B4F-A19D-77EE03475E00}" type="datetimeFigureOut">
              <a:rPr lang="nl-NL" smtClean="0"/>
              <a:t>23-11-2016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58B8-DF13-454E-BF30-6CACAD3FB17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0963-1162-3B4F-A19D-77EE03475E00}" type="datetimeFigureOut">
              <a:rPr lang="nl-NL" smtClean="0"/>
              <a:t>23-11-2016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58B8-DF13-454E-BF30-6CACAD3FB17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0963-1162-3B4F-A19D-77EE03475E00}" type="datetimeFigureOut">
              <a:rPr lang="nl-NL" smtClean="0"/>
              <a:t>23-11-2016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58B8-DF13-454E-BF30-6CACAD3FB17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0963-1162-3B4F-A19D-77EE03475E00}" type="datetimeFigureOut">
              <a:rPr lang="nl-NL" smtClean="0"/>
              <a:t>23-11-2016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58B8-DF13-454E-BF30-6CACAD3FB17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0963-1162-3B4F-A19D-77EE03475E00}" type="datetimeFigureOut">
              <a:rPr lang="nl-NL" smtClean="0"/>
              <a:t>23-11-2016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58B8-DF13-454E-BF30-6CACAD3FB179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0963-1162-3B4F-A19D-77EE03475E00}" type="datetimeFigureOut">
              <a:rPr lang="nl-NL" smtClean="0"/>
              <a:t>23-11-2016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7158B8-DF13-454E-BF30-6CACAD3FB179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6E480963-1162-3B4F-A19D-77EE03475E00}" type="datetimeFigureOut">
              <a:rPr lang="nl-NL" smtClean="0"/>
              <a:t>23-11-2016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CE7158B8-DF13-454E-BF30-6CACAD3FB179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3200" dirty="0" smtClean="0"/>
              <a:t>Foutieve samentrekking</a:t>
            </a:r>
            <a:endParaRPr lang="nl-NL" sz="320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827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Maak opdracht 3 t/m 7 van de paragraaf 4.5 </a:t>
            </a:r>
            <a:r>
              <a:rPr lang="nl-NL" dirty="0" err="1" smtClean="0"/>
              <a:t>blz</a:t>
            </a:r>
            <a:r>
              <a:rPr lang="nl-NL" dirty="0" smtClean="0"/>
              <a:t> 159.</a:t>
            </a:r>
          </a:p>
          <a:p>
            <a:endParaRPr lang="nl-NL" dirty="0"/>
          </a:p>
          <a:p>
            <a:r>
              <a:rPr lang="nl-NL" dirty="0" smtClean="0"/>
              <a:t>Kijk je werk na!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557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leren deze les?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een foutieve samentrekking is.</a:t>
            </a:r>
          </a:p>
          <a:p>
            <a:endParaRPr lang="nl-NL" dirty="0"/>
          </a:p>
          <a:p>
            <a:r>
              <a:rPr lang="nl-NL" dirty="0" smtClean="0"/>
              <a:t>Op welke manieren een samentrekking mis kan gaan.</a:t>
            </a:r>
          </a:p>
          <a:p>
            <a:endParaRPr lang="nl-NL" dirty="0"/>
          </a:p>
          <a:p>
            <a:r>
              <a:rPr lang="nl-NL" dirty="0" smtClean="0"/>
              <a:t>Hoe je een foutieve samentrekking herkent.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809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is samentrekking</a:t>
            </a: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Samentrekking ‘</a:t>
            </a:r>
            <a:r>
              <a:rPr lang="nl-NL" b="0" i="1" dirty="0" smtClean="0"/>
              <a:t>Wanneer in een samengestelde zin één of    			 meerdere delen verkort  worden weergegeven’ </a:t>
            </a:r>
          </a:p>
          <a:p>
            <a:endParaRPr lang="nl-NL" b="0" i="1" dirty="0"/>
          </a:p>
          <a:p>
            <a:endParaRPr lang="nl-NL" b="0" i="1" dirty="0" smtClean="0"/>
          </a:p>
          <a:p>
            <a:r>
              <a:rPr lang="nl-NL" i="1" u="sng" dirty="0" smtClean="0"/>
              <a:t>Bijvoorbeeld</a:t>
            </a:r>
            <a:endParaRPr lang="nl-NL" i="1" u="sng" dirty="0" smtClean="0">
              <a:solidFill>
                <a:srgbClr val="D1282E"/>
              </a:solidFill>
            </a:endParaRPr>
          </a:p>
          <a:p>
            <a:endParaRPr lang="nl-NL" b="0" i="1" dirty="0">
              <a:solidFill>
                <a:srgbClr val="D1282E"/>
              </a:solidFill>
            </a:endParaRPr>
          </a:p>
          <a:p>
            <a:r>
              <a:rPr lang="nl-NL" b="0" i="1" dirty="0" smtClean="0"/>
              <a:t>Jan at een appel en Kees </a:t>
            </a:r>
            <a:r>
              <a:rPr lang="nl-NL" b="0" i="1" dirty="0" smtClean="0">
                <a:solidFill>
                  <a:srgbClr val="D1282E"/>
                </a:solidFill>
              </a:rPr>
              <a:t>(at) </a:t>
            </a:r>
            <a:r>
              <a:rPr lang="nl-NL" b="0" i="1" dirty="0" smtClean="0"/>
              <a:t>een peer</a:t>
            </a:r>
          </a:p>
          <a:p>
            <a:endParaRPr lang="nl-NL" b="0" i="1" dirty="0"/>
          </a:p>
          <a:p>
            <a:r>
              <a:rPr lang="nl-NL" b="0" i="1" dirty="0" smtClean="0"/>
              <a:t>Jan gaf een klap aan Kees en Kees </a:t>
            </a:r>
            <a:r>
              <a:rPr lang="nl-NL" b="0" i="1" dirty="0" smtClean="0">
                <a:solidFill>
                  <a:srgbClr val="D1282E"/>
                </a:solidFill>
              </a:rPr>
              <a:t>(gaf een klap) </a:t>
            </a:r>
            <a:r>
              <a:rPr lang="nl-NL" b="0" i="1" dirty="0" smtClean="0"/>
              <a:t>aan Jan.</a:t>
            </a:r>
            <a:endParaRPr lang="nl-NL" b="0" i="1" dirty="0"/>
          </a:p>
        </p:txBody>
      </p:sp>
    </p:spTree>
    <p:extLst>
      <p:ext uri="{BB962C8B-B14F-4D97-AF65-F5344CB8AC3E}">
        <p14:creationId xmlns:p14="http://schemas.microsoft.com/office/powerpoint/2010/main" val="247712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nl-NL" b="0" i="1" dirty="0" smtClean="0"/>
              <a:t>Het gaat vaak mis wanneer zinsdelen samengetrokken worden. </a:t>
            </a:r>
          </a:p>
          <a:p>
            <a:pPr lvl="0">
              <a:buNone/>
            </a:pPr>
            <a:r>
              <a:rPr lang="nl-NL" b="0" i="1" dirty="0" smtClean="0"/>
              <a:t>Bij deze vorm van samentrekking moet er rekening gehouden worden met vier voorwaarden:</a:t>
            </a:r>
          </a:p>
          <a:p>
            <a:pPr lvl="0">
              <a:buNone/>
            </a:pPr>
            <a:endParaRPr lang="nl-NL" b="0" i="1" dirty="0" smtClean="0"/>
          </a:p>
          <a:p>
            <a:pPr lvl="0">
              <a:buNone/>
            </a:pPr>
            <a:r>
              <a:rPr lang="nl-NL" i="1" dirty="0" smtClean="0"/>
              <a:t>1: De betekenis moet hetzelfde zijn.</a:t>
            </a:r>
          </a:p>
          <a:p>
            <a:pPr lvl="0">
              <a:buNone/>
            </a:pPr>
            <a:endParaRPr lang="nl-NL" b="0" i="1" dirty="0" smtClean="0"/>
          </a:p>
          <a:p>
            <a:pPr lvl="0">
              <a:buNone/>
            </a:pPr>
            <a:r>
              <a:rPr lang="nl-NL" i="1" dirty="0" smtClean="0"/>
              <a:t>2:Het getal en  de tijd moeten hetzelfde zijn </a:t>
            </a:r>
          </a:p>
          <a:p>
            <a:pPr lvl="0">
              <a:buNone/>
            </a:pPr>
            <a:r>
              <a:rPr lang="nl-NL" i="1" dirty="0" smtClean="0"/>
              <a:t> </a:t>
            </a:r>
            <a:endParaRPr lang="nl-NL" b="0" i="1" dirty="0" smtClean="0"/>
          </a:p>
          <a:p>
            <a:pPr lvl="0">
              <a:buNone/>
            </a:pPr>
            <a:r>
              <a:rPr lang="nl-NL" i="1" dirty="0" smtClean="0"/>
              <a:t>3: Grammaticale functie moet hetzelfde zijn.</a:t>
            </a:r>
          </a:p>
          <a:p>
            <a:pPr lvl="0">
              <a:buNone/>
            </a:pPr>
            <a:endParaRPr lang="nl-NL" i="1" dirty="0" smtClean="0"/>
          </a:p>
          <a:p>
            <a:r>
              <a:rPr lang="nl-NL" b="0" i="1" dirty="0" smtClean="0"/>
              <a:t>4.</a:t>
            </a:r>
            <a:r>
              <a:rPr lang="nl-NL" dirty="0"/>
              <a:t> </a:t>
            </a:r>
            <a:r>
              <a:rPr lang="nl-NL" dirty="0" smtClean="0"/>
              <a:t>Het samengetrokken </a:t>
            </a:r>
            <a:r>
              <a:rPr lang="nl-NL" dirty="0"/>
              <a:t>zinsdeel </a:t>
            </a:r>
            <a:r>
              <a:rPr lang="nl-NL" dirty="0" smtClean="0"/>
              <a:t>moet in </a:t>
            </a:r>
            <a:r>
              <a:rPr lang="nl-NL" dirty="0"/>
              <a:t>de tweede zin op </a:t>
            </a:r>
            <a:r>
              <a:rPr lang="nl-NL" dirty="0" smtClean="0"/>
              <a:t>dezelfde plaats komen ten </a:t>
            </a:r>
            <a:r>
              <a:rPr lang="nl-NL" dirty="0"/>
              <a:t>opzichte </a:t>
            </a:r>
            <a:r>
              <a:rPr lang="nl-NL" dirty="0" smtClean="0"/>
              <a:t> van </a:t>
            </a:r>
            <a:r>
              <a:rPr lang="nl-NL" dirty="0"/>
              <a:t>de persoonsvorm. </a:t>
            </a:r>
            <a:r>
              <a:rPr lang="nl-NL" dirty="0" smtClean="0"/>
              <a:t>(ervoor of erachter)</a:t>
            </a:r>
            <a:endParaRPr lang="nl-NL" dirty="0"/>
          </a:p>
          <a:p>
            <a:pPr lvl="0">
              <a:buNone/>
            </a:pPr>
            <a:endParaRPr lang="nl-NL" i="1" dirty="0" smtClean="0"/>
          </a:p>
          <a:p>
            <a:pPr lvl="0">
              <a:buNone/>
            </a:pPr>
            <a:endParaRPr lang="nl-NL" b="0" i="1" dirty="0"/>
          </a:p>
          <a:p>
            <a:pPr lvl="0">
              <a:buNone/>
            </a:pPr>
            <a:endParaRPr lang="nl-NL" b="0" i="1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Wanneer is een samentrekking foutief?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060848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572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576000" y="1749600"/>
            <a:ext cx="4123000" cy="4395600"/>
          </a:xfrm>
        </p:spPr>
        <p:txBody>
          <a:bodyPr>
            <a:normAutofit/>
          </a:bodyPr>
          <a:lstStyle/>
          <a:p>
            <a:pPr lvl="0"/>
            <a:r>
              <a:rPr lang="nl-NL" i="1" dirty="0" smtClean="0"/>
              <a:t>Fout: Zij blies de ballon op en de kaars uit.</a:t>
            </a:r>
          </a:p>
          <a:p>
            <a:pPr lvl="0"/>
            <a:endParaRPr lang="nl-NL" i="1" dirty="0" smtClean="0"/>
          </a:p>
          <a:p>
            <a:pPr lvl="0"/>
            <a:r>
              <a:rPr lang="nl-NL" i="1" dirty="0" smtClean="0"/>
              <a:t>Foutieve samentrekking: ‘blies’ </a:t>
            </a:r>
          </a:p>
          <a:p>
            <a:pPr lvl="0"/>
            <a:endParaRPr lang="nl-NL" i="1" dirty="0"/>
          </a:p>
          <a:p>
            <a:pPr lvl="0"/>
            <a:r>
              <a:rPr lang="nl-NL" i="1" u="sng" dirty="0" smtClean="0"/>
              <a:t>Waarom is dat fout?</a:t>
            </a:r>
            <a:r>
              <a:rPr lang="nl-NL" i="1" dirty="0" smtClean="0"/>
              <a:t> </a:t>
            </a:r>
          </a:p>
          <a:p>
            <a:pPr lvl="0"/>
            <a:endParaRPr lang="nl-NL" i="1" dirty="0" smtClean="0"/>
          </a:p>
          <a:p>
            <a:pPr lvl="0"/>
            <a:r>
              <a:rPr lang="nl-NL" i="1" dirty="0" smtClean="0"/>
              <a:t>Uitblazen en opblazen</a:t>
            </a:r>
          </a:p>
          <a:p>
            <a:pPr lvl="0"/>
            <a:endParaRPr lang="nl-NL" i="1" dirty="0" smtClean="0"/>
          </a:p>
          <a:p>
            <a:pPr lvl="0"/>
            <a:r>
              <a:rPr lang="nl-NL" i="1" dirty="0" smtClean="0">
                <a:solidFill>
                  <a:srgbClr val="FF0000"/>
                </a:solidFill>
              </a:rPr>
              <a:t>Verschillende betekenis</a:t>
            </a:r>
          </a:p>
          <a:p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nl-NL" i="1" dirty="0" smtClean="0"/>
              <a:t/>
            </a:r>
            <a:br>
              <a:rPr lang="nl-NL" i="1" dirty="0" smtClean="0"/>
            </a:br>
            <a:r>
              <a:rPr lang="nl-NL" i="1" dirty="0" smtClean="0"/>
              <a:t/>
            </a:r>
            <a:br>
              <a:rPr lang="nl-NL" i="1" dirty="0" smtClean="0"/>
            </a:br>
            <a:r>
              <a:rPr lang="nl-NL" i="1" dirty="0"/>
              <a:t/>
            </a:r>
            <a:br>
              <a:rPr lang="nl-NL" i="1" dirty="0"/>
            </a:br>
            <a:r>
              <a:rPr lang="nl-NL" i="1" dirty="0" smtClean="0"/>
              <a:t>De </a:t>
            </a:r>
            <a:r>
              <a:rPr lang="nl-NL" i="1" dirty="0"/>
              <a:t>betekenis moet hetzelfde zijn.</a:t>
            </a:r>
            <a:br>
              <a:rPr lang="nl-NL" i="1" dirty="0"/>
            </a:br>
            <a:endParaRPr lang="nl-NL" dirty="0"/>
          </a:p>
        </p:txBody>
      </p:sp>
      <p:pic>
        <p:nvPicPr>
          <p:cNvPr id="8" name="Tijdelijke aanduiding voor afbeelding 7"/>
          <p:cNvPicPr>
            <a:picLocks noGrp="1" noChangeAspect="1"/>
          </p:cNvPicPr>
          <p:nvPr>
            <p:ph type="pic" sz="quarter" idx="14"/>
          </p:nvPr>
        </p:nvPicPr>
        <p:blipFill>
          <a:blip r:embed="rId2"/>
          <a:srcRect l="21584" r="21584"/>
          <a:stretch>
            <a:fillRect/>
          </a:stretch>
        </p:blipFill>
        <p:spPr>
          <a:xfrm>
            <a:off x="4699000" y="1773238"/>
            <a:ext cx="3752850" cy="4394200"/>
          </a:xfrm>
        </p:spPr>
      </p:pic>
    </p:spTree>
    <p:extLst>
      <p:ext uri="{BB962C8B-B14F-4D97-AF65-F5344CB8AC3E}">
        <p14:creationId xmlns:p14="http://schemas.microsoft.com/office/powerpoint/2010/main" val="144347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nl-NL" b="0" i="1" dirty="0" smtClean="0"/>
              <a:t>FOUT</a:t>
            </a:r>
            <a:r>
              <a:rPr lang="nl-NL" b="0" i="1" dirty="0"/>
              <a:t>: De oude boeken werden vervangen en de tafel ook.</a:t>
            </a:r>
          </a:p>
          <a:p>
            <a:pPr lvl="0"/>
            <a:endParaRPr lang="nl-NL" i="1" dirty="0" smtClean="0"/>
          </a:p>
          <a:p>
            <a:pPr lvl="0"/>
            <a:r>
              <a:rPr lang="nl-NL" i="1" dirty="0" smtClean="0"/>
              <a:t>Foutieve samentrekking: ‘werden’ </a:t>
            </a:r>
          </a:p>
          <a:p>
            <a:pPr lvl="0"/>
            <a:endParaRPr lang="nl-NL" i="1" dirty="0" smtClean="0"/>
          </a:p>
          <a:p>
            <a:pPr lvl="0"/>
            <a:r>
              <a:rPr lang="nl-NL" i="1" u="sng" dirty="0" smtClean="0"/>
              <a:t>Waarom is dat fout?</a:t>
            </a:r>
          </a:p>
          <a:p>
            <a:pPr lvl="0"/>
            <a:endParaRPr lang="nl-NL" i="1" u="sng" dirty="0" smtClean="0"/>
          </a:p>
          <a:p>
            <a:pPr lvl="0"/>
            <a:r>
              <a:rPr lang="nl-NL" i="1" dirty="0" smtClean="0"/>
              <a:t>*Zin 1 is het </a:t>
            </a:r>
            <a:r>
              <a:rPr lang="nl-NL" i="1" dirty="0" smtClean="0">
                <a:solidFill>
                  <a:srgbClr val="D1282E"/>
                </a:solidFill>
              </a:rPr>
              <a:t>ow meervoud </a:t>
            </a:r>
            <a:r>
              <a:rPr lang="nl-NL" i="1" dirty="0" smtClean="0"/>
              <a:t>dus </a:t>
            </a:r>
            <a:r>
              <a:rPr lang="nl-NL" i="1" dirty="0" smtClean="0">
                <a:solidFill>
                  <a:schemeClr val="tx2"/>
                </a:solidFill>
              </a:rPr>
              <a:t>de pv ook.</a:t>
            </a:r>
          </a:p>
          <a:p>
            <a:pPr lvl="0"/>
            <a:r>
              <a:rPr lang="nl-NL" i="1" dirty="0" smtClean="0">
                <a:solidFill>
                  <a:srgbClr val="000000"/>
                </a:solidFill>
              </a:rPr>
              <a:t>*Z</a:t>
            </a:r>
            <a:r>
              <a:rPr lang="nl-NL" i="1" dirty="0" smtClean="0"/>
              <a:t>in 2 is het </a:t>
            </a:r>
            <a:r>
              <a:rPr lang="nl-NL" i="1" dirty="0" smtClean="0">
                <a:solidFill>
                  <a:srgbClr val="D1282E"/>
                </a:solidFill>
              </a:rPr>
              <a:t>ow enkelvoud</a:t>
            </a:r>
            <a:r>
              <a:rPr lang="nl-NL" i="1" dirty="0" smtClean="0"/>
              <a:t> en </a:t>
            </a:r>
            <a:r>
              <a:rPr lang="nl-NL" i="1" dirty="0" smtClean="0">
                <a:solidFill>
                  <a:srgbClr val="D1282E"/>
                </a:solidFill>
              </a:rPr>
              <a:t>de pv moet </a:t>
            </a:r>
            <a:r>
              <a:rPr lang="nl-NL" i="1" dirty="0" smtClean="0"/>
              <a:t>dus ook in </a:t>
            </a:r>
            <a:r>
              <a:rPr lang="nl-NL" i="1" dirty="0" smtClean="0">
                <a:solidFill>
                  <a:srgbClr val="D1282E"/>
                </a:solidFill>
              </a:rPr>
              <a:t>het enkelvoud</a:t>
            </a:r>
          </a:p>
          <a:p>
            <a:pPr lvl="0"/>
            <a:endParaRPr lang="nl-NL" i="1" dirty="0" smtClean="0">
              <a:solidFill>
                <a:srgbClr val="FF0000"/>
              </a:solidFill>
            </a:endParaRPr>
          </a:p>
        </p:txBody>
      </p:sp>
      <p:pic>
        <p:nvPicPr>
          <p:cNvPr id="5" name="Tijdelijke aanduiding voor afbeelding 4"/>
          <p:cNvPicPr>
            <a:picLocks noGrp="1" noChangeAspect="1"/>
          </p:cNvPicPr>
          <p:nvPr>
            <p:ph type="pic" sz="quarter" idx="14"/>
          </p:nvPr>
        </p:nvPicPr>
        <p:blipFill>
          <a:blip r:embed="rId2"/>
          <a:srcRect l="13164" r="13164"/>
          <a:stretch>
            <a:fillRect/>
          </a:stretch>
        </p:blipFill>
        <p:spPr>
          <a:xfrm>
            <a:off x="5720400" y="1772816"/>
            <a:ext cx="3233100" cy="4394888"/>
          </a:xfrm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nl-NL" i="1" dirty="0" smtClean="0"/>
              <a:t/>
            </a:r>
            <a:br>
              <a:rPr lang="nl-NL" i="1" dirty="0" smtClean="0"/>
            </a:br>
            <a:r>
              <a:rPr lang="nl-NL" i="1" dirty="0"/>
              <a:t>Het getal en  de tijd moeten hetzelfde zijn </a:t>
            </a:r>
          </a:p>
        </p:txBody>
      </p:sp>
    </p:spTree>
    <p:extLst>
      <p:ext uri="{BB962C8B-B14F-4D97-AF65-F5344CB8AC3E}">
        <p14:creationId xmlns:p14="http://schemas.microsoft.com/office/powerpoint/2010/main" val="256490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lvl="0"/>
            <a:r>
              <a:rPr lang="nl-NL" b="0" i="1" dirty="0" smtClean="0"/>
              <a:t>FOUT</a:t>
            </a:r>
            <a:r>
              <a:rPr lang="nl-NL" b="0" i="1" dirty="0"/>
              <a:t>: </a:t>
            </a:r>
            <a:r>
              <a:rPr lang="nl-NL" b="0" i="1" dirty="0" smtClean="0"/>
              <a:t>De cake is klaar en gaan we met zijn allen opeten.</a:t>
            </a:r>
            <a:endParaRPr lang="nl-NL" b="0" i="1" dirty="0"/>
          </a:p>
          <a:p>
            <a:pPr lvl="0"/>
            <a:endParaRPr lang="nl-NL" i="1" dirty="0"/>
          </a:p>
          <a:p>
            <a:pPr lvl="0"/>
            <a:r>
              <a:rPr lang="nl-NL" i="1" dirty="0" smtClean="0"/>
              <a:t>Foutieve samentrekking: </a:t>
            </a:r>
            <a:r>
              <a:rPr lang="nl-NL" i="1" dirty="0" smtClean="0"/>
              <a:t>‘de cake</a:t>
            </a:r>
            <a:endParaRPr lang="nl-NL" i="1" dirty="0" smtClean="0"/>
          </a:p>
          <a:p>
            <a:pPr lvl="0"/>
            <a:r>
              <a:rPr lang="nl-NL" i="1" u="sng" dirty="0" smtClean="0"/>
              <a:t>Waarom is dat fout?</a:t>
            </a:r>
          </a:p>
          <a:p>
            <a:pPr lvl="0"/>
            <a:r>
              <a:rPr lang="nl-NL" i="1" dirty="0" smtClean="0"/>
              <a:t>*Zin 1 is </a:t>
            </a:r>
            <a:r>
              <a:rPr lang="nl-NL" i="1" dirty="0" smtClean="0">
                <a:solidFill>
                  <a:srgbClr val="D1282E"/>
                </a:solidFill>
              </a:rPr>
              <a:t>‘de </a:t>
            </a:r>
            <a:r>
              <a:rPr lang="nl-NL" i="1" dirty="0" err="1" smtClean="0">
                <a:solidFill>
                  <a:srgbClr val="D1282E"/>
                </a:solidFill>
              </a:rPr>
              <a:t>cake’</a:t>
            </a:r>
            <a:r>
              <a:rPr lang="nl-NL" i="1" dirty="0" err="1" smtClean="0"/>
              <a:t>een</a:t>
            </a:r>
            <a:r>
              <a:rPr lang="nl-NL" i="1" dirty="0" smtClean="0"/>
              <a:t> </a:t>
            </a:r>
            <a:r>
              <a:rPr lang="nl-NL" i="1" dirty="0" smtClean="0">
                <a:solidFill>
                  <a:srgbClr val="D1282E"/>
                </a:solidFill>
              </a:rPr>
              <a:t>ow</a:t>
            </a:r>
            <a:endParaRPr lang="nl-NL" i="1" dirty="0" smtClean="0">
              <a:solidFill>
                <a:srgbClr val="D1282E"/>
              </a:solidFill>
            </a:endParaRPr>
          </a:p>
          <a:p>
            <a:pPr lvl="0"/>
            <a:r>
              <a:rPr lang="nl-NL" i="1" dirty="0" smtClean="0">
                <a:solidFill>
                  <a:srgbClr val="000000"/>
                </a:solidFill>
              </a:rPr>
              <a:t>*Z</a:t>
            </a:r>
            <a:r>
              <a:rPr lang="nl-NL" i="1" dirty="0" smtClean="0"/>
              <a:t>in 2 is </a:t>
            </a:r>
            <a:r>
              <a:rPr lang="nl-NL" i="1" dirty="0" smtClean="0">
                <a:solidFill>
                  <a:srgbClr val="D1282E"/>
                </a:solidFill>
              </a:rPr>
              <a:t>‘de cake’ </a:t>
            </a:r>
            <a:r>
              <a:rPr lang="nl-NL" i="1" dirty="0" smtClean="0"/>
              <a:t>een </a:t>
            </a:r>
            <a:r>
              <a:rPr lang="nl-NL" i="1" smtClean="0">
                <a:solidFill>
                  <a:srgbClr val="D1282E"/>
                </a:solidFill>
              </a:rPr>
              <a:t>lijdend voorwerp</a:t>
            </a:r>
            <a:endParaRPr lang="nl-NL" i="1" dirty="0" smtClean="0">
              <a:solidFill>
                <a:srgbClr val="FF0000"/>
              </a:solidFill>
            </a:endParaRP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nl-NL" i="1" dirty="0" smtClean="0"/>
              <a:t/>
            </a:r>
            <a:br>
              <a:rPr lang="nl-NL" i="1" dirty="0" smtClean="0"/>
            </a:br>
            <a:r>
              <a:rPr lang="nl-NL" i="1" dirty="0"/>
              <a:t>Grammaticale functie moet hetzelfde zijn</a:t>
            </a:r>
          </a:p>
        </p:txBody>
      </p:sp>
    </p:spTree>
    <p:extLst>
      <p:ext uri="{BB962C8B-B14F-4D97-AF65-F5344CB8AC3E}">
        <p14:creationId xmlns:p14="http://schemas.microsoft.com/office/powerpoint/2010/main" val="394211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576000" y="1749599"/>
            <a:ext cx="5144400" cy="4875567"/>
          </a:xfrm>
        </p:spPr>
        <p:txBody>
          <a:bodyPr>
            <a:normAutofit lnSpcReduction="10000"/>
          </a:bodyPr>
          <a:lstStyle/>
          <a:p>
            <a:pPr lvl="0"/>
            <a:r>
              <a:rPr lang="nl-NL" b="0" i="1" dirty="0" smtClean="0"/>
              <a:t>FOUT</a:t>
            </a:r>
            <a:r>
              <a:rPr lang="nl-NL" b="0" i="1" dirty="0"/>
              <a:t>: Morgen bestel ik de nieuwe dynamo en hoop hem overmorgen te ontvangen</a:t>
            </a:r>
            <a:r>
              <a:rPr lang="nl-NL" b="0" i="1" dirty="0" smtClean="0"/>
              <a:t>.</a:t>
            </a:r>
            <a:endParaRPr lang="nl-NL" b="0" i="1" dirty="0"/>
          </a:p>
          <a:p>
            <a:pPr lvl="0"/>
            <a:endParaRPr lang="nl-NL" i="1" dirty="0"/>
          </a:p>
          <a:p>
            <a:pPr lvl="0"/>
            <a:r>
              <a:rPr lang="nl-NL" i="1" dirty="0" smtClean="0"/>
              <a:t>Foutieve samentrekking: ‘ik’</a:t>
            </a:r>
          </a:p>
          <a:p>
            <a:pPr lvl="0"/>
            <a:endParaRPr lang="nl-NL" i="1" dirty="0" smtClean="0"/>
          </a:p>
          <a:p>
            <a:pPr lvl="0"/>
            <a:r>
              <a:rPr lang="nl-NL" i="1" u="sng" dirty="0" smtClean="0"/>
              <a:t>Waarom is dat fout?</a:t>
            </a:r>
          </a:p>
          <a:p>
            <a:pPr lvl="0"/>
            <a:r>
              <a:rPr lang="nl-NL" i="1" dirty="0" smtClean="0"/>
              <a:t>*Zin 1 staat </a:t>
            </a:r>
            <a:r>
              <a:rPr lang="nl-NL" i="1" dirty="0" smtClean="0">
                <a:solidFill>
                  <a:schemeClr val="tx2"/>
                </a:solidFill>
              </a:rPr>
              <a:t>‘ ik’ achter </a:t>
            </a:r>
            <a:r>
              <a:rPr lang="nl-NL" i="1" dirty="0" smtClean="0"/>
              <a:t>de pv</a:t>
            </a:r>
            <a:endParaRPr lang="nl-NL" i="1" dirty="0" smtClean="0">
              <a:solidFill>
                <a:srgbClr val="D1282E"/>
              </a:solidFill>
            </a:endParaRPr>
          </a:p>
          <a:p>
            <a:pPr lvl="0"/>
            <a:r>
              <a:rPr lang="nl-NL" i="1" dirty="0" smtClean="0">
                <a:solidFill>
                  <a:srgbClr val="000000"/>
                </a:solidFill>
              </a:rPr>
              <a:t>*Z</a:t>
            </a:r>
            <a:r>
              <a:rPr lang="nl-NL" i="1" dirty="0" smtClean="0"/>
              <a:t>in 2 </a:t>
            </a:r>
            <a:r>
              <a:rPr lang="nl-NL" i="1" dirty="0" smtClean="0">
                <a:solidFill>
                  <a:srgbClr val="D1282E"/>
                </a:solidFill>
              </a:rPr>
              <a:t>hoort ‘ik’ ervoor </a:t>
            </a:r>
            <a:r>
              <a:rPr lang="nl-NL" i="1" dirty="0" smtClean="0"/>
              <a:t>te staan.</a:t>
            </a:r>
          </a:p>
          <a:p>
            <a:pPr lvl="0"/>
            <a:endParaRPr lang="nl-NL" i="1" dirty="0">
              <a:solidFill>
                <a:srgbClr val="D1282E"/>
              </a:solidFill>
            </a:endParaRPr>
          </a:p>
          <a:p>
            <a:pPr lvl="0"/>
            <a:r>
              <a:rPr lang="nl-NL" dirty="0" smtClean="0"/>
              <a:t>Verbetering:</a:t>
            </a:r>
          </a:p>
          <a:p>
            <a:pPr lvl="0"/>
            <a:r>
              <a:rPr lang="nl-NL" dirty="0" smtClean="0"/>
              <a:t>Ik bestel een nieuwe dynamo en hoop hem overmorgen te ontvangen.</a:t>
            </a:r>
          </a:p>
          <a:p>
            <a:pPr lvl="0"/>
            <a:endParaRPr lang="nl-NL" i="1" dirty="0" smtClean="0">
              <a:solidFill>
                <a:srgbClr val="FF0000"/>
              </a:solidFill>
            </a:endParaRPr>
          </a:p>
        </p:txBody>
      </p:sp>
      <p:pic>
        <p:nvPicPr>
          <p:cNvPr id="5" name="Tijdelijke aanduiding voor afbeelding 4"/>
          <p:cNvPicPr>
            <a:picLocks noGrp="1" noChangeAspect="1"/>
          </p:cNvPicPr>
          <p:nvPr>
            <p:ph type="pic" sz="quarter" idx="14"/>
          </p:nvPr>
        </p:nvPicPr>
        <p:blipFill>
          <a:blip r:embed="rId2"/>
          <a:srcRect l="24189" r="24189"/>
          <a:stretch>
            <a:fillRect/>
          </a:stretch>
        </p:blipFill>
        <p:spPr/>
      </p:pic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199" y="0"/>
            <a:ext cx="8221133" cy="1524318"/>
          </a:xfrm>
        </p:spPr>
        <p:txBody>
          <a:bodyPr>
            <a:normAutofit/>
          </a:bodyPr>
          <a:lstStyle/>
          <a:p>
            <a:r>
              <a:rPr lang="nl-NL" sz="2200" dirty="0" smtClean="0"/>
              <a:t>Het </a:t>
            </a:r>
            <a:r>
              <a:rPr lang="nl-NL" sz="2200" dirty="0"/>
              <a:t>samengetrokken zinsdeel moet in de tweede zin op dezelfde plaats komen ten opzichte  van </a:t>
            </a:r>
            <a:r>
              <a:rPr lang="nl-NL" sz="2200"/>
              <a:t>de </a:t>
            </a:r>
            <a:r>
              <a:rPr lang="nl-NL" sz="2200" smtClean="0"/>
              <a:t>persoonsvorm</a:t>
            </a:r>
            <a:r>
              <a:rPr lang="nl-NL" sz="2200"/>
              <a:t> </a:t>
            </a:r>
            <a:r>
              <a:rPr lang="nl-NL" sz="2200" smtClean="0"/>
              <a:t>(</a:t>
            </a:r>
            <a:r>
              <a:rPr lang="nl-NL" sz="2200" dirty="0"/>
              <a:t>ervoor of </a:t>
            </a:r>
            <a:r>
              <a:rPr lang="nl-NL" sz="2200"/>
              <a:t>erachter</a:t>
            </a:r>
            <a:r>
              <a:rPr lang="nl-NL" sz="2200" smtClean="0"/>
              <a:t>).</a:t>
            </a: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123167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nl-NL" dirty="0"/>
              <a:t>HET </a:t>
            </a:r>
            <a:r>
              <a:rPr lang="nl-NL" dirty="0" smtClean="0"/>
              <a:t>STAPPENPLAN</a:t>
            </a:r>
            <a:r>
              <a:rPr lang="nl-NL" dirty="0"/>
              <a:t>:</a:t>
            </a:r>
            <a:endParaRPr lang="nl-NL" b="0" dirty="0"/>
          </a:p>
          <a:p>
            <a:r>
              <a:rPr lang="nl-NL" b="0" dirty="0"/>
              <a:t>1.  Maak de zinnen </a:t>
            </a:r>
            <a:r>
              <a:rPr lang="nl-NL" b="0" dirty="0">
                <a:solidFill>
                  <a:srgbClr val="D1282E"/>
                </a:solidFill>
              </a:rPr>
              <a:t>"volledig" </a:t>
            </a:r>
            <a:r>
              <a:rPr lang="nl-NL" b="0" dirty="0"/>
              <a:t>door de </a:t>
            </a:r>
            <a:r>
              <a:rPr lang="nl-NL" b="0" dirty="0">
                <a:solidFill>
                  <a:srgbClr val="D1282E"/>
                </a:solidFill>
              </a:rPr>
              <a:t>samentrekking ongedaan </a:t>
            </a:r>
            <a:r>
              <a:rPr lang="nl-NL" b="0" dirty="0"/>
              <a:t>te maken</a:t>
            </a:r>
            <a:r>
              <a:rPr lang="nl-NL" b="0" dirty="0" smtClean="0"/>
              <a:t>.</a:t>
            </a:r>
          </a:p>
          <a:p>
            <a:endParaRPr lang="nl-NL" b="0" dirty="0"/>
          </a:p>
          <a:p>
            <a:r>
              <a:rPr lang="nl-NL" b="0" dirty="0"/>
              <a:t>2.  Stel nu vast </a:t>
            </a:r>
            <a:r>
              <a:rPr lang="nl-NL" b="0" dirty="0" smtClean="0">
                <a:solidFill>
                  <a:srgbClr val="D1282E"/>
                </a:solidFill>
              </a:rPr>
              <a:t>wat samengetrokken is.</a:t>
            </a:r>
          </a:p>
          <a:p>
            <a:endParaRPr lang="nl-NL" b="0" dirty="0">
              <a:solidFill>
                <a:srgbClr val="D1282E"/>
              </a:solidFill>
            </a:endParaRPr>
          </a:p>
          <a:p>
            <a:r>
              <a:rPr lang="nl-NL" b="0" dirty="0" smtClean="0"/>
              <a:t>4</a:t>
            </a:r>
            <a:r>
              <a:rPr lang="nl-NL" b="0" dirty="0"/>
              <a:t>.  Controleer of de </a:t>
            </a:r>
            <a:r>
              <a:rPr lang="nl-NL" b="0" dirty="0" smtClean="0"/>
              <a:t>samentrekking </a:t>
            </a:r>
            <a:r>
              <a:rPr lang="nl-NL" b="0" dirty="0">
                <a:solidFill>
                  <a:srgbClr val="D1282E"/>
                </a:solidFill>
              </a:rPr>
              <a:t>correct of incorrect is</a:t>
            </a:r>
            <a:r>
              <a:rPr lang="nl-NL" b="0" dirty="0" smtClean="0">
                <a:solidFill>
                  <a:srgbClr val="D1282E"/>
                </a:solidFill>
              </a:rPr>
              <a:t>.</a:t>
            </a:r>
          </a:p>
          <a:p>
            <a:endParaRPr lang="nl-NL" b="0" dirty="0">
              <a:solidFill>
                <a:srgbClr val="D1282E"/>
              </a:solidFill>
            </a:endParaRPr>
          </a:p>
          <a:p>
            <a:r>
              <a:rPr lang="nl-NL" b="0" dirty="0"/>
              <a:t>5.  </a:t>
            </a:r>
            <a:r>
              <a:rPr lang="nl-NL" b="0" dirty="0">
                <a:solidFill>
                  <a:srgbClr val="D1282E"/>
                </a:solidFill>
              </a:rPr>
              <a:t>Verbeter </a:t>
            </a:r>
            <a:r>
              <a:rPr lang="nl-NL" b="0" dirty="0" smtClean="0"/>
              <a:t>incorrecte samentrekkingen</a:t>
            </a:r>
            <a:r>
              <a:rPr lang="nl-NL" b="0" dirty="0"/>
              <a:t>.</a:t>
            </a:r>
            <a:endParaRPr lang="nl-NL" dirty="0"/>
          </a:p>
        </p:txBody>
      </p:sp>
      <p:pic>
        <p:nvPicPr>
          <p:cNvPr id="5" name="Tijdelijke aanduiding voor afbeelding 4"/>
          <p:cNvPicPr>
            <a:picLocks noGrp="1" noChangeAspect="1"/>
          </p:cNvPicPr>
          <p:nvPr>
            <p:ph type="pic" sz="quarter" idx="14"/>
          </p:nvPr>
        </p:nvPicPr>
        <p:blipFill>
          <a:blip r:embed="rId2"/>
          <a:srcRect l="25855" r="25855"/>
          <a:stretch>
            <a:fillRect/>
          </a:stretch>
        </p:blipFill>
        <p:spPr>
          <a:xfrm>
            <a:off x="5916084" y="1524318"/>
            <a:ext cx="2905677" cy="4394888"/>
          </a:xfrm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Stappenplan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846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e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e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140</TotalTime>
  <Words>354</Words>
  <Application>Microsoft Office PowerPoint</Application>
  <PresentationFormat>Diavoorstelling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Essentieel</vt:lpstr>
      <vt:lpstr>Foutieve samentrekking</vt:lpstr>
      <vt:lpstr>Wat gaan we leren deze les?</vt:lpstr>
      <vt:lpstr>Wat is samentrekking</vt:lpstr>
      <vt:lpstr>Wanneer is een samentrekking foutief?</vt:lpstr>
      <vt:lpstr>   De betekenis moet hetzelfde zijn. </vt:lpstr>
      <vt:lpstr> Het getal en  de tijd moeten hetzelfde zijn </vt:lpstr>
      <vt:lpstr> Grammaticale functie moet hetzelfde zijn</vt:lpstr>
      <vt:lpstr>Het samengetrokken zinsdeel moet in de tweede zin op dezelfde plaats komen ten opzichte  van de persoonsvorm (ervoor of erachter).</vt:lpstr>
      <vt:lpstr>Stappenplan</vt:lpstr>
      <vt:lpstr>huiswerk</vt:lpstr>
    </vt:vector>
  </TitlesOfParts>
  <Manager/>
  <Company>Remco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Foutieve samentrekking en opsomming</dc:title>
  <dc:subject/>
  <dc:creator>VNRE Vrancken</dc:creator>
  <cp:keywords/>
  <dc:description/>
  <cp:lastModifiedBy>Docent</cp:lastModifiedBy>
  <cp:revision>15</cp:revision>
  <dcterms:created xsi:type="dcterms:W3CDTF">2016-05-11T08:39:57Z</dcterms:created>
  <dcterms:modified xsi:type="dcterms:W3CDTF">2016-11-23T12:45:16Z</dcterms:modified>
  <cp:category/>
</cp:coreProperties>
</file>