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5" r:id="rId1"/>
  </p:sldMasterIdLst>
  <p:notesMasterIdLst>
    <p:notesMasterId r:id="rId8"/>
  </p:notesMasterIdLst>
  <p:handoutMasterIdLst>
    <p:handoutMasterId r:id="rId9"/>
  </p:handoutMasterIdLst>
  <p:sldIdLst>
    <p:sldId id="261" r:id="rId2"/>
    <p:sldId id="263" r:id="rId3"/>
    <p:sldId id="271" r:id="rId4"/>
    <p:sldId id="281" r:id="rId5"/>
    <p:sldId id="285" r:id="rId6"/>
    <p:sldId id="286" r:id="rId7"/>
  </p:sldIdLst>
  <p:sldSz cx="9144000" cy="6858000" type="screen4x3"/>
  <p:notesSz cx="6797675" cy="9926638"/>
  <p:custDataLst>
    <p:tags r:id="rId10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145A"/>
    <a:srgbClr val="CC006A"/>
    <a:srgbClr val="BAA879"/>
    <a:srgbClr val="2886A3"/>
    <a:srgbClr val="FFFFFF"/>
    <a:srgbClr val="B0A0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6" autoAdjust="0"/>
    <p:restoredTop sz="94701" autoAdjust="0"/>
  </p:normalViewPr>
  <p:slideViewPr>
    <p:cSldViewPr>
      <p:cViewPr>
        <p:scale>
          <a:sx n="80" d="100"/>
          <a:sy n="80" d="100"/>
        </p:scale>
        <p:origin x="-159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52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EDEDA-8E36-4DFB-8E4D-D1D6DB4D9F0E}" type="datetimeFigureOut">
              <a:rPr lang="nl-NL" smtClean="0"/>
              <a:pPr/>
              <a:t>18-5-2016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1A290-BA50-4A20-9420-36625EF70DC3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38916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67E3D-53D2-40D8-B702-9292685B6CC8}" type="datetimeFigureOut">
              <a:rPr lang="nl-NL" smtClean="0"/>
              <a:pPr/>
              <a:t>18-5-2016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1F4A8-050B-42C0-A480-AB8DEF94A527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81170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May 18,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May 18,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May 18,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rtdia br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1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6000" h="3909600">
                <a:moveTo>
                  <a:pt x="402024" y="0"/>
                </a:moveTo>
                <a:lnTo>
                  <a:pt x="7373976" y="0"/>
                </a:lnTo>
                <a:cubicBezTo>
                  <a:pt x="7596008" y="0"/>
                  <a:pt x="7776000" y="179992"/>
                  <a:pt x="7776000" y="402024"/>
                </a:cubicBezTo>
                <a:lnTo>
                  <a:pt x="7776000" y="3507576"/>
                </a:lnTo>
                <a:cubicBezTo>
                  <a:pt x="7776000" y="3729608"/>
                  <a:pt x="7596008" y="3909600"/>
                  <a:pt x="7373976" y="3909600"/>
                </a:cubicBezTo>
                <a:lnTo>
                  <a:pt x="648072" y="3909600"/>
                </a:lnTo>
                <a:lnTo>
                  <a:pt x="402024" y="3909600"/>
                </a:lnTo>
                <a:lnTo>
                  <a:pt x="0" y="3909600"/>
                </a:lnTo>
                <a:lnTo>
                  <a:pt x="0" y="3507576"/>
                </a:lnTo>
                <a:lnTo>
                  <a:pt x="0" y="3240360"/>
                </a:lnTo>
                <a:lnTo>
                  <a:pt x="0" y="402024"/>
                </a:lnTo>
                <a:cubicBezTo>
                  <a:pt x="0" y="179992"/>
                  <a:pt x="179992" y="0"/>
                  <a:pt x="402024" y="0"/>
                </a:cubicBezTo>
                <a:close/>
              </a:path>
            </a:pathLst>
          </a:custGeom>
          <a:solidFill>
            <a:srgbClr val="D01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white">
          <a:xfrm>
            <a:off x="1112400" y="1051200"/>
            <a:ext cx="6912000" cy="1296000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 smtClean="0"/>
              <a:t>Klik om een titel te maken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112400" y="2437200"/>
            <a:ext cx="6912000" cy="864000"/>
          </a:xfrm>
        </p:spPr>
        <p:txBody>
          <a:bodyPr lIns="0" tIns="0" rIns="0" bIns="0"/>
          <a:lstStyle>
            <a:lvl1pPr marL="0" indent="0" algn="l">
              <a:lnSpc>
                <a:spcPct val="1090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een ondertitel te maken</a:t>
            </a:r>
            <a:endParaRPr lang="nl-NL" dirty="0"/>
          </a:p>
        </p:txBody>
      </p:sp>
      <p:sp>
        <p:nvSpPr>
          <p:cNvPr id="6" name="Rechthoek 5"/>
          <p:cNvSpPr/>
          <p:nvPr userDrawn="1"/>
        </p:nvSpPr>
        <p:spPr bwMode="white"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jdelijke aanduiding voor tekst 10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115616" y="3501008"/>
            <a:ext cx="6912768" cy="792163"/>
          </a:xfrm>
        </p:spPr>
        <p:txBody>
          <a:bodyPr lIns="0" tIns="0" rIns="0" bIns="0">
            <a:normAutofit/>
          </a:bodyPr>
          <a:lstStyle>
            <a:lvl1pPr>
              <a:lnSpc>
                <a:spcPts val="2300"/>
              </a:lnSpc>
              <a:defRPr sz="1200">
                <a:solidFill>
                  <a:srgbClr val="FFFFFF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nl-NL" sz="1200" dirty="0" smtClean="0"/>
              <a:t>Naam auteur/spreker</a:t>
            </a:r>
            <a:br>
              <a:rPr lang="nl-NL" sz="1200" dirty="0" smtClean="0"/>
            </a:br>
            <a:r>
              <a:rPr lang="nl-NL" sz="1200" dirty="0" smtClean="0"/>
              <a:t>Plaats, datum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3741728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 +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 bwMode="white"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5144400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sz="quarter" idx="14" hasCustomPrompt="1"/>
          </p:nvPr>
        </p:nvSpPr>
        <p:spPr>
          <a:xfrm>
            <a:off x="5859344" y="1772816"/>
            <a:ext cx="2592000" cy="439488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Arial" pitchFamily="34" charset="0"/>
              <a:buChar char="•"/>
              <a:tabLst/>
              <a:defRPr/>
            </a:lvl1pPr>
          </a:lstStyle>
          <a:p>
            <a:r>
              <a:rPr lang="nl-NL" dirty="0" smtClean="0"/>
              <a:t>Klik op het pictogram als u een afbeelding wilt toevoegen</a:t>
            </a:r>
          </a:p>
          <a:p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9198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 bwMode="white"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7884432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err="1" smtClean="0"/>
              <a:t>Tekstdia</a:t>
            </a:r>
            <a:r>
              <a:rPr lang="nl-NL" dirty="0" smtClean="0"/>
              <a:t> 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9487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dia smal">
    <p:bg>
      <p:bgPr>
        <a:solidFill>
          <a:schemeClr val="bg1">
            <a:alpha val="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geronde rechthoek 3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5040" h="3909600">
                <a:moveTo>
                  <a:pt x="399803" y="0"/>
                </a:moveTo>
                <a:lnTo>
                  <a:pt x="3488197" y="0"/>
                </a:lnTo>
                <a:cubicBezTo>
                  <a:pt x="3707411" y="0"/>
                  <a:pt x="3885418" y="177245"/>
                  <a:pt x="3887520" y="396871"/>
                </a:cubicBezTo>
                <a:cubicBezTo>
                  <a:pt x="3889622" y="177245"/>
                  <a:pt x="4067630" y="0"/>
                  <a:pt x="4286843" y="0"/>
                </a:cubicBezTo>
                <a:lnTo>
                  <a:pt x="7375237" y="0"/>
                </a:lnTo>
                <a:cubicBezTo>
                  <a:pt x="7596042" y="0"/>
                  <a:pt x="7775040" y="179827"/>
                  <a:pt x="7775040" y="401654"/>
                </a:cubicBezTo>
                <a:lnTo>
                  <a:pt x="7775040" y="3507946"/>
                </a:lnTo>
                <a:cubicBezTo>
                  <a:pt x="7775040" y="3729773"/>
                  <a:pt x="7596042" y="3909600"/>
                  <a:pt x="7375237" y="3909600"/>
                </a:cubicBezTo>
                <a:lnTo>
                  <a:pt x="4532126" y="3909600"/>
                </a:lnTo>
                <a:lnTo>
                  <a:pt x="4286843" y="3909600"/>
                </a:lnTo>
                <a:lnTo>
                  <a:pt x="3887040" y="3909600"/>
                </a:lnTo>
                <a:lnTo>
                  <a:pt x="3887040" y="3517513"/>
                </a:lnTo>
                <a:cubicBezTo>
                  <a:pt x="3882819" y="3734931"/>
                  <a:pt x="3705812" y="3909600"/>
                  <a:pt x="3488197" y="3909600"/>
                </a:cubicBezTo>
                <a:lnTo>
                  <a:pt x="645085" y="3909600"/>
                </a:lnTo>
                <a:lnTo>
                  <a:pt x="399803" y="3909600"/>
                </a:lnTo>
                <a:lnTo>
                  <a:pt x="0" y="3909600"/>
                </a:lnTo>
                <a:lnTo>
                  <a:pt x="0" y="3507946"/>
                </a:lnTo>
                <a:lnTo>
                  <a:pt x="0" y="3240360"/>
                </a:lnTo>
                <a:lnTo>
                  <a:pt x="0" y="401654"/>
                </a:lnTo>
                <a:cubicBezTo>
                  <a:pt x="0" y="179827"/>
                  <a:pt x="178998" y="0"/>
                  <a:pt x="399803" y="0"/>
                </a:cubicBezTo>
                <a:close/>
              </a:path>
            </a:pathLst>
          </a:custGeom>
          <a:solidFill>
            <a:srgbClr val="D01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tel 1"/>
          <p:cNvSpPr>
            <a:spLocks noGrp="1"/>
          </p:cNvSpPr>
          <p:nvPr>
            <p:ph type="ctrTitle" hasCustomPrompt="1"/>
          </p:nvPr>
        </p:nvSpPr>
        <p:spPr bwMode="white">
          <a:xfrm>
            <a:off x="1112283" y="1044000"/>
            <a:ext cx="3024000" cy="3177088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nl-NL" dirty="0" smtClean="0"/>
              <a:t>Klik om een titel te maken</a:t>
            </a:r>
          </a:p>
        </p:txBody>
      </p:sp>
      <p:sp>
        <p:nvSpPr>
          <p:cNvPr id="15" name="Ondertitel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5004000" y="1080000"/>
            <a:ext cx="3024384" cy="1052856"/>
          </a:xfrm>
        </p:spPr>
        <p:txBody>
          <a:bodyPr lIns="0" tIns="0" rIns="0" bIns="0"/>
          <a:lstStyle>
            <a:lvl1pPr marL="0" indent="0" algn="l">
              <a:lnSpc>
                <a:spcPts val="23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een ondertitel te maken</a:t>
            </a:r>
          </a:p>
        </p:txBody>
      </p:sp>
      <p:sp>
        <p:nvSpPr>
          <p:cNvPr id="2" name="Rechthoek 1"/>
          <p:cNvSpPr/>
          <p:nvPr userDrawn="1"/>
        </p:nvSpPr>
        <p:spPr bwMode="white"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5003800" y="3284984"/>
            <a:ext cx="3024188" cy="792163"/>
          </a:xfrm>
        </p:spPr>
        <p:txBody>
          <a:bodyPr lIns="0" tIns="0" rIns="0" bIns="0">
            <a:normAutofit/>
          </a:bodyPr>
          <a:lstStyle>
            <a:lvl1pPr>
              <a:lnSpc>
                <a:spcPts val="2300"/>
              </a:lnSpc>
              <a:defRPr sz="1200">
                <a:solidFill>
                  <a:srgbClr val="FFFFFF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nl-NL" sz="1200" dirty="0" smtClean="0"/>
              <a:t>Naam auteur/spreker</a:t>
            </a:r>
            <a:br>
              <a:rPr lang="nl-NL" sz="1200" dirty="0" smtClean="0"/>
            </a:br>
            <a:r>
              <a:rPr lang="nl-NL" sz="1200" dirty="0" smtClean="0"/>
              <a:t>Plaats, datum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74987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 bwMode="white"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687600" y="1844824"/>
            <a:ext cx="7772400" cy="432557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 smtClean="0"/>
              <a:t>Klik op het pictogram als u een afbeelding wilt toevoegen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1877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May 18,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May 18, 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May 18,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May 18,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May 18,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May 18,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May 18,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May 18,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May 18,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50" r:id="rId15"/>
    <p:sldLayoutId id="2147483651" r:id="rId1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Cursus formuleren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Paragraaf vijf en zes foutieve samentrekking en foutief beknopte bijzin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537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>
              <a:buNone/>
            </a:pPr>
            <a:endParaRPr lang="nl-NL" b="0" i="1" dirty="0" smtClean="0"/>
          </a:p>
          <a:p>
            <a:pPr marL="457200" indent="-457200">
              <a:buAutoNum type="arabicPeriod"/>
            </a:pPr>
            <a:r>
              <a:rPr lang="nl-NL" dirty="0" smtClean="0"/>
              <a:t>Wat een foutieve beknopte bijzin is;</a:t>
            </a:r>
          </a:p>
          <a:p>
            <a:pPr marL="457200" indent="-457200">
              <a:buAutoNum type="arabicPeriod"/>
            </a:pPr>
            <a:r>
              <a:rPr lang="nl-NL" dirty="0" smtClean="0"/>
              <a:t>Hoe je deze </a:t>
            </a:r>
            <a:r>
              <a:rPr lang="nl-NL" dirty="0"/>
              <a:t>herkent </a:t>
            </a:r>
            <a:r>
              <a:rPr lang="nl-NL" dirty="0" smtClean="0"/>
              <a:t>en kan verbeteren</a:t>
            </a:r>
            <a:r>
              <a:rPr lang="nl-NL" dirty="0"/>
              <a:t>.</a:t>
            </a:r>
            <a:endParaRPr lang="nl-NL" b="0" i="1" dirty="0"/>
          </a:p>
          <a:p>
            <a:pPr lvl="0">
              <a:buNone/>
            </a:pPr>
            <a:endParaRPr lang="nl-NL" b="0" i="1" dirty="0"/>
          </a:p>
          <a:p>
            <a:pPr lvl="0">
              <a:buNone/>
            </a:pPr>
            <a:endParaRPr lang="nl-NL" i="1" dirty="0" smtClean="0"/>
          </a:p>
          <a:p>
            <a:pPr lvl="0">
              <a:buNone/>
            </a:pPr>
            <a:endParaRPr lang="nl-NL" i="1" dirty="0" smtClean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Aan het einde van deze les weet je…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4421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lvl="1"/>
            <a:endParaRPr lang="nl-NL" i="1" dirty="0" smtClean="0"/>
          </a:p>
          <a:p>
            <a:pPr lvl="1"/>
            <a:r>
              <a:rPr lang="nl-NL" i="1" dirty="0" smtClean="0"/>
              <a:t>Slapend met zijn oordopjes in reed de bus weer verder.</a:t>
            </a:r>
          </a:p>
          <a:p>
            <a:pPr lvl="1"/>
            <a:endParaRPr lang="nl-NL" i="1" dirty="0"/>
          </a:p>
          <a:p>
            <a:pPr lvl="1"/>
            <a:r>
              <a:rPr lang="nl-NL" i="1" dirty="0" smtClean="0"/>
              <a:t>Na lekker gewinkeld te hebben sloten de deuren van winkel om vijf uur.</a:t>
            </a:r>
          </a:p>
          <a:p>
            <a:pPr lvl="1"/>
            <a:endParaRPr lang="nl-NL" i="1" dirty="0" smtClean="0"/>
          </a:p>
          <a:p>
            <a:pPr lvl="1"/>
            <a:r>
              <a:rPr lang="nl-NL" dirty="0"/>
              <a:t> Verscholen </a:t>
            </a:r>
            <a:r>
              <a:rPr lang="nl-NL" dirty="0" smtClean="0"/>
              <a:t>achter het bureau, </a:t>
            </a:r>
            <a:r>
              <a:rPr lang="nl-NL" dirty="0"/>
              <a:t>passeerde mij op </a:t>
            </a:r>
            <a:r>
              <a:rPr lang="nl-NL" dirty="0" smtClean="0"/>
              <a:t>kleine afstand de woedende leerling.</a:t>
            </a:r>
            <a:endParaRPr lang="nl-NL" i="1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Valt je iets op aan de onderstaande zinnen?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684" y="1700808"/>
            <a:ext cx="3040863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378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>
          <a:xfrm>
            <a:off x="576000" y="1749600"/>
            <a:ext cx="7884432" cy="5207792"/>
          </a:xfrm>
        </p:spPr>
        <p:txBody>
          <a:bodyPr>
            <a:normAutofit fontScale="92500" lnSpcReduction="10000"/>
          </a:bodyPr>
          <a:lstStyle/>
          <a:p>
            <a:endParaRPr lang="nl-NL" u="sng" dirty="0"/>
          </a:p>
          <a:p>
            <a:r>
              <a:rPr lang="nl-NL" b="0" dirty="0" smtClean="0"/>
              <a:t>Een beknopte bijzin is een zin waarin </a:t>
            </a:r>
            <a:r>
              <a:rPr lang="nl-NL" b="0" u="sng" dirty="0" smtClean="0">
                <a:solidFill>
                  <a:srgbClr val="FF0000"/>
                </a:solidFill>
              </a:rPr>
              <a:t>geen persoonsvorm </a:t>
            </a:r>
            <a:r>
              <a:rPr lang="nl-NL" b="0" dirty="0" smtClean="0"/>
              <a:t>en </a:t>
            </a:r>
            <a:r>
              <a:rPr lang="nl-NL" b="0" u="sng" dirty="0" smtClean="0">
                <a:solidFill>
                  <a:srgbClr val="FF0000"/>
                </a:solidFill>
              </a:rPr>
              <a:t>geen onderwerp </a:t>
            </a:r>
            <a:r>
              <a:rPr lang="nl-NL" b="0" dirty="0" smtClean="0"/>
              <a:t>genoemd worden en kan op drie manieren ontstaan:</a:t>
            </a:r>
          </a:p>
          <a:p>
            <a:endParaRPr lang="nl-NL" b="0" dirty="0"/>
          </a:p>
          <a:p>
            <a:r>
              <a:rPr lang="nl-NL" u="sng" dirty="0" smtClean="0"/>
              <a:t>1: Met een voltooid deelwoord:</a:t>
            </a:r>
          </a:p>
          <a:p>
            <a:r>
              <a:rPr lang="nl-NL" b="0" i="1" u="sng" dirty="0" smtClean="0"/>
              <a:t>Met de bus </a:t>
            </a:r>
            <a:r>
              <a:rPr lang="nl-NL" i="1" u="sng" dirty="0" smtClean="0"/>
              <a:t>opgehaald</a:t>
            </a:r>
            <a:r>
              <a:rPr lang="nl-NL" b="0" dirty="0" smtClean="0"/>
              <a:t>, kwam hij uiteindelijk toch nog thuis. </a:t>
            </a:r>
          </a:p>
          <a:p>
            <a:endParaRPr lang="nl-NL" b="0" i="1" dirty="0"/>
          </a:p>
          <a:p>
            <a:r>
              <a:rPr lang="nl-NL" i="1" u="sng" dirty="0" smtClean="0"/>
              <a:t>2: Met een onvoltooid deelwoord,</a:t>
            </a:r>
          </a:p>
          <a:p>
            <a:r>
              <a:rPr lang="nl-NL" i="1" u="sng" dirty="0" smtClean="0"/>
              <a:t>Rennend</a:t>
            </a:r>
            <a:r>
              <a:rPr lang="nl-NL" b="0" i="1" u="sng" dirty="0" smtClean="0"/>
              <a:t> over de gang</a:t>
            </a:r>
            <a:r>
              <a:rPr lang="nl-NL" b="0" i="1" dirty="0" smtClean="0"/>
              <a:t>, botste de jongen tegen de deur</a:t>
            </a:r>
          </a:p>
          <a:p>
            <a:endParaRPr lang="nl-NL" b="0" i="1" dirty="0"/>
          </a:p>
          <a:p>
            <a:pPr>
              <a:buNone/>
            </a:pPr>
            <a:r>
              <a:rPr lang="nl-NL" i="1" u="sng" dirty="0" smtClean="0"/>
              <a:t>3: Met een </a:t>
            </a:r>
            <a:r>
              <a:rPr lang="nl-NL" i="1" u="sng" dirty="0" err="1" smtClean="0"/>
              <a:t>te+infinitief</a:t>
            </a:r>
            <a:r>
              <a:rPr lang="nl-NL" i="1" u="sng" dirty="0" smtClean="0"/>
              <a:t>:</a:t>
            </a:r>
          </a:p>
          <a:p>
            <a:pPr>
              <a:buNone/>
            </a:pPr>
            <a:r>
              <a:rPr lang="nl-NL" b="0" i="1" u="sng" dirty="0" smtClean="0"/>
              <a:t>Na drie uur gefietst te hebben</a:t>
            </a:r>
            <a:r>
              <a:rPr lang="nl-NL" b="0" dirty="0" smtClean="0"/>
              <a:t>, waren de wielrenners op hun bestemming.</a:t>
            </a:r>
          </a:p>
          <a:p>
            <a:endParaRPr lang="nl-NL" b="0" i="1" dirty="0"/>
          </a:p>
          <a:p>
            <a:endParaRPr lang="nl-NL" b="0" i="1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43192" cy="1371600"/>
          </a:xfrm>
        </p:spPr>
        <p:txBody>
          <a:bodyPr>
            <a:normAutofit/>
          </a:bodyPr>
          <a:lstStyle/>
          <a:p>
            <a:r>
              <a:rPr lang="nl-NL" dirty="0" smtClean="0"/>
              <a:t>Wat is </a:t>
            </a:r>
            <a:r>
              <a:rPr lang="nl-NL" dirty="0" smtClean="0"/>
              <a:t>een  </a:t>
            </a:r>
            <a:r>
              <a:rPr lang="nl-NL" dirty="0" smtClean="0"/>
              <a:t>beknopte bijzin?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2718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152718"/>
            <a:ext cx="8939336" cy="611986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een </a:t>
            </a:r>
            <a:r>
              <a:rPr lang="nl-NL" dirty="0" smtClean="0"/>
              <a:t>foutief beknopte bijzin?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4294967295"/>
          </p:nvPr>
        </p:nvSpPr>
        <p:spPr>
          <a:xfrm>
            <a:off x="0" y="764704"/>
            <a:ext cx="8964488" cy="598640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Bij een beknopte bijzin is er </a:t>
            </a:r>
            <a:r>
              <a:rPr lang="nl-NL" dirty="0" smtClean="0">
                <a:solidFill>
                  <a:srgbClr val="FF0000"/>
                </a:solidFill>
              </a:rPr>
              <a:t>ALTIJD</a:t>
            </a:r>
            <a:r>
              <a:rPr lang="nl-NL" dirty="0" smtClean="0"/>
              <a:t> een </a:t>
            </a:r>
            <a:r>
              <a:rPr lang="nl-NL" dirty="0" smtClean="0">
                <a:solidFill>
                  <a:srgbClr val="FF0000"/>
                </a:solidFill>
              </a:rPr>
              <a:t>denkbeeldig onderwerp</a:t>
            </a:r>
            <a:r>
              <a:rPr lang="nl-NL" dirty="0" smtClean="0"/>
              <a:t>. Deze </a:t>
            </a:r>
            <a:r>
              <a:rPr lang="nl-NL" dirty="0" smtClean="0">
                <a:solidFill>
                  <a:srgbClr val="FF0000"/>
                </a:solidFill>
              </a:rPr>
              <a:t>MOET</a:t>
            </a:r>
            <a:r>
              <a:rPr lang="nl-NL" dirty="0" smtClean="0"/>
              <a:t> in de hoofdzin </a:t>
            </a:r>
            <a:r>
              <a:rPr lang="nl-NL" dirty="0" smtClean="0">
                <a:solidFill>
                  <a:srgbClr val="FF0000"/>
                </a:solidFill>
              </a:rPr>
              <a:t>hetzelfde</a:t>
            </a:r>
            <a:r>
              <a:rPr lang="nl-NL" dirty="0" smtClean="0"/>
              <a:t> zijn.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Wanneer het denkbeeldige onderwerp en het onderwerp van de hoofdzin </a:t>
            </a:r>
            <a:r>
              <a:rPr lang="nl-NL" dirty="0" smtClean="0">
                <a:solidFill>
                  <a:srgbClr val="FF0000"/>
                </a:solidFill>
              </a:rPr>
              <a:t>niet matchen </a:t>
            </a:r>
            <a:r>
              <a:rPr lang="nl-NL" dirty="0" smtClean="0"/>
              <a:t>noemen we dat een </a:t>
            </a:r>
            <a:r>
              <a:rPr lang="nl-NL" dirty="0" smtClean="0">
                <a:solidFill>
                  <a:srgbClr val="FF0000"/>
                </a:solidFill>
              </a:rPr>
              <a:t>foutief beknopte bijzin</a:t>
            </a:r>
          </a:p>
          <a:p>
            <a:r>
              <a:rPr lang="nl-NL" u="sng" dirty="0" smtClean="0"/>
              <a:t>Voorbeeld:</a:t>
            </a:r>
          </a:p>
          <a:p>
            <a:endParaRPr lang="nl-NL" b="0" dirty="0"/>
          </a:p>
          <a:p>
            <a:endParaRPr lang="nl-NL" b="0" dirty="0"/>
          </a:p>
          <a:p>
            <a:endParaRPr lang="nl-NL" sz="1600" b="0" i="1" u="sng" dirty="0" smtClean="0"/>
          </a:p>
          <a:p>
            <a:r>
              <a:rPr lang="nl-NL" sz="1600" b="0" i="1" u="sng" dirty="0" smtClean="0"/>
              <a:t>Na </a:t>
            </a:r>
            <a:r>
              <a:rPr lang="nl-NL" sz="1600" b="0" i="1" u="sng" dirty="0"/>
              <a:t>een kwartier hardlopen op het perron aangekomen, verdween de trein voor </a:t>
            </a:r>
            <a:r>
              <a:rPr lang="nl-NL" sz="1600" b="0" i="1" u="sng" dirty="0" smtClean="0"/>
              <a:t>de neus </a:t>
            </a:r>
            <a:r>
              <a:rPr lang="nl-NL" sz="1600" b="0" i="1" u="sng" dirty="0"/>
              <a:t>van de studenten</a:t>
            </a:r>
            <a:r>
              <a:rPr lang="nl-NL" sz="1600" b="0" i="1" u="sng" dirty="0" smtClean="0"/>
              <a:t>.</a:t>
            </a:r>
          </a:p>
          <a:p>
            <a:endParaRPr lang="nl-NL" sz="1600" b="0" dirty="0" smtClean="0"/>
          </a:p>
          <a:p>
            <a:endParaRPr lang="nl-NL" sz="1600" b="0" dirty="0"/>
          </a:p>
          <a:p>
            <a:endParaRPr lang="nl-NL" sz="1600" b="0" dirty="0" smtClean="0"/>
          </a:p>
          <a:p>
            <a:endParaRPr lang="nl-NL" sz="1600" b="0" i="1" u="sng" dirty="0" smtClean="0"/>
          </a:p>
          <a:p>
            <a:r>
              <a:rPr lang="nl-NL" sz="1600" b="0" i="1" u="sng" dirty="0" smtClean="0"/>
              <a:t>Nog </a:t>
            </a:r>
            <a:r>
              <a:rPr lang="nl-NL" sz="1600" b="0" i="1" u="sng" dirty="0"/>
              <a:t>slaperig na een korte nacht, maakte de koffie ons weer wakker.</a:t>
            </a:r>
          </a:p>
          <a:p>
            <a:endParaRPr lang="nl-NL" sz="1600" dirty="0"/>
          </a:p>
          <a:p>
            <a:endParaRPr lang="nl-NL" sz="1600" b="0" dirty="0"/>
          </a:p>
          <a:p>
            <a:endParaRPr lang="nl-NL" sz="1600" b="0" dirty="0" smtClean="0"/>
          </a:p>
          <a:p>
            <a:endParaRPr lang="nl-NL" b="0" dirty="0"/>
          </a:p>
          <a:p>
            <a:endParaRPr lang="nl-NL" b="0" dirty="0" smtClean="0"/>
          </a:p>
          <a:p>
            <a:endParaRPr lang="nl-NL" b="0" dirty="0"/>
          </a:p>
          <a:p>
            <a:endParaRPr lang="nl-NL" b="0" dirty="0" smtClean="0"/>
          </a:p>
          <a:p>
            <a:endParaRPr lang="nl-NL" b="0" i="1" dirty="0"/>
          </a:p>
          <a:p>
            <a:endParaRPr lang="nl-NL" b="0" i="1" dirty="0"/>
          </a:p>
        </p:txBody>
      </p:sp>
      <p:sp>
        <p:nvSpPr>
          <p:cNvPr id="7" name="Tekstvak 6"/>
          <p:cNvSpPr txBox="1"/>
          <p:nvPr/>
        </p:nvSpPr>
        <p:spPr>
          <a:xfrm>
            <a:off x="395536" y="2935057"/>
            <a:ext cx="2304256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Denkbeeldig onderwerp bijzin: </a:t>
            </a:r>
            <a:r>
              <a:rPr lang="nl-NL" sz="1600" dirty="0" smtClean="0">
                <a:solidFill>
                  <a:srgbClr val="FF0000"/>
                </a:solidFill>
              </a:rPr>
              <a:t>‘de studenten’</a:t>
            </a:r>
            <a:endParaRPr lang="nl-NL" sz="1600" dirty="0">
              <a:solidFill>
                <a:srgbClr val="FF0000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4994662" y="2935647"/>
            <a:ext cx="230425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onderwerp hoofdzin: </a:t>
            </a:r>
            <a:r>
              <a:rPr lang="nl-NL" sz="1600" dirty="0" smtClean="0">
                <a:solidFill>
                  <a:srgbClr val="FF0000"/>
                </a:solidFill>
              </a:rPr>
              <a:t>de trein</a:t>
            </a:r>
            <a:endParaRPr lang="nl-NL" sz="1600" dirty="0">
              <a:solidFill>
                <a:srgbClr val="FF0000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201856" y="5076473"/>
            <a:ext cx="230425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Denkbeeldig onderwerp bijzin: </a:t>
            </a:r>
            <a:r>
              <a:rPr lang="nl-NL" sz="1600" dirty="0" smtClean="0">
                <a:solidFill>
                  <a:srgbClr val="FF0000"/>
                </a:solidFill>
              </a:rPr>
              <a:t>‘ik’</a:t>
            </a:r>
            <a:endParaRPr lang="nl-NL" sz="1600" dirty="0">
              <a:solidFill>
                <a:srgbClr val="FF0000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3131840" y="5005752"/>
            <a:ext cx="279892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Denkbeeldig onderwerp bijzin: </a:t>
            </a:r>
            <a:r>
              <a:rPr lang="nl-NL" sz="1600" dirty="0" smtClean="0">
                <a:solidFill>
                  <a:srgbClr val="FF0000"/>
                </a:solidFill>
              </a:rPr>
              <a:t>de koffie’</a:t>
            </a:r>
            <a:endParaRPr lang="nl-NL" sz="1600" dirty="0">
              <a:solidFill>
                <a:srgbClr val="FF0000"/>
              </a:solidFill>
            </a:endParaRPr>
          </a:p>
        </p:txBody>
      </p:sp>
      <p:sp>
        <p:nvSpPr>
          <p:cNvPr id="11" name="PIJL-OMLAAG 10"/>
          <p:cNvSpPr/>
          <p:nvPr/>
        </p:nvSpPr>
        <p:spPr>
          <a:xfrm>
            <a:off x="6228184" y="3555508"/>
            <a:ext cx="144016" cy="3969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PIJL-OMLAAG 11"/>
          <p:cNvSpPr/>
          <p:nvPr/>
        </p:nvSpPr>
        <p:spPr>
          <a:xfrm>
            <a:off x="1226823" y="5661248"/>
            <a:ext cx="144016" cy="3969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PIJL-OMLAAG 12"/>
          <p:cNvSpPr/>
          <p:nvPr/>
        </p:nvSpPr>
        <p:spPr>
          <a:xfrm>
            <a:off x="4125052" y="5661248"/>
            <a:ext cx="144016" cy="3969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PIJL-OMLAAG 13"/>
          <p:cNvSpPr/>
          <p:nvPr/>
        </p:nvSpPr>
        <p:spPr>
          <a:xfrm>
            <a:off x="1547664" y="3610352"/>
            <a:ext cx="144016" cy="3969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3783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nl-NL" u="sng" dirty="0" smtClean="0"/>
              <a:t>Maak een normale bijzin</a:t>
            </a:r>
            <a:endParaRPr lang="nl-NL" u="sng" dirty="0"/>
          </a:p>
          <a:p>
            <a:pPr marL="457200" indent="-457200">
              <a:buFont typeface="+mj-lt"/>
              <a:buAutoNum type="arabicPeriod"/>
            </a:pPr>
            <a:r>
              <a:rPr lang="nl-NL" b="0" dirty="0" smtClean="0"/>
              <a:t>Voeg het </a:t>
            </a:r>
            <a:r>
              <a:rPr lang="nl-NL" b="0" dirty="0" smtClean="0">
                <a:solidFill>
                  <a:srgbClr val="00B050"/>
                </a:solidFill>
              </a:rPr>
              <a:t>verzwegen onderwerp </a:t>
            </a:r>
            <a:r>
              <a:rPr lang="nl-NL" b="0" dirty="0" smtClean="0"/>
              <a:t>toe</a:t>
            </a:r>
          </a:p>
          <a:p>
            <a:pPr marL="457200" indent="-457200">
              <a:buFont typeface="+mj-lt"/>
              <a:buAutoNum type="arabicPeriod"/>
            </a:pPr>
            <a:r>
              <a:rPr lang="nl-NL" b="0" dirty="0" smtClean="0"/>
              <a:t>Voeg </a:t>
            </a:r>
            <a:r>
              <a:rPr lang="nl-NL" b="0" dirty="0" smtClean="0">
                <a:solidFill>
                  <a:srgbClr val="0070C0"/>
                </a:solidFill>
              </a:rPr>
              <a:t>een persoonsvorm </a:t>
            </a:r>
            <a:r>
              <a:rPr lang="nl-NL" b="0" dirty="0" smtClean="0"/>
              <a:t>toe</a:t>
            </a:r>
          </a:p>
          <a:p>
            <a:pPr marL="457200" indent="-457200">
              <a:buFont typeface="+mj-lt"/>
              <a:buAutoNum type="arabicPeriod"/>
            </a:pPr>
            <a:endParaRPr lang="nl-NL" b="0" i="1" u="sng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0" i="1" u="sng" dirty="0" smtClean="0"/>
              <a:t>Na </a:t>
            </a:r>
            <a:r>
              <a:rPr lang="nl-NL" b="0" i="1" u="sng" dirty="0"/>
              <a:t>een kwartier hardlopen op het perron aangekomen, verdween de trein voor de neus van de studenten</a:t>
            </a:r>
            <a:r>
              <a:rPr lang="nl-NL" b="0" i="1" u="sng" dirty="0" smtClean="0"/>
              <a:t>.</a:t>
            </a:r>
            <a:r>
              <a:rPr lang="nl-NL" b="0" dirty="0"/>
              <a:t> </a:t>
            </a:r>
            <a:endParaRPr lang="nl-NL" b="0" dirty="0" smtClean="0"/>
          </a:p>
          <a:p>
            <a:r>
              <a:rPr lang="nl-NL" b="0" i="1" smtClean="0"/>
              <a:t>Toen </a:t>
            </a:r>
            <a:r>
              <a:rPr lang="nl-NL" b="0" i="1" dirty="0">
                <a:solidFill>
                  <a:srgbClr val="00B050"/>
                </a:solidFill>
              </a:rPr>
              <a:t>zij </a:t>
            </a:r>
            <a:r>
              <a:rPr lang="nl-NL" b="0" i="1" dirty="0"/>
              <a:t>na een kwartier hardlopen op het station </a:t>
            </a:r>
            <a:r>
              <a:rPr lang="nl-NL" b="0" i="1" dirty="0">
                <a:solidFill>
                  <a:srgbClr val="0070C0"/>
                </a:solidFill>
              </a:rPr>
              <a:t>aankwamen,</a:t>
            </a:r>
            <a:r>
              <a:rPr lang="nl-NL" b="0" i="1" dirty="0"/>
              <a:t> verdween de trein voor de neus van de studenten.</a:t>
            </a:r>
          </a:p>
          <a:p>
            <a:endParaRPr lang="nl-NL" b="0" i="1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0" i="1" u="sng" dirty="0" smtClean="0"/>
              <a:t>Nog </a:t>
            </a:r>
            <a:r>
              <a:rPr lang="nl-NL" b="0" i="1" u="sng" dirty="0"/>
              <a:t>slaperig na een korte nacht, maakte de koffie ons weer wakker.</a:t>
            </a:r>
          </a:p>
          <a:p>
            <a:r>
              <a:rPr lang="nl-NL" b="0" dirty="0" smtClean="0"/>
              <a:t>Toen </a:t>
            </a:r>
            <a:r>
              <a:rPr lang="nl-NL" b="0" dirty="0" smtClean="0">
                <a:solidFill>
                  <a:srgbClr val="00B050"/>
                </a:solidFill>
              </a:rPr>
              <a:t>wij </a:t>
            </a:r>
            <a:r>
              <a:rPr lang="nl-NL" b="0" dirty="0" smtClean="0"/>
              <a:t>na een korte nacht slaperig wakker </a:t>
            </a:r>
            <a:r>
              <a:rPr lang="nl-NL" b="0" dirty="0" smtClean="0">
                <a:solidFill>
                  <a:srgbClr val="0070C0"/>
                </a:solidFill>
              </a:rPr>
              <a:t>werden</a:t>
            </a:r>
            <a:r>
              <a:rPr lang="nl-NL" b="0" dirty="0" smtClean="0"/>
              <a:t>, maakte de koffie ons weer wakker.</a:t>
            </a:r>
            <a:endParaRPr lang="nl-NL" b="0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los je het op?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522027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JABLOON" val="Standaard"/>
  <p:tag name="BEDRIJFID" val="7"/>
  <p:tag name="BEDRIJF" val="Centrale Diensten"/>
  <p:tag name="AUTEUR1EMAIL" val="h.vanhartingsveldt@deonderwijsspecialisten.nl"/>
  <p:tag name="AUTEUR1FUNCTIE" val="Medewerker Pr &amp; Communicatie"/>
  <p:tag name="TAAL" val="Nederlands"/>
  <p:tag name="TITELAUTEURS" val="0"/>
  <p:tag name="AUTEUR1" val="Hester van Hartingsveldt"/>
  <p:tag name="VIEWOFFICEVERSIE" val="2012.1.6.12160"/>
  <p:tag name="TITEL" val="En de naam is...."/>
  <p:tag name="DATUM" val="41375,5533795486"/>
  <p:tag name="DATUMTEKST" val="11-4-20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ee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e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ee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0</TotalTime>
  <Words>354</Words>
  <Application>Microsoft Office PowerPoint</Application>
  <PresentationFormat>Diavoorstelling (4:3)</PresentationFormat>
  <Paragraphs>65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Essentieel</vt:lpstr>
      <vt:lpstr>Cursus formuleren</vt:lpstr>
      <vt:lpstr>Aan het einde van deze les weet je…</vt:lpstr>
      <vt:lpstr>Valt je iets op aan de onderstaande zinnen?</vt:lpstr>
      <vt:lpstr>Wat is een  beknopte bijzin?</vt:lpstr>
      <vt:lpstr>een foutief beknopte bijzin?</vt:lpstr>
      <vt:lpstr>Hoe los je het op?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2015-02-13T11:28:03Z</dcterms:created>
  <dcterms:modified xsi:type="dcterms:W3CDTF">2016-05-18T11:00:26Z</dcterms:modified>
</cp:coreProperties>
</file>