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75" r:id="rId3"/>
    <p:sldId id="271" r:id="rId4"/>
    <p:sldId id="273" r:id="rId5"/>
    <p:sldId id="276" r:id="rId6"/>
    <p:sldId id="263" r:id="rId7"/>
    <p:sldId id="272" r:id="rId8"/>
    <p:sldId id="277" r:id="rId9"/>
    <p:sldId id="278" r:id="rId10"/>
    <p:sldId id="279" r:id="rId11"/>
    <p:sldId id="280" r:id="rId12"/>
    <p:sldId id="274" r:id="rId13"/>
  </p:sldIdLst>
  <p:sldSz cx="9144000" cy="6858000" type="screen4x3"/>
  <p:notesSz cx="6797675" cy="9928225"/>
  <p:custDataLst>
    <p:tags r:id="rId1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3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14-11-2014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14-11-2014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1</a:t>
            </a:r>
            <a:br>
              <a:rPr lang="nl-NL" dirty="0" smtClean="0"/>
            </a:br>
            <a:r>
              <a:rPr lang="nl-NL" dirty="0" smtClean="0"/>
              <a:t>Meningen en argumenten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Paragraaf </a:t>
            </a:r>
            <a:r>
              <a:rPr lang="nl-NL" smtClean="0"/>
              <a:t>4/5</a:t>
            </a:r>
            <a:r>
              <a:rPr lang="nl-NL" smtClean="0"/>
              <a:t>: </a:t>
            </a:r>
            <a:r>
              <a:rPr lang="nl-NL" dirty="0" smtClean="0"/>
              <a:t>feitelijke en niet-feitelijke argumenten</a:t>
            </a:r>
          </a:p>
          <a:p>
            <a:r>
              <a:rPr lang="nl-NL" dirty="0"/>
              <a:t> </a:t>
            </a:r>
            <a:r>
              <a:rPr lang="nl-NL" dirty="0" smtClean="0"/>
              <a:t>argumentatiestructuren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65113" lvl="4" indent="0" algn="ctr">
              <a:buNone/>
            </a:pPr>
            <a:endParaRPr lang="nl-NL" dirty="0" smtClean="0"/>
          </a:p>
          <a:p>
            <a:pPr marL="265113" lvl="4" indent="0" algn="ctr">
              <a:buNone/>
            </a:pPr>
            <a:r>
              <a:rPr lang="nl-NL" dirty="0"/>
              <a:t> </a:t>
            </a:r>
            <a:r>
              <a:rPr lang="nl-NL" dirty="0" smtClean="0"/>
              <a:t>                   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z="1000" b="1" smtClean="0"/>
              <a:pPr/>
              <a:t>10</a:t>
            </a:fld>
            <a:endParaRPr lang="en-US" sz="1000" b="1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onderschikkende argumentatie</a:t>
            </a:r>
            <a:endParaRPr lang="nl-NL" sz="3200" dirty="0"/>
          </a:p>
        </p:txBody>
      </p:sp>
      <p:sp>
        <p:nvSpPr>
          <p:cNvPr id="18" name="Tekstvak 17"/>
          <p:cNvSpPr txBox="1"/>
          <p:nvPr/>
        </p:nvSpPr>
        <p:spPr>
          <a:xfrm>
            <a:off x="6245984" y="3656345"/>
            <a:ext cx="1458551" cy="5534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is ongezond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012160" y="1894618"/>
            <a:ext cx="1872208" cy="8536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moet verboden worden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5849939" y="5472879"/>
            <a:ext cx="2250639" cy="11798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Jaarlijks sterven er duizenden mensen als gevolg van roken</a:t>
            </a: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6948264" y="2813737"/>
            <a:ext cx="0" cy="69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1012901" y="3190468"/>
            <a:ext cx="1289091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012901" y="1980567"/>
            <a:ext cx="1872208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standpunt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899592" y="4365104"/>
            <a:ext cx="1402400" cy="294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cxnSp>
        <p:nvCxnSpPr>
          <p:cNvPr id="39" name="Rechte verbindingslijn met pijl 38"/>
          <p:cNvCxnSpPr/>
          <p:nvPr/>
        </p:nvCxnSpPr>
        <p:spPr>
          <a:xfrm>
            <a:off x="1775530" y="2453541"/>
            <a:ext cx="0" cy="643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1775530" y="35730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6975259" y="444549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539552" y="1735256"/>
            <a:ext cx="7884432" cy="4395600"/>
          </a:xfrm>
        </p:spPr>
        <p:txBody>
          <a:bodyPr/>
          <a:lstStyle/>
          <a:p>
            <a:pPr marL="265113" lvl="4" indent="0" algn="ctr">
              <a:buNone/>
            </a:pPr>
            <a:r>
              <a:rPr lang="nl-NL" dirty="0" smtClean="0"/>
              <a:t>                    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z="1000" b="1" smtClean="0"/>
              <a:pPr/>
              <a:t>11</a:t>
            </a:fld>
            <a:endParaRPr lang="en-US" sz="1000" b="1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smtClean="0"/>
              <a:t>Meervoudig onderschikkende argumentatie</a:t>
            </a:r>
            <a:endParaRPr lang="nl-NL" sz="3200" dirty="0"/>
          </a:p>
        </p:txBody>
      </p:sp>
      <p:sp>
        <p:nvSpPr>
          <p:cNvPr id="18" name="Tekstvak 17"/>
          <p:cNvSpPr txBox="1"/>
          <p:nvPr/>
        </p:nvSpPr>
        <p:spPr>
          <a:xfrm>
            <a:off x="4644008" y="3656344"/>
            <a:ext cx="1458551" cy="5534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is ongezond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012160" y="1894618"/>
            <a:ext cx="1872208" cy="8536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moet verboden worden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247963" y="5409242"/>
            <a:ext cx="2250639" cy="11798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Jaarlijks sterven er duizenden mensen als gevolg van roken</a:t>
            </a: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6102559" y="2843978"/>
            <a:ext cx="0" cy="69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1012901" y="3190468"/>
            <a:ext cx="1289091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012901" y="1980567"/>
            <a:ext cx="1872208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standpunt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899592" y="4365104"/>
            <a:ext cx="1402400" cy="294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cxnSp>
        <p:nvCxnSpPr>
          <p:cNvPr id="39" name="Rechte verbindingslijn met pijl 38"/>
          <p:cNvCxnSpPr/>
          <p:nvPr/>
        </p:nvCxnSpPr>
        <p:spPr>
          <a:xfrm>
            <a:off x="1775530" y="2453541"/>
            <a:ext cx="0" cy="643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1775530" y="35730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5373283" y="4381859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2464311" y="3190468"/>
            <a:ext cx="1289091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2454392" y="4381859"/>
            <a:ext cx="1402400" cy="294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cxnSp>
        <p:nvCxnSpPr>
          <p:cNvPr id="19" name="Rechte verbindingslijn met pijl 18"/>
          <p:cNvCxnSpPr/>
          <p:nvPr/>
        </p:nvCxnSpPr>
        <p:spPr>
          <a:xfrm flipV="1">
            <a:off x="3155592" y="35730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7020272" y="3619860"/>
            <a:ext cx="1974203" cy="5899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is vies voor niet-rokers</a:t>
            </a:r>
          </a:p>
        </p:txBody>
      </p:sp>
      <p:cxnSp>
        <p:nvCxnSpPr>
          <p:cNvPr id="21" name="Rechte verbindingslijn met pijl 20"/>
          <p:cNvCxnSpPr/>
          <p:nvPr/>
        </p:nvCxnSpPr>
        <p:spPr>
          <a:xfrm>
            <a:off x="7869156" y="2816665"/>
            <a:ext cx="0" cy="69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6743836" y="5425107"/>
            <a:ext cx="2250639" cy="11798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Kleren van niet-rokers gaan stinken naar rook van anderen</a:t>
            </a:r>
          </a:p>
        </p:txBody>
      </p:sp>
      <p:cxnSp>
        <p:nvCxnSpPr>
          <p:cNvPr id="27" name="Rechte verbindingslijn met pijl 26"/>
          <p:cNvCxnSpPr/>
          <p:nvPr/>
        </p:nvCxnSpPr>
        <p:spPr>
          <a:xfrm flipV="1">
            <a:off x="7812360" y="4381859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7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 opdrachten 10 en 11 </a:t>
            </a:r>
            <a:r>
              <a:rPr lang="nl-NL" dirty="0" err="1" smtClean="0"/>
              <a:t>blz</a:t>
            </a:r>
            <a:r>
              <a:rPr lang="nl-NL" dirty="0" smtClean="0"/>
              <a:t> 174/175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jdelijke aanduiding voor afbeelding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4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/>
            <a:r>
              <a:rPr lang="nl-NL" dirty="0" smtClean="0"/>
              <a:t>Het verschil tussen feitelijke en niet-feitelijke argumenten.</a:t>
            </a:r>
          </a:p>
          <a:p>
            <a:pPr marL="285750" indent="-285750"/>
            <a:endParaRPr lang="nl-NL" dirty="0"/>
          </a:p>
          <a:p>
            <a:pPr marL="285750" indent="-285750"/>
            <a:r>
              <a:rPr lang="nl-NL" dirty="0" smtClean="0"/>
              <a:t>Drie basisstructuren van argumentatie.</a:t>
            </a:r>
          </a:p>
          <a:p>
            <a:pPr marL="285750" indent="-285750"/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leren deze les?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8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endParaRPr lang="nl-NL" dirty="0"/>
          </a:p>
          <a:p>
            <a:pPr lvl="0"/>
            <a:r>
              <a:rPr lang="nl-NL" dirty="0" smtClean="0"/>
              <a:t>Argumenten</a:t>
            </a:r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Argumenten</a:t>
            </a:r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4"/>
          </p:nvPr>
        </p:nvSpPr>
        <p:spPr/>
      </p:sp>
      <p:cxnSp>
        <p:nvCxnSpPr>
          <p:cNvPr id="6" name="Rechte verbindingslijn met pijl 5"/>
          <p:cNvCxnSpPr/>
          <p:nvPr/>
        </p:nvCxnSpPr>
        <p:spPr>
          <a:xfrm flipV="1">
            <a:off x="2267744" y="2924944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2267744" y="3753036"/>
            <a:ext cx="936104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3275856" y="2708920"/>
            <a:ext cx="1944216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000" dirty="0" smtClean="0">
                <a:latin typeface="Verdana"/>
                <a:cs typeface="Verdana"/>
              </a:rPr>
              <a:t>feitelijke argumenten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275856" y="4238531"/>
            <a:ext cx="1944216" cy="589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2000" dirty="0" smtClean="0">
                <a:latin typeface="Verdana"/>
                <a:cs typeface="Verdana"/>
              </a:rPr>
              <a:t>Niet-feitelijke argumenten</a:t>
            </a:r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Deze zijn ‘waar’ of ‘niet </a:t>
            </a:r>
            <a:r>
              <a:rPr lang="nl-NL" dirty="0" err="1" smtClean="0"/>
              <a:t>waar’en</a:t>
            </a:r>
            <a:r>
              <a:rPr lang="nl-NL" dirty="0" smtClean="0"/>
              <a:t> hoeven daarom niet ondersteund te worden.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Ik ga liever met de fiets naar mijn werk, </a:t>
            </a:r>
            <a:r>
              <a:rPr lang="nl-NL" i="1" u="sng" dirty="0" smtClean="0"/>
              <a:t>dat is gezonder dan met de auto.</a:t>
            </a:r>
            <a:endParaRPr lang="nl-NL" i="1" u="sng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692696"/>
            <a:ext cx="7809307" cy="864000"/>
          </a:xfrm>
        </p:spPr>
        <p:txBody>
          <a:bodyPr/>
          <a:lstStyle/>
          <a:p>
            <a:r>
              <a:rPr lang="nl-NL" dirty="0" smtClean="0"/>
              <a:t>Feitelijke argumenten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873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Hierover kan een verschil van mening bestaan. Niet-feitelijke argumenten moeten daarom ondersteund worden!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Ik ga liever met de fiets naar mijn werk, </a:t>
            </a:r>
            <a:r>
              <a:rPr lang="nl-NL" i="1" u="sng" dirty="0" smtClean="0"/>
              <a:t>dat is leuker dan met de auto.</a:t>
            </a:r>
            <a:endParaRPr lang="nl-NL" i="1" u="sng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09307" cy="864000"/>
          </a:xfrm>
        </p:spPr>
        <p:txBody>
          <a:bodyPr/>
          <a:lstStyle/>
          <a:p>
            <a:r>
              <a:rPr lang="nl-NL" dirty="0" smtClean="0"/>
              <a:t>Niet-feitelijke argumenten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8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nl-NL" u="sng" dirty="0" smtClean="0"/>
              <a:t>Standpunt: Internet is onmisbaar</a:t>
            </a:r>
          </a:p>
          <a:p>
            <a:pPr lvl="0"/>
            <a:endParaRPr lang="nl-NL" dirty="0"/>
          </a:p>
          <a:p>
            <a:pPr lvl="0" algn="ctr"/>
            <a:r>
              <a:rPr lang="nl-NL" u="sng" dirty="0" smtClean="0"/>
              <a:t>Argumenten:</a:t>
            </a:r>
          </a:p>
          <a:p>
            <a:pPr lvl="0"/>
            <a:endParaRPr lang="nl-NL" dirty="0"/>
          </a:p>
          <a:p>
            <a:pPr marL="342900" lvl="0" indent="-342900">
              <a:buFont typeface="+mj-lt"/>
              <a:buAutoNum type="arabicPeriod"/>
            </a:pPr>
            <a:r>
              <a:rPr lang="nl-NL" dirty="0" smtClean="0"/>
              <a:t>Ik kan niks meer opzoeken zonder internet.</a:t>
            </a:r>
          </a:p>
          <a:p>
            <a:pPr marL="342900" lvl="0" indent="-342900">
              <a:buFont typeface="+mj-lt"/>
              <a:buAutoNum type="arabicPeriod"/>
            </a:pPr>
            <a:endParaRPr lang="nl-NL" dirty="0"/>
          </a:p>
          <a:p>
            <a:pPr marL="342900" lvl="0" indent="-342900">
              <a:buFont typeface="+mj-lt"/>
              <a:buAutoNum type="arabicPeriod"/>
            </a:pPr>
            <a:r>
              <a:rPr lang="nl-NL" dirty="0" smtClean="0"/>
              <a:t>Zonder internet hebben veel bedrijven een groot probleem.</a:t>
            </a:r>
          </a:p>
          <a:p>
            <a:pPr marL="342900" lvl="0" indent="-342900">
              <a:buFont typeface="+mj-lt"/>
              <a:buAutoNum type="arabicPeriod"/>
            </a:pPr>
            <a:endParaRPr lang="nl-NL" dirty="0"/>
          </a:p>
          <a:p>
            <a:pPr marL="342900" lvl="0" indent="-342900">
              <a:buFont typeface="+mj-lt"/>
              <a:buAutoNum type="arabicPeriod"/>
            </a:pPr>
            <a:r>
              <a:rPr lang="nl-NL" dirty="0" smtClean="0"/>
              <a:t>Docenten kunnen dan geen les meer geven.</a:t>
            </a:r>
          </a:p>
          <a:p>
            <a:pPr marL="342900" lvl="0" indent="-342900">
              <a:buFont typeface="+mj-lt"/>
              <a:buAutoNum type="arabicPeriod"/>
            </a:pPr>
            <a:endParaRPr lang="nl-NL" dirty="0"/>
          </a:p>
          <a:p>
            <a:pPr marL="342900" lvl="0" indent="-342900">
              <a:buFont typeface="+mj-lt"/>
              <a:buAutoNum type="arabicPeriod"/>
            </a:pPr>
            <a:r>
              <a:rPr lang="nl-NL" dirty="0" smtClean="0"/>
              <a:t>Het uitwisselen van informatie wordt een stuk trager.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wat? Feitelijk of niet-feitelijk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Drie basisstructuren</a:t>
            </a:r>
          </a:p>
          <a:p>
            <a:r>
              <a:rPr lang="nl-NL" dirty="0" smtClean="0"/>
              <a:t>argumentatie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4 Argumentatiestructuren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3347864" y="321297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3347864" y="37170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3347864" y="3717032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3995936" y="3086403"/>
            <a:ext cx="1872208" cy="2637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enkelvoudige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995936" y="3573016"/>
            <a:ext cx="1872208" cy="2637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meervoudige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851920" y="4083932"/>
            <a:ext cx="2016224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onderschikkende</a:t>
            </a:r>
            <a:endParaRPr lang="nl-NL" sz="1200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439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jdelijke aanduiding voor tekst 2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z="1050" b="1" smtClean="0"/>
              <a:pPr/>
              <a:t>8</a:t>
            </a:fld>
            <a:endParaRPr lang="en-US" sz="1050" b="1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Enkelvoudige argumentatie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1488379" y="3328359"/>
            <a:ext cx="1872208" cy="2690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b="1" dirty="0" smtClean="0">
                <a:latin typeface="Verdana"/>
                <a:cs typeface="Verdana"/>
              </a:rPr>
              <a:t>argument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514306" y="2432180"/>
            <a:ext cx="1872208" cy="2690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b="1" dirty="0" smtClean="0">
                <a:latin typeface="Verdana"/>
                <a:cs typeface="Verdana"/>
              </a:rPr>
              <a:t>standpunt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030551" y="3876338"/>
            <a:ext cx="1872208" cy="558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b="1" dirty="0" smtClean="0">
                <a:latin typeface="Verdana"/>
                <a:cs typeface="Verdana"/>
              </a:rPr>
              <a:t>Roken is ongezond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156176" y="2137228"/>
            <a:ext cx="1872208" cy="858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b="1" dirty="0" smtClean="0">
                <a:latin typeface="Verdana"/>
                <a:cs typeface="Verdana"/>
              </a:rPr>
              <a:t>Roken moet verboden worden</a:t>
            </a:r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2195736" y="2740024"/>
            <a:ext cx="0" cy="643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>
            <a:off x="6660232" y="3050548"/>
            <a:ext cx="0" cy="643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65113" lvl="4" indent="0" algn="ctr">
              <a:buNone/>
            </a:pPr>
            <a:endParaRPr lang="nl-NL" dirty="0" smtClean="0"/>
          </a:p>
          <a:p>
            <a:pPr marL="265113" lvl="4" indent="0" algn="ctr">
              <a:buNone/>
            </a:pPr>
            <a:r>
              <a:rPr lang="nl-NL" dirty="0"/>
              <a:t> </a:t>
            </a:r>
            <a:r>
              <a:rPr lang="nl-NL" dirty="0" smtClean="0"/>
              <a:t>                    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z="1000" b="1" smtClean="0"/>
              <a:pPr/>
              <a:t>9</a:t>
            </a:fld>
            <a:endParaRPr lang="en-US" sz="1000" b="1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meervoudige argumentatie</a:t>
            </a:r>
            <a:endParaRPr lang="nl-NL" sz="3200" dirty="0"/>
          </a:p>
        </p:txBody>
      </p:sp>
      <p:sp>
        <p:nvSpPr>
          <p:cNvPr id="18" name="Tekstvak 17"/>
          <p:cNvSpPr txBox="1"/>
          <p:nvPr/>
        </p:nvSpPr>
        <p:spPr>
          <a:xfrm>
            <a:off x="5489713" y="3506716"/>
            <a:ext cx="1458551" cy="5534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is ongezond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012160" y="1894618"/>
            <a:ext cx="1872208" cy="8536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moet verboden worden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029468" y="3506717"/>
            <a:ext cx="1458551" cy="5534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Roken is heel duur</a:t>
            </a: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6948264" y="2813737"/>
            <a:ext cx="0" cy="69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659914" y="3189078"/>
            <a:ext cx="1289091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 argument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012901" y="1980567"/>
            <a:ext cx="1872208" cy="2637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standpunt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2171574" y="3212704"/>
            <a:ext cx="1224136" cy="2949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600" b="1" dirty="0" smtClean="0">
                <a:latin typeface="Verdana"/>
                <a:cs typeface="Verdana"/>
              </a:rPr>
              <a:t>argument</a:t>
            </a:r>
          </a:p>
        </p:txBody>
      </p:sp>
      <p:cxnSp>
        <p:nvCxnSpPr>
          <p:cNvPr id="39" name="Rechte verbindingslijn met pijl 38"/>
          <p:cNvCxnSpPr/>
          <p:nvPr/>
        </p:nvCxnSpPr>
        <p:spPr>
          <a:xfrm>
            <a:off x="1775530" y="2453541"/>
            <a:ext cx="0" cy="643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3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279</Words>
  <Application>Microsoft Office PowerPoint</Application>
  <PresentationFormat>Diavoorstelling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Briant College</vt:lpstr>
      <vt:lpstr>Hoofdstuk 1 Meningen en argumenten</vt:lpstr>
      <vt:lpstr>Wat gaan we leren deze les?</vt:lpstr>
      <vt:lpstr>Argumenten</vt:lpstr>
      <vt:lpstr>Feitelijke argumenten</vt:lpstr>
      <vt:lpstr>Niet-feitelijke argumenten</vt:lpstr>
      <vt:lpstr>Wat is wat? Feitelijk of niet-feitelijk</vt:lpstr>
      <vt:lpstr>Paragraaf 4 Argumentatiestructuren</vt:lpstr>
      <vt:lpstr>Enkelvoudige argumentatie</vt:lpstr>
      <vt:lpstr>meervoudige argumentatie</vt:lpstr>
      <vt:lpstr>onderschikkende argumentatie</vt:lpstr>
      <vt:lpstr>Meervoudig onderschikkende argumentatie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2014-10-03T12:10:32Z</dcterms:created>
  <dcterms:modified xsi:type="dcterms:W3CDTF">2014-11-14T14:39:06Z</dcterms:modified>
</cp:coreProperties>
</file>