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ABC8FA-434A-4C06-8468-72ED89BDA4C0}" type="datetimeFigureOut">
              <a:rPr lang="nl-NL" smtClean="0"/>
              <a:t>19-6-2015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Enkelvoudige en samengestelde zinnen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7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samengestelde en enkelvoudige  zinnen zijn;</a:t>
            </a:r>
          </a:p>
          <a:p>
            <a:r>
              <a:rPr lang="nl-NL" dirty="0" smtClean="0"/>
              <a:t>Hoe je dat bepaalt;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77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Vergelijk beide rijen: wat valt op? </a:t>
            </a:r>
            <a:br>
              <a:rPr lang="nl-NL" dirty="0" smtClean="0"/>
            </a:br>
            <a:r>
              <a:rPr lang="nl-NL" sz="1800" dirty="0" smtClean="0"/>
              <a:t>(tip: let op de persoonsvorm)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Ik eet graag patat.</a:t>
            </a:r>
          </a:p>
          <a:p>
            <a:r>
              <a:rPr lang="nl-NL" dirty="0" smtClean="0"/>
              <a:t>Hij fietst graag.</a:t>
            </a:r>
          </a:p>
          <a:p>
            <a:r>
              <a:rPr lang="nl-NL" dirty="0" smtClean="0"/>
              <a:t>Samenwerken scheelt de leerlingen veel werk.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Ik eet graag patat, maar ik lust ook pannenkoeken.</a:t>
            </a:r>
          </a:p>
          <a:p>
            <a:r>
              <a:rPr lang="nl-NL" dirty="0" smtClean="0"/>
              <a:t>Hij fietst graag, omdat hij lopen saai vindt.</a:t>
            </a:r>
          </a:p>
          <a:p>
            <a:r>
              <a:rPr lang="nl-NL" dirty="0" smtClean="0"/>
              <a:t>Samenwerken scheelt de leerlingen een hoop werk en meestal gaat het goed.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0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Juist! Meer dan één persoonsvorm!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Ik </a:t>
            </a:r>
            <a:r>
              <a:rPr lang="nl-NL" dirty="0" smtClean="0">
                <a:solidFill>
                  <a:srgbClr val="FF0000"/>
                </a:solidFill>
              </a:rPr>
              <a:t>eet</a:t>
            </a:r>
            <a:r>
              <a:rPr lang="nl-NL" dirty="0" smtClean="0"/>
              <a:t> graag patat.</a:t>
            </a:r>
          </a:p>
          <a:p>
            <a:r>
              <a:rPr lang="nl-NL" dirty="0" smtClean="0"/>
              <a:t>Hij </a:t>
            </a:r>
            <a:r>
              <a:rPr lang="nl-NL" dirty="0" smtClean="0">
                <a:solidFill>
                  <a:srgbClr val="FF0000"/>
                </a:solidFill>
              </a:rPr>
              <a:t>fietst </a:t>
            </a:r>
            <a:r>
              <a:rPr lang="nl-NL" dirty="0" smtClean="0"/>
              <a:t>graag.</a:t>
            </a:r>
          </a:p>
          <a:p>
            <a:r>
              <a:rPr lang="nl-NL" dirty="0" smtClean="0"/>
              <a:t>Samenwerken </a:t>
            </a:r>
            <a:r>
              <a:rPr lang="nl-NL" dirty="0" smtClean="0">
                <a:solidFill>
                  <a:srgbClr val="FF0000"/>
                </a:solidFill>
              </a:rPr>
              <a:t>scheelt</a:t>
            </a:r>
            <a:r>
              <a:rPr lang="nl-NL" dirty="0" smtClean="0"/>
              <a:t> de leerlingen veel werk.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Zinnen in de rij noemen we </a:t>
            </a:r>
            <a:r>
              <a:rPr lang="nl-NL" dirty="0" smtClean="0">
                <a:solidFill>
                  <a:srgbClr val="FF0000"/>
                </a:solidFill>
              </a:rPr>
              <a:t>enkelvoudige zinnen.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Ik </a:t>
            </a:r>
            <a:r>
              <a:rPr lang="nl-NL" dirty="0" smtClean="0">
                <a:solidFill>
                  <a:srgbClr val="FF0000"/>
                </a:solidFill>
              </a:rPr>
              <a:t>eet</a:t>
            </a:r>
            <a:r>
              <a:rPr lang="nl-NL" dirty="0" smtClean="0"/>
              <a:t> graag patat, maar ik </a:t>
            </a:r>
            <a:r>
              <a:rPr lang="nl-NL" dirty="0" smtClean="0">
                <a:solidFill>
                  <a:srgbClr val="FF0000"/>
                </a:solidFill>
              </a:rPr>
              <a:t>lust </a:t>
            </a:r>
            <a:r>
              <a:rPr lang="nl-NL" dirty="0" smtClean="0"/>
              <a:t>ook pannenkoeken.</a:t>
            </a:r>
          </a:p>
          <a:p>
            <a:r>
              <a:rPr lang="nl-NL" dirty="0" smtClean="0"/>
              <a:t>Hij </a:t>
            </a:r>
            <a:r>
              <a:rPr lang="nl-NL" dirty="0" smtClean="0">
                <a:solidFill>
                  <a:srgbClr val="FF0000"/>
                </a:solidFill>
              </a:rPr>
              <a:t>fietst</a:t>
            </a:r>
            <a:r>
              <a:rPr lang="nl-NL" dirty="0" smtClean="0"/>
              <a:t> graag, omdat hij lopen saai </a:t>
            </a:r>
            <a:r>
              <a:rPr lang="nl-NL" dirty="0" smtClean="0">
                <a:solidFill>
                  <a:srgbClr val="FF0000"/>
                </a:solidFill>
              </a:rPr>
              <a:t>vindt.</a:t>
            </a:r>
          </a:p>
          <a:p>
            <a:r>
              <a:rPr lang="nl-NL" dirty="0" smtClean="0"/>
              <a:t>Samenwerken </a:t>
            </a:r>
            <a:r>
              <a:rPr lang="nl-NL" dirty="0" smtClean="0">
                <a:solidFill>
                  <a:srgbClr val="FF0000"/>
                </a:solidFill>
              </a:rPr>
              <a:t>scheelt</a:t>
            </a:r>
            <a:r>
              <a:rPr lang="nl-NL" dirty="0" smtClean="0"/>
              <a:t> de leerlingen een hoop werk en meestal </a:t>
            </a:r>
            <a:r>
              <a:rPr lang="nl-NL" dirty="0" smtClean="0">
                <a:solidFill>
                  <a:srgbClr val="FF0000"/>
                </a:solidFill>
              </a:rPr>
              <a:t>gaat </a:t>
            </a:r>
            <a:r>
              <a:rPr lang="nl-NL" dirty="0" smtClean="0"/>
              <a:t>het goed.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Zinnen in deze rij noemen we </a:t>
            </a:r>
            <a:r>
              <a:rPr lang="nl-NL" dirty="0" smtClean="0">
                <a:solidFill>
                  <a:srgbClr val="FF0000"/>
                </a:solidFill>
              </a:rPr>
              <a:t>samengestelde zinnen.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8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bepaal ik of het een enkelvoudige of samengestelde zin is?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Stap 1: Zoek alle persoonsvormen.</a:t>
            </a:r>
          </a:p>
          <a:p>
            <a:r>
              <a:rPr lang="nl-NL" dirty="0" smtClean="0"/>
              <a:t>Stap 2: Is er meer dan één persoonsvorm? Dan is het een </a:t>
            </a:r>
            <a:r>
              <a:rPr lang="nl-NL" dirty="0" smtClean="0">
                <a:solidFill>
                  <a:srgbClr val="FF0000"/>
                </a:solidFill>
              </a:rPr>
              <a:t>samengestelde zin</a:t>
            </a:r>
            <a:r>
              <a:rPr lang="nl-NL" dirty="0" smtClean="0"/>
              <a:t>, is er maar één, dan is het een </a:t>
            </a:r>
            <a:r>
              <a:rPr lang="nl-NL" dirty="0" smtClean="0">
                <a:solidFill>
                  <a:srgbClr val="FF0000"/>
                </a:solidFill>
              </a:rPr>
              <a:t>enkelvoudige zin.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De leerlingen vinden deze les wel makkelijk, omdat zij zo slim zijn.</a:t>
            </a:r>
          </a:p>
          <a:p>
            <a:r>
              <a:rPr lang="nl-NL" dirty="0"/>
              <a:t>De leerlingen </a:t>
            </a:r>
            <a:r>
              <a:rPr lang="nl-NL" dirty="0">
                <a:solidFill>
                  <a:srgbClr val="FF0000"/>
                </a:solidFill>
              </a:rPr>
              <a:t>vinden </a:t>
            </a:r>
            <a:r>
              <a:rPr lang="nl-NL" dirty="0"/>
              <a:t>deze les </a:t>
            </a:r>
            <a:r>
              <a:rPr lang="nl-NL"/>
              <a:t>wel </a:t>
            </a:r>
            <a:r>
              <a:rPr lang="nl-NL" smtClean="0"/>
              <a:t>makkelijk, </a:t>
            </a:r>
            <a:r>
              <a:rPr lang="nl-NL" dirty="0"/>
              <a:t>omdat zij zo slim </a:t>
            </a:r>
            <a:r>
              <a:rPr lang="nl-NL" dirty="0">
                <a:solidFill>
                  <a:srgbClr val="FF0000"/>
                </a:solidFill>
              </a:rPr>
              <a:t>zijn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  <a:endParaRPr lang="nl-NL" dirty="0" smtClean="0"/>
          </a:p>
          <a:p>
            <a:r>
              <a:rPr lang="nl-NL" dirty="0" smtClean="0"/>
              <a:t>De boer ploegt zijn land elke maand zorgvuldig om met zijn trekker.</a:t>
            </a:r>
          </a:p>
          <a:p>
            <a:r>
              <a:rPr lang="nl-NL" dirty="0"/>
              <a:t>De boer </a:t>
            </a:r>
            <a:r>
              <a:rPr lang="nl-NL" dirty="0">
                <a:solidFill>
                  <a:srgbClr val="FF0000"/>
                </a:solidFill>
              </a:rPr>
              <a:t>ploegt</a:t>
            </a:r>
            <a:r>
              <a:rPr lang="nl-NL" dirty="0"/>
              <a:t> zijn land elke maand zorgvuldig om met zijn trekker</a:t>
            </a:r>
            <a:r>
              <a:rPr lang="nl-NL" dirty="0" smtClean="0"/>
              <a:t>.</a:t>
            </a:r>
          </a:p>
          <a:p>
            <a:r>
              <a:rPr lang="nl-NL" dirty="0" smtClean="0"/>
              <a:t>Hij leek behoorlijk zeker van zijn zaak, toch had hij het antwoord fout.</a:t>
            </a:r>
          </a:p>
          <a:p>
            <a:r>
              <a:rPr lang="nl-NL" dirty="0" smtClean="0"/>
              <a:t>Hij </a:t>
            </a:r>
            <a:r>
              <a:rPr lang="nl-NL" dirty="0" smtClean="0">
                <a:solidFill>
                  <a:srgbClr val="FF0000"/>
                </a:solidFill>
              </a:rPr>
              <a:t>leek </a:t>
            </a:r>
            <a:r>
              <a:rPr lang="nl-NL" dirty="0" smtClean="0"/>
              <a:t>behoorlijk zeker van zijn zaak, toch </a:t>
            </a:r>
            <a:r>
              <a:rPr lang="nl-NL" dirty="0" smtClean="0">
                <a:solidFill>
                  <a:srgbClr val="FF0000"/>
                </a:solidFill>
              </a:rPr>
              <a:t>had </a:t>
            </a:r>
            <a:r>
              <a:rPr lang="nl-NL" dirty="0" smtClean="0"/>
              <a:t>hij het antwoord fout.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273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Belangrijke begrippen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Persoonsvorm</a:t>
            </a:r>
          </a:p>
          <a:p>
            <a:r>
              <a:rPr lang="nl-NL" dirty="0" smtClean="0"/>
              <a:t>Tijdsproef</a:t>
            </a:r>
          </a:p>
          <a:p>
            <a:r>
              <a:rPr lang="nl-NL" dirty="0" smtClean="0"/>
              <a:t>Enkelvoudige zin</a:t>
            </a:r>
          </a:p>
          <a:p>
            <a:r>
              <a:rPr lang="nl-NL" dirty="0" smtClean="0"/>
              <a:t>Samengestelde zin</a:t>
            </a:r>
          </a:p>
        </p:txBody>
      </p:sp>
    </p:spTree>
    <p:extLst>
      <p:ext uri="{BB962C8B-B14F-4D97-AF65-F5344CB8AC3E}">
        <p14:creationId xmlns:p14="http://schemas.microsoft.com/office/powerpoint/2010/main" val="38632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296</Words>
  <Application>Microsoft Office PowerPoint</Application>
  <PresentationFormat>Diavoorstelling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Civiel</vt:lpstr>
      <vt:lpstr>Enkelvoudige en samengestelde zinnen</vt:lpstr>
      <vt:lpstr>Wat gaan we leren?</vt:lpstr>
      <vt:lpstr>Vergelijk beide rijen: wat valt op?  (tip: let op de persoonsvorm)</vt:lpstr>
      <vt:lpstr>Juist! Meer dan één persoonsvorm!</vt:lpstr>
      <vt:lpstr>Hoe bepaal ik of het een enkelvoudige of samengestelde zin is?</vt:lpstr>
      <vt:lpstr>Even oefenen</vt:lpstr>
      <vt:lpstr>Belangrijke begrippen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Enkelvoudige en samengestelde zinnen</dc:title>
  <dc:creator>Vrancken, Remco</dc:creator>
  <cp:lastModifiedBy>Vrancken, Remco</cp:lastModifiedBy>
  <cp:revision>5</cp:revision>
  <dcterms:created xsi:type="dcterms:W3CDTF">2014-04-19T10:34:32Z</dcterms:created>
  <dcterms:modified xsi:type="dcterms:W3CDTF">2015-06-19T12:39:10Z</dcterms:modified>
</cp:coreProperties>
</file>