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6" r:id="rId3"/>
    <p:sldId id="257" r:id="rId4"/>
    <p:sldId id="264" r:id="rId5"/>
    <p:sldId id="263" r:id="rId6"/>
    <p:sldId id="259" r:id="rId7"/>
    <p:sldId id="267" r:id="rId8"/>
    <p:sldId id="271" r:id="rId9"/>
    <p:sldId id="269" r:id="rId10"/>
    <p:sldId id="270" r:id="rId11"/>
    <p:sldId id="261" r:id="rId1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15,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15,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15,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nEO4hbg34E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Poëzie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Gedichten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09" y="0"/>
            <a:ext cx="4672577" cy="650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92627" y="256373"/>
            <a:ext cx="23928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A</a:t>
            </a:r>
            <a:endParaRPr lang="nl-NL" sz="1100" dirty="0"/>
          </a:p>
        </p:txBody>
      </p:sp>
      <p:sp>
        <p:nvSpPr>
          <p:cNvPr id="4" name="Tekstvak 3"/>
          <p:cNvSpPr txBox="1"/>
          <p:nvPr/>
        </p:nvSpPr>
        <p:spPr>
          <a:xfrm>
            <a:off x="6031908" y="495925"/>
            <a:ext cx="23928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B</a:t>
            </a:r>
            <a:endParaRPr lang="nl-NL" sz="1100" dirty="0"/>
          </a:p>
        </p:txBody>
      </p:sp>
      <p:sp>
        <p:nvSpPr>
          <p:cNvPr id="5" name="Tekstvak 4"/>
          <p:cNvSpPr txBox="1"/>
          <p:nvPr/>
        </p:nvSpPr>
        <p:spPr>
          <a:xfrm>
            <a:off x="5672986" y="632659"/>
            <a:ext cx="23928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A</a:t>
            </a:r>
            <a:endParaRPr lang="nl-NL" sz="1100" dirty="0"/>
          </a:p>
        </p:txBody>
      </p:sp>
      <p:sp>
        <p:nvSpPr>
          <p:cNvPr id="10" name="Tekstvak 9"/>
          <p:cNvSpPr txBox="1"/>
          <p:nvPr/>
        </p:nvSpPr>
        <p:spPr>
          <a:xfrm>
            <a:off x="4918107" y="894269"/>
            <a:ext cx="23928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B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810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huiswer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b="5517"/>
          <a:stretch/>
        </p:blipFill>
        <p:spPr>
          <a:xfrm>
            <a:off x="3575050" y="990600"/>
            <a:ext cx="5111750" cy="5448300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Ga op zoek naar 3 gedichten over hetzelfde thema.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0" u="sng" dirty="0" smtClean="0"/>
              <a:t>Leg de volgende zaken 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Waar gaat het over?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Wat is de bedoeling van het gedicht?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Welk rijmsoort wordt gebruikt?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Je eigen mening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5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het einde van deze les weet je: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Wat eindrijm, alliteratie en assonantie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Weet je waarom dichters beeldspraak gebruiken.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Welk middel een dichter gebruikt om nadruk te leggen op de woorden aan het eind/begin van een regel.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Kun je uitleggen waar gedichten over gaan.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Wat een rijmschema`s is en hoe je deze herkent.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1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Gedicht M. Vasalis lezen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theorie over gedichten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Gedichten bespreken.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410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Gedichten en rijm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48650" cy="4479925"/>
          </a:xfrm>
        </p:spPr>
        <p:txBody>
          <a:bodyPr>
            <a:normAutofit/>
          </a:bodyPr>
          <a:lstStyle/>
          <a:p>
            <a:r>
              <a:rPr lang="nl-NL" sz="1800" dirty="0" smtClean="0">
                <a:solidFill>
                  <a:srgbClr val="FF0000"/>
                </a:solidFill>
              </a:rPr>
              <a:t>Eindrijm: </a:t>
            </a:r>
          </a:p>
          <a:p>
            <a:r>
              <a:rPr lang="nl-NL" sz="1800" b="0" dirty="0" smtClean="0"/>
              <a:t>denken-schenken</a:t>
            </a:r>
          </a:p>
          <a:p>
            <a:endParaRPr lang="nl-NL" sz="1800" b="0" dirty="0"/>
          </a:p>
        </p:txBody>
      </p:sp>
      <p:sp>
        <p:nvSpPr>
          <p:cNvPr id="4" name="Tekstvak 3"/>
          <p:cNvSpPr txBox="1"/>
          <p:nvPr/>
        </p:nvSpPr>
        <p:spPr>
          <a:xfrm>
            <a:off x="3660093" y="1522055"/>
            <a:ext cx="51766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Alliteratie/medeklinkerrijm: </a:t>
            </a:r>
            <a:endParaRPr lang="nl-NL" sz="2400" dirty="0">
              <a:solidFill>
                <a:srgbClr val="FF0000"/>
              </a:solidFill>
            </a:endParaRPr>
          </a:p>
          <a:p>
            <a:r>
              <a:rPr lang="nl-NL" u="sng" dirty="0"/>
              <a:t>d</a:t>
            </a:r>
            <a:r>
              <a:rPr lang="nl-NL" dirty="0"/>
              <a:t>room</a:t>
            </a:r>
            <a:r>
              <a:rPr lang="nl-NL" u="sng" dirty="0"/>
              <a:t>d</a:t>
            </a:r>
            <a:r>
              <a:rPr lang="nl-NL" dirty="0"/>
              <a:t>orp</a:t>
            </a:r>
          </a:p>
          <a:p>
            <a:r>
              <a:rPr lang="nl-NL" u="sng" dirty="0" smtClean="0"/>
              <a:t>h</a:t>
            </a:r>
            <a:r>
              <a:rPr lang="nl-NL" dirty="0" smtClean="0"/>
              <a:t>eerlijk</a:t>
            </a:r>
            <a:r>
              <a:rPr lang="nl-NL" dirty="0"/>
              <a:t>, </a:t>
            </a:r>
            <a:r>
              <a:rPr lang="nl-NL" u="sng" dirty="0" smtClean="0"/>
              <a:t>h</a:t>
            </a:r>
            <a:r>
              <a:rPr lang="nl-NL" dirty="0" smtClean="0"/>
              <a:t>elder, Heineken</a:t>
            </a:r>
            <a:endParaRPr lang="nl-NL" dirty="0"/>
          </a:p>
          <a:p>
            <a:r>
              <a:rPr lang="nl-NL" u="sng" dirty="0"/>
              <a:t>vr</a:t>
            </a:r>
            <a:r>
              <a:rPr lang="nl-NL" dirty="0"/>
              <a:t>iendelijke </a:t>
            </a:r>
            <a:r>
              <a:rPr lang="nl-NL" u="sng" dirty="0"/>
              <a:t>vr</a:t>
            </a:r>
            <a:r>
              <a:rPr lang="nl-NL" dirty="0"/>
              <a:t>iend</a:t>
            </a:r>
          </a:p>
          <a:p>
            <a:r>
              <a:rPr lang="nl-NL" u="sng" dirty="0"/>
              <a:t>D</a:t>
            </a:r>
            <a:r>
              <a:rPr lang="nl-NL" dirty="0"/>
              <a:t>e </a:t>
            </a:r>
            <a:r>
              <a:rPr lang="nl-NL" u="sng" dirty="0"/>
              <a:t>d</a:t>
            </a:r>
            <a:r>
              <a:rPr lang="nl-NL" dirty="0"/>
              <a:t>averende </a:t>
            </a:r>
            <a:r>
              <a:rPr lang="nl-NL" u="sng" dirty="0"/>
              <a:t>d</a:t>
            </a:r>
            <a:r>
              <a:rPr lang="nl-NL" dirty="0"/>
              <a:t>aden van </a:t>
            </a:r>
            <a:r>
              <a:rPr lang="nl-NL" u="sng" dirty="0"/>
              <a:t>D</a:t>
            </a:r>
            <a:r>
              <a:rPr lang="nl-NL" dirty="0"/>
              <a:t>ees </a:t>
            </a:r>
            <a:r>
              <a:rPr lang="nl-NL" u="sng" dirty="0"/>
              <a:t>D</a:t>
            </a:r>
            <a:r>
              <a:rPr lang="nl-NL" dirty="0"/>
              <a:t>ubbel en Cesar</a:t>
            </a:r>
            <a:endParaRPr lang="nl-NL" sz="2400" dirty="0"/>
          </a:p>
          <a:p>
            <a:r>
              <a:rPr lang="nl-NL" sz="1000" i="1" dirty="0" err="1"/>
              <a:t>Bron:https</a:t>
            </a:r>
            <a:r>
              <a:rPr lang="nl-NL" sz="1000" i="1" dirty="0"/>
              <a:t>://nl.wikipedia.org/</a:t>
            </a:r>
            <a:r>
              <a:rPr lang="nl-NL" sz="1000" i="1" dirty="0" err="1"/>
              <a:t>wiki</a:t>
            </a:r>
            <a:r>
              <a:rPr lang="nl-NL" sz="1000" i="1" dirty="0"/>
              <a:t>/Alliteratie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34154" y="4688175"/>
            <a:ext cx="4119327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Assonantie/klinkerrijm:</a:t>
            </a:r>
          </a:p>
          <a:p>
            <a:r>
              <a:rPr lang="nl-NL" dirty="0"/>
              <a:t>kind</a:t>
            </a:r>
            <a:r>
              <a:rPr lang="nl-NL" u="sng" dirty="0"/>
              <a:t>e</a:t>
            </a:r>
            <a:r>
              <a:rPr lang="nl-NL" dirty="0"/>
              <a:t>ren - versling</a:t>
            </a:r>
            <a:r>
              <a:rPr lang="nl-NL" u="sng" dirty="0"/>
              <a:t>e</a:t>
            </a:r>
            <a:r>
              <a:rPr lang="nl-NL" dirty="0"/>
              <a:t>ren</a:t>
            </a:r>
          </a:p>
          <a:p>
            <a:r>
              <a:rPr lang="nl-NL" dirty="0"/>
              <a:t>b</a:t>
            </a:r>
            <a:r>
              <a:rPr lang="nl-NL" u="sng" dirty="0"/>
              <a:t>e</a:t>
            </a:r>
            <a:r>
              <a:rPr lang="nl-NL" dirty="0"/>
              <a:t>wegen - l</a:t>
            </a:r>
            <a:r>
              <a:rPr lang="nl-NL" u="sng" dirty="0"/>
              <a:t>e</a:t>
            </a:r>
            <a:r>
              <a:rPr lang="nl-NL" dirty="0"/>
              <a:t>pel</a:t>
            </a:r>
          </a:p>
          <a:p>
            <a:r>
              <a:rPr lang="nl-NL" dirty="0"/>
              <a:t>d</a:t>
            </a:r>
            <a:r>
              <a:rPr lang="nl-NL" u="sng" dirty="0"/>
              <a:t>ie</a:t>
            </a:r>
            <a:r>
              <a:rPr lang="nl-NL" dirty="0"/>
              <a:t>p - n</a:t>
            </a:r>
            <a:r>
              <a:rPr lang="nl-NL" u="sng" dirty="0"/>
              <a:t>ie</a:t>
            </a:r>
            <a:r>
              <a:rPr lang="nl-NL" dirty="0"/>
              <a:t>t</a:t>
            </a:r>
          </a:p>
          <a:p>
            <a:r>
              <a:rPr lang="nl-NL" dirty="0"/>
              <a:t>l</a:t>
            </a:r>
            <a:r>
              <a:rPr lang="nl-NL" u="sng" dirty="0"/>
              <a:t>ie</a:t>
            </a:r>
            <a:r>
              <a:rPr lang="nl-NL" dirty="0"/>
              <a:t>f - d</a:t>
            </a:r>
            <a:r>
              <a:rPr lang="nl-NL" u="sng" dirty="0"/>
              <a:t>ie</a:t>
            </a:r>
            <a:r>
              <a:rPr lang="nl-NL" dirty="0"/>
              <a:t>p</a:t>
            </a:r>
          </a:p>
          <a:p>
            <a:r>
              <a:rPr lang="nl-NL" dirty="0"/>
              <a:t>k</a:t>
            </a:r>
            <a:r>
              <a:rPr lang="nl-NL" u="sng" dirty="0"/>
              <a:t>e</a:t>
            </a:r>
            <a:r>
              <a:rPr lang="nl-NL" dirty="0"/>
              <a:t>t</a:t>
            </a:r>
            <a:r>
              <a:rPr lang="nl-NL" u="sng" dirty="0"/>
              <a:t>e</a:t>
            </a:r>
            <a:r>
              <a:rPr lang="nl-NL" dirty="0"/>
              <a:t>ns - </a:t>
            </a:r>
            <a:r>
              <a:rPr lang="nl-NL" dirty="0" err="1"/>
              <a:t>h</a:t>
            </a:r>
            <a:r>
              <a:rPr lang="nl-NL" u="sng" dirty="0" err="1"/>
              <a:t>a</a:t>
            </a:r>
            <a:r>
              <a:rPr lang="nl-NL" dirty="0" err="1"/>
              <a:t>tr</a:t>
            </a:r>
            <a:r>
              <a:rPr lang="nl-NL" u="sng" dirty="0" err="1"/>
              <a:t>e</a:t>
            </a:r>
            <a:r>
              <a:rPr lang="nl-NL" dirty="0" err="1"/>
              <a:t>d</a:t>
            </a:r>
            <a:endParaRPr lang="nl-NL" dirty="0"/>
          </a:p>
          <a:p>
            <a:r>
              <a:rPr lang="nl-NL" sz="1000" dirty="0" err="1"/>
              <a:t>Bron:https</a:t>
            </a:r>
            <a:r>
              <a:rPr lang="nl-NL" sz="1000" dirty="0"/>
              <a:t>://nl.wikipedia.org/</a:t>
            </a:r>
            <a:r>
              <a:rPr lang="nl-NL" sz="1000" dirty="0" err="1"/>
              <a:t>wiki</a:t>
            </a:r>
            <a:r>
              <a:rPr lang="nl-NL" sz="1000" dirty="0"/>
              <a:t>/Halfrijm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1" y="2477874"/>
            <a:ext cx="3540077" cy="220631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122368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Beeldspraak en enjambement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Beeldspraak= </a:t>
            </a:r>
            <a:r>
              <a:rPr lang="nl-NL" sz="1800" b="0" dirty="0" smtClean="0"/>
              <a:t>praten in </a:t>
            </a:r>
            <a:r>
              <a:rPr lang="nl-NL" sz="1800" b="0" dirty="0" smtClean="0">
                <a:solidFill>
                  <a:srgbClr val="FF0000"/>
                </a:solidFill>
              </a:rPr>
              <a:t>beelden</a:t>
            </a:r>
            <a:r>
              <a:rPr lang="nl-NL" sz="1800" b="0" dirty="0" smtClean="0"/>
              <a:t>             </a:t>
            </a:r>
            <a:r>
              <a:rPr lang="nl-NL" sz="1800" b="0" dirty="0" err="1" smtClean="0"/>
              <a:t>beelden</a:t>
            </a:r>
            <a:r>
              <a:rPr lang="nl-NL" sz="1800" b="0" dirty="0" smtClean="0"/>
              <a:t> </a:t>
            </a:r>
            <a:r>
              <a:rPr lang="nl-NL" sz="1800" b="0" dirty="0" smtClean="0">
                <a:solidFill>
                  <a:srgbClr val="FF0000"/>
                </a:solidFill>
              </a:rPr>
              <a:t>zegen</a:t>
            </a:r>
            <a:r>
              <a:rPr lang="nl-NL" sz="1800" b="0" dirty="0" smtClean="0"/>
              <a:t> vaak </a:t>
            </a:r>
            <a:r>
              <a:rPr lang="nl-NL" sz="1800" b="0" dirty="0" smtClean="0">
                <a:solidFill>
                  <a:srgbClr val="FF0000"/>
                </a:solidFill>
              </a:rPr>
              <a:t>meer </a:t>
            </a:r>
            <a:r>
              <a:rPr lang="nl-NL" sz="1800" b="0" dirty="0" smtClean="0"/>
              <a:t>dan woorden</a:t>
            </a:r>
          </a:p>
          <a:p>
            <a:endParaRPr lang="nl-NL" sz="1800" b="0" dirty="0"/>
          </a:p>
          <a:p>
            <a:endParaRPr lang="nl-NL" sz="1800" b="0" dirty="0" smtClean="0"/>
          </a:p>
          <a:p>
            <a:endParaRPr lang="nl-NL" sz="1800" b="0" dirty="0"/>
          </a:p>
          <a:p>
            <a:endParaRPr lang="nl-NL" sz="1800" b="0" dirty="0" smtClean="0"/>
          </a:p>
          <a:p>
            <a:r>
              <a:rPr lang="nl-NL" sz="1800" dirty="0" smtClean="0"/>
              <a:t>Enjambement </a:t>
            </a:r>
            <a:r>
              <a:rPr lang="nl-NL" sz="1800" b="0" dirty="0" smtClean="0"/>
              <a:t>            het </a:t>
            </a:r>
            <a:r>
              <a:rPr lang="nl-NL" sz="1800" b="0" dirty="0" smtClean="0">
                <a:solidFill>
                  <a:srgbClr val="FF0000"/>
                </a:solidFill>
              </a:rPr>
              <a:t>afbreken</a:t>
            </a:r>
            <a:r>
              <a:rPr lang="nl-NL" sz="1800" b="0" dirty="0" smtClean="0"/>
              <a:t> van een </a:t>
            </a:r>
            <a:r>
              <a:rPr lang="nl-NL" sz="1800" b="0" dirty="0" smtClean="0">
                <a:solidFill>
                  <a:srgbClr val="FF0000"/>
                </a:solidFill>
              </a:rPr>
              <a:t>versregel </a:t>
            </a:r>
            <a:r>
              <a:rPr lang="nl-NL" sz="1800" b="0" dirty="0" smtClean="0"/>
              <a:t>waar in de zin juist </a:t>
            </a:r>
            <a:r>
              <a:rPr lang="nl-NL" sz="1800" b="0" dirty="0" smtClean="0">
                <a:solidFill>
                  <a:srgbClr val="FF0000"/>
                </a:solidFill>
              </a:rPr>
              <a:t>geen pauze</a:t>
            </a:r>
            <a:r>
              <a:rPr lang="nl-NL" sz="1800" b="0" dirty="0" smtClean="0"/>
              <a:t> valt</a:t>
            </a:r>
            <a:endParaRPr lang="nl-NL" sz="1800" b="0" dirty="0"/>
          </a:p>
          <a:p>
            <a:endParaRPr lang="nl-NL" sz="1800" dirty="0"/>
          </a:p>
        </p:txBody>
      </p:sp>
      <p:sp>
        <p:nvSpPr>
          <p:cNvPr id="3" name="PIJL-OMLAAG 2"/>
          <p:cNvSpPr/>
          <p:nvPr/>
        </p:nvSpPr>
        <p:spPr>
          <a:xfrm>
            <a:off x="2761306" y="2107457"/>
            <a:ext cx="181070" cy="380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118511" y="2424212"/>
            <a:ext cx="16658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Altijd </a:t>
            </a:r>
            <a:r>
              <a:rPr lang="nl-NL" dirty="0" smtClean="0">
                <a:solidFill>
                  <a:srgbClr val="FF0000"/>
                </a:solidFill>
              </a:rPr>
              <a:t>figuurlijk!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>
            <a:off x="3945802" y="1909614"/>
            <a:ext cx="642796" cy="197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PIJL-RECHTS 7"/>
          <p:cNvSpPr/>
          <p:nvPr/>
        </p:nvSpPr>
        <p:spPr>
          <a:xfrm>
            <a:off x="2163778" y="4119026"/>
            <a:ext cx="642796" cy="197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945802" y="4472413"/>
            <a:ext cx="288654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/>
              <a:t>(uit een gedicht van</a:t>
            </a:r>
            <a:br>
              <a:rPr lang="nl-NL" sz="1200" dirty="0"/>
            </a:br>
            <a:r>
              <a:rPr lang="nl-NL" sz="1200" dirty="0"/>
              <a:t>Herman Gorter):</a:t>
            </a:r>
            <a:br>
              <a:rPr lang="nl-NL" sz="1200" dirty="0"/>
            </a:br>
            <a:r>
              <a:rPr lang="nl-NL" dirty="0"/>
              <a:t/>
            </a:r>
            <a:br>
              <a:rPr lang="nl-NL" dirty="0"/>
            </a:br>
            <a:r>
              <a:rPr lang="nl-NL" i="1" dirty="0"/>
              <a:t>Ze had een vaart genomen en was af-</a:t>
            </a:r>
            <a:br>
              <a:rPr lang="nl-NL" i="1" dirty="0"/>
            </a:br>
            <a:r>
              <a:rPr lang="nl-NL" i="1" dirty="0"/>
              <a:t>gesprongen van de rotsen...</a:t>
            </a:r>
            <a:r>
              <a:rPr lang="nl-NL" sz="2800" i="1" dirty="0"/>
              <a:t/>
            </a:r>
            <a:br>
              <a:rPr lang="nl-NL" sz="2800" i="1" dirty="0"/>
            </a:br>
            <a:endParaRPr lang="nl-NL" i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35739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35" y="99588"/>
            <a:ext cx="6074875" cy="686616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690510" y="363895"/>
            <a:ext cx="2090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Waar gaat dit gedicht over?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Wat vind je van het gedicht?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Waar wordt eindrijm/assonantie/alliteratie gebruikt?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Waar wordt beeldspraak gebruikt?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8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96764" cy="1090575"/>
          </a:xfrm>
        </p:spPr>
        <p:txBody>
          <a:bodyPr>
            <a:normAutofit/>
          </a:bodyPr>
          <a:lstStyle/>
          <a:p>
            <a:r>
              <a:rPr lang="nl-NL" dirty="0" smtClean="0"/>
              <a:t>Rijmschema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u="sng" dirty="0"/>
          </a:p>
          <a:p>
            <a:pPr lvl="0"/>
            <a:r>
              <a:rPr lang="nl-NL" u="sng" dirty="0" smtClean="0"/>
              <a:t> </a:t>
            </a:r>
          </a:p>
          <a:p>
            <a:pPr lvl="0"/>
            <a:r>
              <a:rPr lang="nl-NL" u="sng" dirty="0" smtClean="0"/>
              <a:t> </a:t>
            </a:r>
            <a:endParaRPr lang="nl-NL" u="sng" dirty="0"/>
          </a:p>
          <a:p>
            <a:pPr marL="457200" lvl="0" indent="-457200">
              <a:buFont typeface="Arial" pitchFamily="34" charset="0"/>
              <a:buChar char="•"/>
            </a:pPr>
            <a:endParaRPr lang="nl-NL" u="sng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586875"/>
            <a:ext cx="4462272" cy="49044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endParaRPr lang="nl-NL" dirty="0"/>
          </a:p>
          <a:p>
            <a:pPr marL="457200" lvl="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>
          <a:xfrm>
            <a:off x="178676" y="1450428"/>
            <a:ext cx="8206372" cy="4649418"/>
          </a:xfrm>
        </p:spPr>
        <p:txBody>
          <a:bodyPr/>
          <a:lstStyle/>
          <a:p>
            <a:r>
              <a:rPr lang="nl-NL" dirty="0" smtClean="0"/>
              <a:t>Dezelfde rijmklanken</a:t>
            </a:r>
            <a:r>
              <a:rPr lang="nl-NL" b="0" dirty="0" smtClean="0"/>
              <a:t> kun je met </a:t>
            </a:r>
            <a:r>
              <a:rPr lang="nl-NL" dirty="0" smtClean="0"/>
              <a:t>LETTERS</a:t>
            </a:r>
            <a:r>
              <a:rPr lang="nl-NL" b="0" dirty="0" smtClean="0"/>
              <a:t> aangeven (A,B,C,D, </a:t>
            </a:r>
            <a:r>
              <a:rPr lang="nl-NL" b="0" dirty="0" err="1" smtClean="0"/>
              <a:t>enz</a:t>
            </a:r>
            <a:r>
              <a:rPr lang="nl-NL" b="0" dirty="0" smtClean="0"/>
              <a:t>)</a:t>
            </a:r>
          </a:p>
          <a:p>
            <a:endParaRPr lang="nl-NL" b="0" dirty="0" smtClean="0"/>
          </a:p>
          <a:p>
            <a:r>
              <a:rPr lang="nl-NL" dirty="0" smtClean="0"/>
              <a:t>Voorbeelden van Rijmschema`s</a:t>
            </a:r>
          </a:p>
          <a:p>
            <a:endParaRPr lang="nl-NL" b="0" dirty="0"/>
          </a:p>
          <a:p>
            <a:r>
              <a:rPr lang="nl-NL" b="0" dirty="0" smtClean="0"/>
              <a:t>Gepaard rijm: A,A,B,B</a:t>
            </a:r>
          </a:p>
          <a:p>
            <a:r>
              <a:rPr lang="nl-NL" b="0" dirty="0" smtClean="0"/>
              <a:t>Gekruist rijm: A,B,A,B</a:t>
            </a:r>
          </a:p>
          <a:p>
            <a:r>
              <a:rPr lang="nl-NL" b="0" dirty="0" smtClean="0"/>
              <a:t>Omarmend rijm: A,B,B,A</a:t>
            </a:r>
          </a:p>
          <a:p>
            <a:r>
              <a:rPr lang="nl-NL" b="0" dirty="0" smtClean="0"/>
              <a:t>Gebroken rijm: ABCB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34282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‘de idioot in bad’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dichters dragen voor: 'de </a:t>
            </a:r>
            <a:r>
              <a:rPr lang="nl-NL" dirty="0" err="1" smtClean="0">
                <a:hlinkClick r:id="rId2"/>
              </a:rPr>
              <a:t>idoot</a:t>
            </a:r>
            <a:r>
              <a:rPr lang="nl-NL" dirty="0" smtClean="0">
                <a:hlinkClick r:id="rId2"/>
              </a:rPr>
              <a:t> in bad' van </a:t>
            </a:r>
            <a:r>
              <a:rPr lang="nl-NL" dirty="0" err="1" smtClean="0">
                <a:hlinkClick r:id="rId2"/>
              </a:rPr>
              <a:t>M.Vasalis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0" y="2286083"/>
            <a:ext cx="7580921" cy="42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7" y="136732"/>
            <a:ext cx="4649167" cy="656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623133" y="367469"/>
            <a:ext cx="2785929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Waar gaat dit gedicht over?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Wat vind je van het gedicht?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Waar zie je: eindrijm, klinkerrijm en medeklinkerrijm?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Welk rijmschema herken je?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Waar wordt beeldspraak gebruikt?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5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Essentieel.thmx</Template>
  <TotalTime>265</TotalTime>
  <Words>312</Words>
  <Application>Microsoft Office PowerPoint</Application>
  <PresentationFormat>Diavoorstelling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Essentieel</vt:lpstr>
      <vt:lpstr>Poëzie </vt:lpstr>
      <vt:lpstr>Aan het einde van deze les weet je:</vt:lpstr>
      <vt:lpstr>Wat gaan we vandaag doen?</vt:lpstr>
      <vt:lpstr>Gedichten en rijm</vt:lpstr>
      <vt:lpstr>Beeldspraak en enjambement</vt:lpstr>
      <vt:lpstr>PowerPoint-presentatie</vt:lpstr>
      <vt:lpstr>Rijmschema</vt:lpstr>
      <vt:lpstr>‘de idioot in bad’</vt:lpstr>
      <vt:lpstr>PowerPoint-presentatie</vt:lpstr>
      <vt:lpstr>PowerPoint-presentatie</vt:lpstr>
      <vt:lpstr>Opdrachten</vt:lpstr>
    </vt:vector>
  </TitlesOfParts>
  <Company>Remco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Fictie 1.1</dc:title>
  <dc:creator>VNRE Vrancken</dc:creator>
  <cp:lastModifiedBy>Docent</cp:lastModifiedBy>
  <cp:revision>39</cp:revision>
  <cp:lastPrinted>2017-02-15T09:12:02Z</cp:lastPrinted>
  <dcterms:created xsi:type="dcterms:W3CDTF">2015-08-26T13:16:10Z</dcterms:created>
  <dcterms:modified xsi:type="dcterms:W3CDTF">2017-02-15T11:03:19Z</dcterms:modified>
</cp:coreProperties>
</file>