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6" r:id="rId4"/>
    <p:sldId id="266" r:id="rId5"/>
    <p:sldId id="277" r:id="rId6"/>
    <p:sldId id="260" r:id="rId7"/>
    <p:sldId id="257" r:id="rId8"/>
    <p:sldId id="258" r:id="rId9"/>
    <p:sldId id="259" r:id="rId10"/>
    <p:sldId id="261" r:id="rId11"/>
    <p:sldId id="262" r:id="rId12"/>
    <p:sldId id="270" r:id="rId13"/>
    <p:sldId id="278" r:id="rId14"/>
    <p:sldId id="267" r:id="rId15"/>
    <p:sldId id="268" r:id="rId16"/>
    <p:sldId id="271" r:id="rId17"/>
    <p:sldId id="263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68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83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13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C09AAC3-92A1-45B1-8D5F-CB08A97C934F}" type="datetime1">
              <a:rPr/>
              <a:pPr/>
              <a:t>25-9-2016</a:t>
            </a:fld>
            <a:endParaRPr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5D18FE5-D959-4B9E-9F16-9019AC6A058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66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0F4F1B4-7335-44A8-9A0E-39C2FB1D7912}" type="datetime1">
              <a:rPr/>
              <a:pPr/>
              <a:t>25-9-2016</a:t>
            </a:fld>
            <a:endParaRPr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AAD363A-92FB-4907-9D33-B0E004EC5830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62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EBD8C661-97C7-489D-9B99-49F8CB5A448E}" type="datetime1">
              <a:rPr/>
              <a:pPr/>
              <a:t>25-9-2016</a:t>
            </a:fld>
            <a:endParaRPr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0FF52D4-ED65-4D1A-A69D-AB4011769D35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43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3BFF585-7C2E-4FD9-AB8D-DE5F34E614AE}" type="datetime1">
              <a:rPr/>
              <a:pPr/>
              <a:t>25-9-2016</a:t>
            </a:fld>
            <a:endParaRPr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1BF7109-5647-4195-A14C-97F381E15E4A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14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D1F62BAB-670D-4456-B084-973FA54F8903}" type="datetime1">
              <a:rPr/>
              <a:pPr/>
              <a:t>25-9-2016</a:t>
            </a:fld>
            <a:endParaRPr/>
          </a:p>
        </p:txBody>
      </p:sp>
      <p:sp>
        <p:nvSpPr>
          <p:cNvPr id="8" name="Tijdelijke aanduiding voor voet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Tijdelijke aanduiding voor dia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08538B7-8C75-447C-BCA4-AB30F355545A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78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76704D2-6ACC-4B61-B828-3AD550EF6DED}" type="datetime1">
              <a:rPr/>
              <a:pPr/>
              <a:t>25-9-2016</a:t>
            </a:fld>
            <a:endParaRPr/>
          </a:p>
        </p:txBody>
      </p:sp>
      <p:sp>
        <p:nvSpPr>
          <p:cNvPr id="4" name="Tijdelijke aanduiding voor voet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Tijdelijke aanduiding voor dia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4ADBC37-AC8A-46B2-B54B-D27E2E23CDE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71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A5FE1864-A412-434E-9385-202D95E5C839}" type="datetime1">
              <a:rPr/>
              <a:pPr/>
              <a:t>25-9-2016</a:t>
            </a:fld>
            <a:endParaRPr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00B4089-F50E-4777-AA1C-1FC1BC9BFC6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612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43B4612-ACA5-4571-8C03-D6A31D7751A6}" type="datetime1">
              <a:rPr/>
              <a:pPr/>
              <a:t>25-9-2016</a:t>
            </a:fld>
            <a:endParaRPr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92562FE-4DDE-4045-8F03-A4EC696A58B4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10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427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94BA13C-052E-412E-BCB0-63A1EBDB82B3}" type="datetime1">
              <a:rPr/>
              <a:pPr/>
              <a:t>25-9-2016</a:t>
            </a:fld>
            <a:endParaRPr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AD03CA6-70CB-499E-B207-21E4EF211B3A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53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D52CA52-637E-4B5F-BE12-D8622A7E5DC1}" type="datetime1">
              <a:rPr/>
              <a:pPr/>
              <a:t>25-9-2016</a:t>
            </a:fld>
            <a:endParaRPr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0048200-666F-475E-AC8A-BC5D9A5F95C2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21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1DC34CD-BE14-4163-8B13-4B3F26CA4013}" type="datetime1">
              <a:rPr/>
              <a:pPr/>
              <a:t>25-9-2016</a:t>
            </a:fld>
            <a:endParaRPr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6A926ED-1DE1-4808-B35E-593B9C19515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86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08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09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04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08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9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4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5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D951-5904-409E-90A5-0D6A074B50F5}" type="datetimeFigureOut">
              <a:rPr lang="nl-NL" smtClean="0"/>
              <a:t>25-9-2016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3956-E0C4-4BD6-B1F8-44CAA26CF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46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869304F9-7EFF-46B3-9FA6-C7C1081C1F21}" type="datetime1">
              <a:rPr smtClean="0"/>
              <a:pPr/>
              <a:t>25-9-2016</a:t>
            </a:fld>
            <a:endParaRPr smtClean="0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smtClean="0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9DEE970E-6252-49B1-9996-6B25F9165108}" type="slidenum">
              <a:rPr smtClean="0"/>
              <a:pPr/>
              <a:t>‹nr.›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31048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l-NL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Cursus werkwoordspelling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Goed spellen? Kwestie van regels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8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dirty="0" smtClean="0"/>
              <a:t>Pv </a:t>
            </a:r>
            <a:r>
              <a:rPr lang="nl-NL" dirty="0" err="1" smtClean="0"/>
              <a:t>vt</a:t>
            </a:r>
            <a:r>
              <a:rPr lang="nl-NL" dirty="0" smtClean="0"/>
              <a:t> en `t ex fokschaap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1484784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Verlengingsregel werkt niet, en nu?</a:t>
            </a:r>
            <a:endParaRPr lang="nl-NL" dirty="0"/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dirty="0"/>
              <a:t> Kijk naar de laatste letter van de </a:t>
            </a:r>
            <a:r>
              <a:rPr lang="nl-NL" b="1" dirty="0" smtClean="0"/>
              <a:t>stam</a:t>
            </a:r>
            <a:r>
              <a:rPr lang="nl-NL" dirty="0" smtClean="0"/>
              <a:t>. </a:t>
            </a:r>
            <a:r>
              <a:rPr lang="nl-NL" dirty="0"/>
              <a:t>Zit die  letter in het </a:t>
            </a:r>
            <a:r>
              <a:rPr lang="nl-NL" b="1" i="1" dirty="0"/>
              <a:t>`t ex fokschaap</a:t>
            </a:r>
            <a:r>
              <a:rPr lang="nl-NL" dirty="0"/>
              <a:t> dan </a:t>
            </a:r>
            <a:r>
              <a:rPr lang="nl-NL" b="1" dirty="0"/>
              <a:t>te(n)</a:t>
            </a:r>
            <a:r>
              <a:rPr lang="nl-NL" dirty="0"/>
              <a:t> zit die er niet in, dan </a:t>
            </a:r>
            <a:r>
              <a:rPr lang="nl-NL" b="1" dirty="0"/>
              <a:t>de(n)</a:t>
            </a:r>
            <a:endParaRPr lang="nl-NL" dirty="0"/>
          </a:p>
          <a:p>
            <a:r>
              <a:rPr lang="nl-NL" dirty="0"/>
              <a:t> </a:t>
            </a:r>
          </a:p>
          <a:p>
            <a:r>
              <a:rPr lang="nl-NL" b="1" dirty="0"/>
              <a:t>Voorbeeld</a:t>
            </a:r>
            <a:r>
              <a:rPr lang="nl-NL" b="1" dirty="0" smtClean="0"/>
              <a:t>:</a:t>
            </a:r>
          </a:p>
          <a:p>
            <a:r>
              <a:rPr lang="nl-NL" b="1" dirty="0" smtClean="0"/>
              <a:t>Hele </a:t>
            </a:r>
            <a:r>
              <a:rPr lang="nl-NL" b="1" dirty="0" err="1" smtClean="0"/>
              <a:t>ww</a:t>
            </a:r>
            <a:r>
              <a:rPr lang="nl-NL" b="1" dirty="0" smtClean="0"/>
              <a:t>=wandelen </a:t>
            </a:r>
          </a:p>
          <a:p>
            <a:r>
              <a:rPr lang="nl-NL" b="1" dirty="0" smtClean="0"/>
              <a:t>Stam= </a:t>
            </a:r>
            <a:r>
              <a:rPr lang="nl-NL" b="1" dirty="0" err="1" smtClean="0"/>
              <a:t>wandeL</a:t>
            </a:r>
            <a:r>
              <a:rPr lang="nl-NL" b="1" dirty="0" smtClean="0"/>
              <a:t>&gt; eindigt op </a:t>
            </a:r>
            <a:r>
              <a:rPr lang="nl-NL" b="1" dirty="0"/>
              <a:t> </a:t>
            </a:r>
            <a:r>
              <a:rPr lang="nl-NL" b="1" dirty="0" smtClean="0"/>
              <a:t>-L- dus –de(n)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man </a:t>
            </a:r>
            <a:r>
              <a:rPr lang="nl-NL" dirty="0" err="1"/>
              <a:t>wandel+</a:t>
            </a:r>
            <a:r>
              <a:rPr lang="nl-NL" b="1" dirty="0" err="1"/>
              <a:t>de</a:t>
            </a:r>
            <a:r>
              <a:rPr lang="nl-NL" b="1" dirty="0"/>
              <a:t> </a:t>
            </a:r>
            <a:r>
              <a:rPr lang="nl-NL" dirty="0"/>
              <a:t>door het bos.(enkelvoud)</a:t>
            </a:r>
          </a:p>
          <a:p>
            <a:r>
              <a:rPr lang="nl-NL" dirty="0"/>
              <a:t>De mannen </a:t>
            </a:r>
            <a:r>
              <a:rPr lang="nl-NL" dirty="0" err="1"/>
              <a:t>wandel+</a:t>
            </a:r>
            <a:r>
              <a:rPr lang="nl-NL" b="1" dirty="0" err="1"/>
              <a:t>den</a:t>
            </a:r>
            <a:r>
              <a:rPr lang="nl-NL" dirty="0"/>
              <a:t> door het bos.(meervoud)</a:t>
            </a:r>
          </a:p>
          <a:p>
            <a:r>
              <a:rPr lang="nl-NL" dirty="0"/>
              <a:t> </a:t>
            </a:r>
            <a:endParaRPr lang="nl-NL" dirty="0" smtClean="0"/>
          </a:p>
          <a:p>
            <a:r>
              <a:rPr lang="nl-NL" b="1" dirty="0" smtClean="0"/>
              <a:t>Hele </a:t>
            </a:r>
            <a:r>
              <a:rPr lang="nl-NL" b="1" dirty="0" err="1" smtClean="0"/>
              <a:t>ww</a:t>
            </a:r>
            <a:r>
              <a:rPr lang="nl-NL" b="1" dirty="0" smtClean="0"/>
              <a:t>=verwoesten</a:t>
            </a:r>
          </a:p>
          <a:p>
            <a:r>
              <a:rPr lang="nl-NL" b="1" dirty="0" smtClean="0"/>
              <a:t>Stam=</a:t>
            </a:r>
            <a:r>
              <a:rPr lang="nl-NL" b="1" dirty="0" err="1" smtClean="0"/>
              <a:t>verwoesT</a:t>
            </a:r>
            <a:r>
              <a:rPr lang="nl-NL" b="1" dirty="0" smtClean="0"/>
              <a:t>&gt; eindigt op  -t-, dus –te(n)</a:t>
            </a:r>
            <a:endParaRPr lang="nl-NL" b="1" dirty="0"/>
          </a:p>
          <a:p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natuurramp </a:t>
            </a:r>
            <a:r>
              <a:rPr lang="nl-NL" dirty="0" err="1"/>
              <a:t>verwoes</a:t>
            </a:r>
            <a:r>
              <a:rPr lang="nl-NL" b="1" dirty="0" err="1"/>
              <a:t>t+te</a:t>
            </a:r>
            <a:r>
              <a:rPr lang="nl-NL" b="1" dirty="0"/>
              <a:t> </a:t>
            </a:r>
            <a:r>
              <a:rPr lang="nl-NL" dirty="0"/>
              <a:t>alles op zijn pad. (enkelvoud)</a:t>
            </a:r>
          </a:p>
          <a:p>
            <a:r>
              <a:rPr lang="nl-NL" dirty="0"/>
              <a:t>De natuurrampen </a:t>
            </a:r>
            <a:r>
              <a:rPr lang="nl-NL" dirty="0" err="1"/>
              <a:t>verwoes</a:t>
            </a:r>
            <a:r>
              <a:rPr lang="nl-NL" b="1" dirty="0" err="1"/>
              <a:t>t+ten</a:t>
            </a:r>
            <a:r>
              <a:rPr lang="nl-NL" b="1" dirty="0"/>
              <a:t> </a:t>
            </a:r>
            <a:r>
              <a:rPr lang="nl-NL" dirty="0"/>
              <a:t>alles op zijn pad. (meervoud)</a:t>
            </a:r>
          </a:p>
          <a:p>
            <a:r>
              <a:rPr lang="nl-NL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53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Let op bij </a:t>
            </a:r>
            <a:r>
              <a:rPr lang="nl-NL" dirty="0"/>
              <a:t>Engelse werkwoorden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000" b="1" dirty="0" smtClean="0"/>
              <a:t>1.Engelse </a:t>
            </a:r>
            <a:r>
              <a:rPr lang="nl-NL" sz="3000" b="1" dirty="0" err="1" smtClean="0"/>
              <a:t>ww</a:t>
            </a:r>
            <a:r>
              <a:rPr lang="nl-NL" sz="3000" b="1" dirty="0" smtClean="0"/>
              <a:t> vervoeg je volgens dezelfde regels:</a:t>
            </a:r>
          </a:p>
          <a:p>
            <a:pPr marL="0" indent="0">
              <a:buNone/>
            </a:pPr>
            <a:endParaRPr lang="nl-NL" sz="3000" dirty="0" smtClean="0"/>
          </a:p>
          <a:p>
            <a:pPr marL="0" indent="0">
              <a:buNone/>
            </a:pPr>
            <a:r>
              <a:rPr lang="nl-NL" sz="3000" dirty="0"/>
              <a:t> </a:t>
            </a:r>
            <a:r>
              <a:rPr lang="nl-NL" sz="3000" dirty="0" smtClean="0"/>
              <a:t>Hij </a:t>
            </a:r>
            <a:r>
              <a:rPr lang="nl-NL" sz="3000" dirty="0" err="1" smtClean="0"/>
              <a:t>rugbyT</a:t>
            </a:r>
            <a:r>
              <a:rPr lang="nl-NL" sz="3000" dirty="0" smtClean="0"/>
              <a:t>, ik </a:t>
            </a:r>
            <a:r>
              <a:rPr lang="nl-NL" sz="3000" dirty="0" err="1" smtClean="0"/>
              <a:t>planDE</a:t>
            </a:r>
            <a:r>
              <a:rPr lang="nl-NL" sz="3000" dirty="0" smtClean="0"/>
              <a:t>, jij </a:t>
            </a:r>
            <a:r>
              <a:rPr lang="nl-NL" sz="3000" dirty="0" err="1" smtClean="0"/>
              <a:t>hockeyT</a:t>
            </a:r>
            <a:endParaRPr lang="nl-NL" sz="3000" dirty="0" smtClean="0"/>
          </a:p>
          <a:p>
            <a:pPr marL="0" indent="0">
              <a:buNone/>
            </a:pPr>
            <a:endParaRPr lang="nl-NL" sz="3000" dirty="0" smtClean="0"/>
          </a:p>
          <a:p>
            <a:pPr marL="0" indent="0">
              <a:buNone/>
            </a:pPr>
            <a:r>
              <a:rPr lang="nl-NL" sz="3000" b="1" dirty="0" smtClean="0"/>
              <a:t>2. Laat de Engelse uitgangs-e staan, als je uitspraakproblemen             krijgt</a:t>
            </a:r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r>
              <a:rPr lang="nl-NL" sz="3000" dirty="0" smtClean="0"/>
              <a:t>Racen-ik </a:t>
            </a:r>
            <a:r>
              <a:rPr lang="nl-NL" sz="3000" dirty="0" err="1" smtClean="0"/>
              <a:t>racE</a:t>
            </a:r>
            <a:r>
              <a:rPr lang="nl-NL" sz="3000" dirty="0" smtClean="0"/>
              <a:t>, hij </a:t>
            </a:r>
            <a:r>
              <a:rPr lang="nl-NL" sz="3000" dirty="0" err="1" smtClean="0"/>
              <a:t>raceT</a:t>
            </a:r>
            <a:endParaRPr lang="nl-NL" sz="3000" dirty="0" smtClean="0"/>
          </a:p>
          <a:p>
            <a:pPr marL="0" indent="0">
              <a:buNone/>
            </a:pPr>
            <a:r>
              <a:rPr lang="nl-NL" sz="3000" dirty="0" smtClean="0"/>
              <a:t>Timen-ik </a:t>
            </a:r>
            <a:r>
              <a:rPr lang="nl-NL" sz="3000" dirty="0" err="1" smtClean="0"/>
              <a:t>timE</a:t>
            </a:r>
            <a:r>
              <a:rPr lang="nl-NL" sz="3000" dirty="0" smtClean="0"/>
              <a:t>, hij </a:t>
            </a:r>
            <a:r>
              <a:rPr lang="nl-NL" sz="3000" dirty="0" err="1" smtClean="0"/>
              <a:t>timeT</a:t>
            </a:r>
            <a:endParaRPr lang="nl-NL" sz="3000" dirty="0" smtClean="0"/>
          </a:p>
          <a:p>
            <a:pPr marL="0" indent="0">
              <a:buNone/>
            </a:pPr>
            <a:r>
              <a:rPr lang="nl-NL" sz="3000" dirty="0" smtClean="0"/>
              <a:t>Deleten-ik </a:t>
            </a:r>
            <a:r>
              <a:rPr lang="nl-NL" sz="3000" dirty="0" err="1" smtClean="0"/>
              <a:t>deletE</a:t>
            </a:r>
            <a:r>
              <a:rPr lang="nl-NL" sz="3000" dirty="0" smtClean="0"/>
              <a:t>, hij </a:t>
            </a:r>
            <a:r>
              <a:rPr lang="nl-NL" sz="3000" dirty="0" err="1" smtClean="0"/>
              <a:t>deleteT</a:t>
            </a:r>
            <a:endParaRPr lang="nl-NL" sz="3000" dirty="0" smtClean="0"/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r>
              <a:rPr lang="nl-NL" sz="3000" b="1" dirty="0" smtClean="0"/>
              <a:t>3. Moeilijke Engelse werkwoorden zijn:</a:t>
            </a:r>
          </a:p>
          <a:p>
            <a:pPr marL="0" indent="0">
              <a:buNone/>
            </a:pPr>
            <a:endParaRPr lang="nl-NL" sz="3000" b="1" dirty="0" smtClean="0"/>
          </a:p>
          <a:p>
            <a:pPr marL="0" indent="0">
              <a:buNone/>
            </a:pPr>
            <a:r>
              <a:rPr lang="nl-NL" sz="3000" dirty="0" smtClean="0"/>
              <a:t>Deleten- ik delete, hij </a:t>
            </a:r>
            <a:r>
              <a:rPr lang="nl-NL" sz="3000" dirty="0" err="1" smtClean="0"/>
              <a:t>deleteT</a:t>
            </a:r>
            <a:r>
              <a:rPr lang="nl-NL" sz="3000" dirty="0" smtClean="0"/>
              <a:t>, ik heb gedeletet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8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0"/>
            <a:ext cx="8863580" cy="56814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/>
          <p:nvPr/>
        </p:nvSpPr>
        <p:spPr>
          <a:xfrm>
            <a:off x="1430341" y="1600200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PIJL-RECHTS 2"/>
          <p:cNvSpPr/>
          <p:nvPr/>
        </p:nvSpPr>
        <p:spPr>
          <a:xfrm>
            <a:off x="1547667" y="4509116"/>
            <a:ext cx="2016224" cy="360035"/>
          </a:xfrm>
          <a:custGeom>
            <a:avLst>
              <a:gd name="f0" fmla="val 1967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mtClean="0">
              <a:solidFill>
                <a:srgbClr val="FFFFFF"/>
              </a:solidFill>
            </a:endParaRPr>
          </a:p>
        </p:txBody>
      </p:sp>
      <p:sp>
        <p:nvSpPr>
          <p:cNvPr id="5" name="PIJL-RECHTS 5"/>
          <p:cNvSpPr/>
          <p:nvPr/>
        </p:nvSpPr>
        <p:spPr>
          <a:xfrm rot="8057494">
            <a:off x="3402864" y="4938031"/>
            <a:ext cx="690655" cy="360035"/>
          </a:xfrm>
          <a:custGeom>
            <a:avLst>
              <a:gd name="f0" fmla="val 1597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mtClean="0">
              <a:solidFill>
                <a:srgbClr val="FFFFFF"/>
              </a:solidFill>
            </a:endParaRPr>
          </a:p>
        </p:txBody>
      </p:sp>
      <p:sp>
        <p:nvSpPr>
          <p:cNvPr id="6" name="PIJL-RECHTS 6"/>
          <p:cNvSpPr/>
          <p:nvPr/>
        </p:nvSpPr>
        <p:spPr>
          <a:xfrm rot="3007960">
            <a:off x="5408447" y="4931076"/>
            <a:ext cx="676619" cy="360035"/>
          </a:xfrm>
          <a:custGeom>
            <a:avLst>
              <a:gd name="f0" fmla="val 1585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mtClean="0">
              <a:solidFill>
                <a:srgbClr val="FFFFFF"/>
              </a:solidFill>
            </a:endParaRPr>
          </a:p>
        </p:txBody>
      </p:sp>
      <p:sp>
        <p:nvSpPr>
          <p:cNvPr id="7" name="Tekstvak 7"/>
          <p:cNvSpPr txBox="1"/>
          <p:nvPr/>
        </p:nvSpPr>
        <p:spPr>
          <a:xfrm>
            <a:off x="6210659" y="5338422"/>
            <a:ext cx="2520278" cy="1477332"/>
          </a:xfrm>
          <a:prstGeom prst="rect">
            <a:avLst/>
          </a:prstGeom>
          <a:noFill/>
          <a:ln w="9528">
            <a:solidFill>
              <a:srgbClr val="4F81BD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u="sng" smtClean="0">
                <a:solidFill>
                  <a:srgbClr val="000000"/>
                </a:solidFill>
              </a:rPr>
              <a:t>JA: </a:t>
            </a:r>
            <a:r>
              <a:rPr lang="nl-NL" smtClean="0">
                <a:solidFill>
                  <a:srgbClr val="000000"/>
                </a:solidFill>
              </a:rPr>
              <a:t>maak het woord </a:t>
            </a:r>
            <a:r>
              <a:rPr lang="nl-NL" b="1" u="sng" smtClean="0">
                <a:solidFill>
                  <a:srgbClr val="000000"/>
                </a:solidFill>
              </a:rPr>
              <a:t>langer</a:t>
            </a:r>
            <a:r>
              <a:rPr lang="nl-NL" smtClean="0">
                <a:solidFill>
                  <a:srgbClr val="000000"/>
                </a:solidFill>
              </a:rPr>
              <a:t> en </a:t>
            </a:r>
            <a:r>
              <a:rPr lang="nl-NL" b="1" u="sng" smtClean="0">
                <a:solidFill>
                  <a:srgbClr val="000000"/>
                </a:solidFill>
              </a:rPr>
              <a:t>luister: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mtClean="0">
                <a:solidFill>
                  <a:srgbClr val="000000"/>
                </a:solidFill>
              </a:rPr>
              <a:t>Hoor je een –d  of –t</a:t>
            </a: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mtClean="0">
                <a:solidFill>
                  <a:srgbClr val="000000"/>
                </a:solidFill>
              </a:rPr>
              <a:t>gebel</a:t>
            </a:r>
            <a:r>
              <a:rPr lang="nl-NL" b="1" u="sng" smtClean="0">
                <a:solidFill>
                  <a:srgbClr val="000000"/>
                </a:solidFill>
              </a:rPr>
              <a:t>D</a:t>
            </a: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mtClean="0">
                <a:solidFill>
                  <a:srgbClr val="000000"/>
                </a:solidFill>
              </a:rPr>
              <a:t>gestop</a:t>
            </a:r>
            <a:r>
              <a:rPr lang="nl-NL" b="1" u="sng" smtClean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" name="Tekstvak 8"/>
          <p:cNvSpPr txBox="1"/>
          <p:nvPr/>
        </p:nvSpPr>
        <p:spPr>
          <a:xfrm>
            <a:off x="880731" y="5351032"/>
            <a:ext cx="2520278" cy="1477332"/>
          </a:xfrm>
          <a:prstGeom prst="rect">
            <a:avLst/>
          </a:prstGeom>
          <a:noFill/>
          <a:ln w="9528">
            <a:solidFill>
              <a:srgbClr val="4F81BD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u="sng" smtClean="0">
                <a:solidFill>
                  <a:srgbClr val="000000"/>
                </a:solidFill>
              </a:rPr>
              <a:t>Nee: </a:t>
            </a:r>
            <a:r>
              <a:rPr lang="nl-NL" smtClean="0">
                <a:solidFill>
                  <a:srgbClr val="000000"/>
                </a:solidFill>
              </a:rPr>
              <a:t>schrijf het woord zo eenvoudig mogelijk:</a:t>
            </a: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mtClean="0">
                <a:solidFill>
                  <a:srgbClr val="000000"/>
                </a:solidFill>
              </a:rPr>
              <a:t>Gevallen</a:t>
            </a: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mtClean="0">
                <a:solidFill>
                  <a:srgbClr val="000000"/>
                </a:solidFill>
              </a:rPr>
              <a:t>Gewonnen</a:t>
            </a: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mtClean="0">
                <a:solidFill>
                  <a:srgbClr val="000000"/>
                </a:solidFill>
              </a:rPr>
              <a:t>gezien</a:t>
            </a:r>
          </a:p>
        </p:txBody>
      </p:sp>
      <p:sp>
        <p:nvSpPr>
          <p:cNvPr id="9" name="Tekstvak 9"/>
          <p:cNvSpPr txBox="1"/>
          <p:nvPr/>
        </p:nvSpPr>
        <p:spPr>
          <a:xfrm>
            <a:off x="6372197" y="976515"/>
            <a:ext cx="2592287" cy="3293211"/>
          </a:xfrm>
          <a:prstGeom prst="rect">
            <a:avLst/>
          </a:prstGeom>
          <a:noFill/>
          <a:ln w="57150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smtClean="0">
                <a:solidFill>
                  <a:srgbClr val="000000"/>
                </a:solidFill>
              </a:rPr>
              <a:t>`</a:t>
            </a:r>
            <a:r>
              <a:rPr lang="nl-NL" sz="2800" i="1" u="sng" smtClean="0">
                <a:solidFill>
                  <a:srgbClr val="000000"/>
                </a:solidFill>
              </a:rPr>
              <a:t>t</a:t>
            </a:r>
            <a:r>
              <a:rPr lang="nl-NL" sz="2800" smtClean="0">
                <a:solidFill>
                  <a:srgbClr val="000000"/>
                </a:solidFill>
              </a:rPr>
              <a:t> e</a:t>
            </a:r>
            <a:r>
              <a:rPr lang="nl-NL" sz="2800" i="1" u="sng" smtClean="0">
                <a:solidFill>
                  <a:srgbClr val="000000"/>
                </a:solidFill>
              </a:rPr>
              <a:t>x</a:t>
            </a:r>
            <a:r>
              <a:rPr lang="nl-NL" sz="2800" smtClean="0">
                <a:solidFill>
                  <a:srgbClr val="000000"/>
                </a:solidFill>
              </a:rPr>
              <a:t> </a:t>
            </a:r>
            <a:r>
              <a:rPr lang="nl-NL" sz="2800" i="1" u="sng" smtClean="0">
                <a:solidFill>
                  <a:srgbClr val="000000"/>
                </a:solidFill>
              </a:rPr>
              <a:t>f</a:t>
            </a:r>
            <a:r>
              <a:rPr lang="nl-NL" sz="2800" smtClean="0">
                <a:solidFill>
                  <a:srgbClr val="000000"/>
                </a:solidFill>
              </a:rPr>
              <a:t>o</a:t>
            </a:r>
            <a:r>
              <a:rPr lang="nl-NL" sz="2800" i="1" u="sng" smtClean="0">
                <a:solidFill>
                  <a:srgbClr val="000000"/>
                </a:solidFill>
              </a:rPr>
              <a:t>ksch</a:t>
            </a:r>
            <a:r>
              <a:rPr lang="nl-NL" sz="2800" smtClean="0">
                <a:solidFill>
                  <a:srgbClr val="000000"/>
                </a:solidFill>
              </a:rPr>
              <a:t>aa</a:t>
            </a:r>
            <a:r>
              <a:rPr lang="nl-NL" sz="2800" i="1" u="sng" smtClean="0">
                <a:solidFill>
                  <a:srgbClr val="000000"/>
                </a:solidFill>
              </a:rPr>
              <a:t>p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mtClean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mtClean="0">
                <a:solidFill>
                  <a:srgbClr val="000000"/>
                </a:solidFill>
              </a:rPr>
              <a:t>Zit de </a:t>
            </a:r>
            <a:r>
              <a:rPr lang="nl-NL" b="1" u="sng" smtClean="0">
                <a:solidFill>
                  <a:srgbClr val="000000"/>
                </a:solidFill>
              </a:rPr>
              <a:t>laatste letter </a:t>
            </a:r>
            <a:r>
              <a:rPr lang="nl-NL" smtClean="0">
                <a:solidFill>
                  <a:srgbClr val="000000"/>
                </a:solidFill>
              </a:rPr>
              <a:t>van de </a:t>
            </a:r>
            <a:r>
              <a:rPr lang="nl-NL" b="1" u="sng" smtClean="0">
                <a:solidFill>
                  <a:srgbClr val="000000"/>
                </a:solidFill>
              </a:rPr>
              <a:t>stam </a:t>
            </a:r>
            <a:r>
              <a:rPr lang="nl-NL" smtClean="0">
                <a:solidFill>
                  <a:srgbClr val="000000"/>
                </a:solidFill>
              </a:rPr>
              <a:t>erin: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mtClean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mtClean="0">
                <a:solidFill>
                  <a:srgbClr val="000000"/>
                </a:solidFill>
              </a:rPr>
              <a:t>JA:  -te(n)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mtClean="0">
                <a:solidFill>
                  <a:srgbClr val="000000"/>
                </a:solidFill>
              </a:rPr>
              <a:t>NEE: -de(n)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mtClean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mtClean="0">
                <a:solidFill>
                  <a:srgbClr val="000000"/>
                </a:solidFill>
              </a:rPr>
              <a:t>Wer</a:t>
            </a:r>
            <a:r>
              <a:rPr lang="nl-NL" b="1" u="sng" smtClean="0">
                <a:solidFill>
                  <a:srgbClr val="000000"/>
                </a:solidFill>
              </a:rPr>
              <a:t>k</a:t>
            </a:r>
            <a:r>
              <a:rPr lang="nl-NL" smtClean="0">
                <a:solidFill>
                  <a:srgbClr val="000000"/>
                </a:solidFill>
              </a:rPr>
              <a:t>en&gt; werkTE(N)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mtClean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mtClean="0">
                <a:solidFill>
                  <a:srgbClr val="000000"/>
                </a:solidFill>
              </a:rPr>
              <a:t>Ty</a:t>
            </a:r>
            <a:r>
              <a:rPr lang="nl-NL" b="1" u="sng" smtClean="0">
                <a:solidFill>
                  <a:srgbClr val="000000"/>
                </a:solidFill>
              </a:rPr>
              <a:t>p</a:t>
            </a:r>
            <a:r>
              <a:rPr lang="nl-NL" smtClean="0">
                <a:solidFill>
                  <a:srgbClr val="000000"/>
                </a:solidFill>
              </a:rPr>
              <a:t>en&gt;  typTE(N)</a:t>
            </a:r>
          </a:p>
        </p:txBody>
      </p:sp>
    </p:spTree>
    <p:extLst>
      <p:ext uri="{BB962C8B-B14F-4D97-AF65-F5344CB8AC3E}">
        <p14:creationId xmlns:p14="http://schemas.microsoft.com/office/powerpoint/2010/main" val="317238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Even oefenen: vervoeg onderstaande werkwoorden op de juiste manier</a:t>
            </a:r>
            <a:br>
              <a:rPr lang="nl-NL" dirty="0" smtClean="0"/>
            </a:br>
            <a:r>
              <a:rPr lang="nl-NL" dirty="0" smtClean="0"/>
              <a:t>gebruik je schema!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sz="1800" b="1" u="sng" dirty="0" smtClean="0"/>
          </a:p>
          <a:p>
            <a:pPr marL="0" indent="0">
              <a:buNone/>
            </a:pPr>
            <a:endParaRPr lang="nl-NL" sz="1800" b="1" u="sng" dirty="0"/>
          </a:p>
          <a:p>
            <a:pPr marL="0" indent="0">
              <a:buNone/>
            </a:pPr>
            <a:r>
              <a:rPr lang="nl-NL" sz="1800" b="1" u="sng" smtClean="0"/>
              <a:t>1 tm</a:t>
            </a:r>
            <a:r>
              <a:rPr lang="nl-NL" sz="1800" b="1" u="sng" dirty="0" smtClean="0"/>
              <a:t> 3 pv </a:t>
            </a:r>
            <a:r>
              <a:rPr lang="nl-NL" sz="1800" b="1" u="sng" dirty="0" err="1" smtClean="0"/>
              <a:t>tt</a:t>
            </a:r>
            <a:endParaRPr lang="nl-NL" sz="1800" b="1" u="sng" dirty="0" smtClean="0"/>
          </a:p>
          <a:p>
            <a:pPr marL="0" indent="0">
              <a:buNone/>
            </a:pPr>
            <a:endParaRPr lang="nl-NL" sz="1800" b="1" u="sng" dirty="0" smtClean="0"/>
          </a:p>
          <a:p>
            <a:pPr>
              <a:buFont typeface="+mj-lt"/>
              <a:buAutoNum type="arabicPeriod"/>
            </a:pPr>
            <a:r>
              <a:rPr lang="nl-NL" sz="1800" dirty="0" smtClean="0"/>
              <a:t>Hij </a:t>
            </a:r>
            <a:r>
              <a:rPr lang="nl-NL" sz="1800" dirty="0"/>
              <a:t>doet of zijn neus (bloeden) </a:t>
            </a:r>
          </a:p>
          <a:p>
            <a:pPr>
              <a:buFont typeface="+mj-lt"/>
              <a:buAutoNum type="arabicPeriod"/>
            </a:pPr>
            <a:r>
              <a:rPr lang="nl-NL" sz="1800" dirty="0" smtClean="0"/>
              <a:t>(Wenden</a:t>
            </a:r>
            <a:r>
              <a:rPr lang="nl-NL" sz="1800" dirty="0"/>
              <a:t>)  je tot degene in wie je vertrouwen (stellen) </a:t>
            </a:r>
            <a:r>
              <a:rPr lang="nl-NL" sz="1800" dirty="0" smtClean="0"/>
              <a:t>.</a:t>
            </a:r>
            <a:endParaRPr lang="nl-NL" sz="1800" dirty="0"/>
          </a:p>
          <a:p>
            <a:pPr>
              <a:buFont typeface="+mj-lt"/>
              <a:buAutoNum type="arabicPeriod"/>
            </a:pPr>
            <a:r>
              <a:rPr lang="nl-NL" sz="1800" dirty="0"/>
              <a:t>Als je te veel (roken) , (schaden)  je je gezondheid</a:t>
            </a:r>
            <a:r>
              <a:rPr lang="nl-NL" sz="1800" dirty="0" smtClean="0"/>
              <a:t>.</a:t>
            </a:r>
          </a:p>
          <a:p>
            <a:pPr>
              <a:buFont typeface="+mj-lt"/>
              <a:buAutoNum type="arabicPeriod"/>
            </a:pPr>
            <a:endParaRPr lang="nl-NL" sz="1800" dirty="0"/>
          </a:p>
          <a:p>
            <a:pPr marL="0" indent="0">
              <a:buNone/>
            </a:pPr>
            <a:r>
              <a:rPr lang="nl-NL" sz="1800" b="1" u="sng" dirty="0" smtClean="0"/>
              <a:t>1 </a:t>
            </a:r>
            <a:r>
              <a:rPr lang="nl-NL" sz="1800" b="1" u="sng" dirty="0" err="1" smtClean="0"/>
              <a:t>tm</a:t>
            </a:r>
            <a:r>
              <a:rPr lang="nl-NL" sz="1800" b="1" u="sng" dirty="0" smtClean="0"/>
              <a:t> 3 pv </a:t>
            </a:r>
            <a:r>
              <a:rPr lang="nl-NL" sz="1800" b="1" u="sng" dirty="0" err="1" smtClean="0"/>
              <a:t>vt</a:t>
            </a:r>
            <a:endParaRPr lang="nl-NL" sz="1800" b="1" u="sng" dirty="0" smtClean="0"/>
          </a:p>
          <a:p>
            <a:pPr marL="0" indent="0">
              <a:buNone/>
            </a:pPr>
            <a:endParaRPr lang="nl-NL" sz="1800" b="1" u="sng" dirty="0" smtClean="0"/>
          </a:p>
          <a:p>
            <a:pPr>
              <a:buFont typeface="+mj-lt"/>
              <a:buAutoNum type="arabicPeriod"/>
            </a:pPr>
            <a:r>
              <a:rPr lang="nl-NL" sz="1800" dirty="0" smtClean="0"/>
              <a:t>De </a:t>
            </a:r>
            <a:r>
              <a:rPr lang="nl-NL" sz="1800" dirty="0"/>
              <a:t>reparatie van de auto (kosten) meer tijd dan wij (verwachten) .</a:t>
            </a:r>
          </a:p>
          <a:p>
            <a:pPr>
              <a:buFont typeface="+mj-lt"/>
              <a:buAutoNum type="arabicPeriod"/>
            </a:pPr>
            <a:r>
              <a:rPr lang="nl-NL" sz="1800" dirty="0" smtClean="0"/>
              <a:t>Ik </a:t>
            </a:r>
            <a:r>
              <a:rPr lang="nl-NL" sz="1800" dirty="0"/>
              <a:t>(hoesten) en (niezen) de hele dag</a:t>
            </a:r>
            <a:r>
              <a:rPr lang="nl-NL" sz="1800" dirty="0" smtClean="0"/>
              <a:t>.</a:t>
            </a:r>
            <a:endParaRPr lang="nl-NL" sz="1800" dirty="0"/>
          </a:p>
          <a:p>
            <a:pPr>
              <a:buFont typeface="+mj-lt"/>
              <a:buAutoNum type="arabicPeriod"/>
            </a:pPr>
            <a:r>
              <a:rPr lang="nl-NL" sz="1800" dirty="0" smtClean="0"/>
              <a:t>De </a:t>
            </a:r>
            <a:r>
              <a:rPr lang="nl-NL" sz="1800" dirty="0"/>
              <a:t>tanker (wenden) de steven en (koersen) naar het noorden.</a:t>
            </a:r>
            <a:br>
              <a:rPr lang="nl-NL" sz="1800" dirty="0"/>
            </a:br>
            <a:endParaRPr lang="nl-NL" sz="1800" dirty="0"/>
          </a:p>
          <a:p>
            <a:pPr marL="0" indent="0">
              <a:buNone/>
            </a:pPr>
            <a:r>
              <a:rPr lang="nl-NL" sz="1800" dirty="0"/>
              <a:t/>
            </a:r>
            <a:br>
              <a:rPr lang="nl-NL" sz="1800" dirty="0"/>
            </a:br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7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800" b="1" u="sng" dirty="0" smtClean="0"/>
              <a:t>1tm3 pv </a:t>
            </a:r>
            <a:r>
              <a:rPr lang="nl-NL" sz="1800" b="1" u="sng" dirty="0" err="1" smtClean="0"/>
              <a:t>tt</a:t>
            </a:r>
            <a:endParaRPr lang="nl-NL" sz="1800" b="1" u="sng" dirty="0" smtClean="0"/>
          </a:p>
          <a:p>
            <a:pPr marL="0" indent="0">
              <a:buNone/>
            </a:pPr>
            <a:endParaRPr lang="nl-NL" sz="1800" b="1" u="sng" dirty="0" smtClean="0"/>
          </a:p>
          <a:p>
            <a:pPr>
              <a:buFont typeface="+mj-lt"/>
              <a:buAutoNum type="arabicPeriod"/>
            </a:pPr>
            <a:r>
              <a:rPr lang="nl-NL" sz="1800" dirty="0" smtClean="0"/>
              <a:t>Hij </a:t>
            </a:r>
            <a:r>
              <a:rPr lang="nl-NL" sz="1800" dirty="0"/>
              <a:t>doet of zijn neus </a:t>
            </a:r>
            <a:r>
              <a:rPr lang="nl-NL" sz="1800" b="1" dirty="0" smtClean="0"/>
              <a:t>bloedt</a:t>
            </a:r>
            <a:endParaRPr lang="nl-NL" sz="1800" dirty="0"/>
          </a:p>
          <a:p>
            <a:pPr>
              <a:buFont typeface="+mj-lt"/>
              <a:buAutoNum type="arabicPeriod"/>
            </a:pPr>
            <a:r>
              <a:rPr lang="nl-NL" sz="1800" b="1" dirty="0" smtClean="0"/>
              <a:t>Wend</a:t>
            </a:r>
            <a:r>
              <a:rPr lang="nl-NL" sz="1800" dirty="0"/>
              <a:t> je tot degene in wie je vertrouwen </a:t>
            </a:r>
            <a:r>
              <a:rPr lang="nl-NL" sz="1800" b="1" dirty="0" smtClean="0"/>
              <a:t>stelt.</a:t>
            </a:r>
            <a:endParaRPr lang="nl-NL" sz="1800" dirty="0"/>
          </a:p>
          <a:p>
            <a:pPr>
              <a:buFont typeface="+mj-lt"/>
              <a:buAutoNum type="arabicPeriod"/>
            </a:pPr>
            <a:r>
              <a:rPr lang="nl-NL" sz="1800" dirty="0"/>
              <a:t>Als je te veel </a:t>
            </a:r>
            <a:r>
              <a:rPr lang="nl-NL" sz="1800" b="1" dirty="0" smtClean="0"/>
              <a:t>rookt</a:t>
            </a:r>
            <a:r>
              <a:rPr lang="nl-NL" sz="1800" dirty="0" smtClean="0"/>
              <a:t>, </a:t>
            </a:r>
            <a:r>
              <a:rPr lang="nl-NL" sz="1800" b="1" dirty="0" smtClean="0"/>
              <a:t>schaad</a:t>
            </a:r>
            <a:r>
              <a:rPr lang="nl-NL" sz="1800" dirty="0"/>
              <a:t> je je gezondheid</a:t>
            </a:r>
            <a:r>
              <a:rPr lang="nl-NL" sz="1800" dirty="0" smtClean="0"/>
              <a:t>.</a:t>
            </a:r>
          </a:p>
          <a:p>
            <a:pPr>
              <a:buFont typeface="+mj-lt"/>
              <a:buAutoNum type="arabicPeriod"/>
            </a:pPr>
            <a:endParaRPr lang="nl-NL" sz="1800" dirty="0"/>
          </a:p>
          <a:p>
            <a:pPr marL="0" indent="0">
              <a:buNone/>
            </a:pPr>
            <a:r>
              <a:rPr lang="nl-NL" sz="1800" b="1" u="sng" dirty="0" smtClean="0"/>
              <a:t>1 </a:t>
            </a:r>
            <a:r>
              <a:rPr lang="nl-NL" sz="1800" b="1" u="sng" dirty="0" err="1" smtClean="0"/>
              <a:t>tm</a:t>
            </a:r>
            <a:r>
              <a:rPr lang="nl-NL" sz="1800" b="1" u="sng" dirty="0" smtClean="0"/>
              <a:t> 3 pv </a:t>
            </a:r>
            <a:r>
              <a:rPr lang="nl-NL" sz="1800" b="1" u="sng" dirty="0" err="1" smtClean="0"/>
              <a:t>vt</a:t>
            </a:r>
            <a:endParaRPr lang="nl-NL" sz="1800" b="1" u="sng" dirty="0" smtClean="0"/>
          </a:p>
          <a:p>
            <a:pPr marL="0" indent="0">
              <a:buNone/>
            </a:pPr>
            <a:endParaRPr lang="nl-NL" sz="1800" b="1" u="sng" dirty="0" smtClean="0"/>
          </a:p>
          <a:p>
            <a:pPr>
              <a:buFont typeface="+mj-lt"/>
              <a:buAutoNum type="arabicPeriod"/>
            </a:pPr>
            <a:r>
              <a:rPr lang="nl-NL" sz="1800" dirty="0" smtClean="0"/>
              <a:t>De reparatie van de auto </a:t>
            </a:r>
            <a:r>
              <a:rPr lang="nl-NL" sz="1800" b="1" dirty="0" smtClean="0"/>
              <a:t>kostte </a:t>
            </a:r>
            <a:r>
              <a:rPr lang="nl-NL" sz="1800" dirty="0" smtClean="0"/>
              <a:t>meer tijd dan wij </a:t>
            </a:r>
            <a:r>
              <a:rPr lang="nl-NL" sz="1800" b="1" dirty="0" smtClean="0"/>
              <a:t> verwachtten.</a:t>
            </a:r>
            <a:endParaRPr lang="nl-NL" sz="1800" dirty="0" smtClean="0"/>
          </a:p>
          <a:p>
            <a:pPr>
              <a:buFont typeface="+mj-lt"/>
              <a:buAutoNum type="arabicPeriod"/>
            </a:pPr>
            <a:r>
              <a:rPr lang="nl-NL" sz="1800" dirty="0" smtClean="0"/>
              <a:t>Ik  </a:t>
            </a:r>
            <a:r>
              <a:rPr lang="nl-NL" sz="1800" b="1" dirty="0" smtClean="0"/>
              <a:t>hoestte </a:t>
            </a:r>
            <a:r>
              <a:rPr lang="nl-NL" sz="1800" dirty="0" smtClean="0"/>
              <a:t>en </a:t>
            </a:r>
            <a:r>
              <a:rPr lang="nl-NL" sz="1800" b="1" dirty="0" smtClean="0"/>
              <a:t>niesde </a:t>
            </a:r>
            <a:r>
              <a:rPr lang="nl-NL" sz="1800" dirty="0" smtClean="0"/>
              <a:t>de </a:t>
            </a:r>
            <a:r>
              <a:rPr lang="nl-NL" sz="1800" dirty="0"/>
              <a:t>hele dag</a:t>
            </a:r>
            <a:r>
              <a:rPr lang="nl-NL" sz="1800" dirty="0" smtClean="0"/>
              <a:t>.</a:t>
            </a:r>
            <a:endParaRPr lang="nl-NL" sz="1800" dirty="0"/>
          </a:p>
          <a:p>
            <a:pPr>
              <a:buFont typeface="+mj-lt"/>
              <a:buAutoNum type="arabicPeriod"/>
            </a:pPr>
            <a:r>
              <a:rPr lang="nl-NL" sz="1800" dirty="0" smtClean="0"/>
              <a:t>De </a:t>
            </a:r>
            <a:r>
              <a:rPr lang="nl-NL" sz="1800" dirty="0"/>
              <a:t>tanker </a:t>
            </a:r>
            <a:r>
              <a:rPr lang="nl-NL" sz="1800" b="1" dirty="0" smtClean="0"/>
              <a:t>wendde </a:t>
            </a:r>
            <a:r>
              <a:rPr lang="nl-NL" sz="1800" dirty="0" smtClean="0"/>
              <a:t>de </a:t>
            </a:r>
            <a:r>
              <a:rPr lang="nl-NL" sz="1800" dirty="0"/>
              <a:t>steven en </a:t>
            </a:r>
            <a:r>
              <a:rPr lang="nl-NL" sz="1800" b="1" dirty="0" smtClean="0"/>
              <a:t>koerste </a:t>
            </a:r>
            <a:r>
              <a:rPr lang="nl-NL" sz="1800" dirty="0" smtClean="0"/>
              <a:t>naar </a:t>
            </a:r>
            <a:r>
              <a:rPr lang="nl-NL" sz="1800" dirty="0"/>
              <a:t>het noorden.</a:t>
            </a:r>
            <a:br>
              <a:rPr lang="nl-NL" sz="1800" dirty="0"/>
            </a:br>
            <a:endParaRPr lang="nl-NL" sz="1800" dirty="0"/>
          </a:p>
          <a:p>
            <a:pPr marL="0" indent="0">
              <a:buNone/>
            </a:pPr>
            <a:r>
              <a:rPr lang="nl-NL" sz="1800" dirty="0"/>
              <a:t/>
            </a:r>
            <a:br>
              <a:rPr lang="nl-NL" sz="1800" dirty="0"/>
            </a:br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07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andere </a:t>
            </a:r>
            <a:r>
              <a:rPr lang="nl-NL" dirty="0" err="1" smtClean="0"/>
              <a:t>ww</a:t>
            </a:r>
            <a:r>
              <a:rPr lang="nl-NL" dirty="0" smtClean="0"/>
              <a:t>-vormen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l-NL" sz="1800" b="1" u="sng" dirty="0" smtClean="0"/>
              <a:t>Het voltooid deelwoord: </a:t>
            </a:r>
            <a:r>
              <a:rPr lang="nl-NL" sz="1800" dirty="0" smtClean="0"/>
              <a:t>gebruik het `t ex fokschaap om te bepalen of de uitgang –d of –t wordt.</a:t>
            </a:r>
          </a:p>
          <a:p>
            <a:pPr>
              <a:buFont typeface="+mj-lt"/>
              <a:buAutoNum type="arabicPeriod"/>
            </a:pPr>
            <a:endParaRPr lang="nl-NL" sz="1800" dirty="0"/>
          </a:p>
          <a:p>
            <a:pPr>
              <a:buFont typeface="+mj-lt"/>
              <a:buAutoNum type="arabicPeriod"/>
            </a:pPr>
            <a:r>
              <a:rPr lang="nl-NL" sz="1800" b="1" u="sng" dirty="0" smtClean="0"/>
              <a:t>Het onvoltooid deelwoord: </a:t>
            </a:r>
            <a:r>
              <a:rPr lang="nl-NL" sz="1800" dirty="0" smtClean="0"/>
              <a:t>spel  deze vorm als infinitief +d(e)</a:t>
            </a:r>
          </a:p>
          <a:p>
            <a:pPr>
              <a:buFont typeface="+mj-lt"/>
              <a:buAutoNum type="arabicPeriod"/>
            </a:pPr>
            <a:endParaRPr lang="nl-NL" sz="1800" b="1" u="sng" dirty="0"/>
          </a:p>
          <a:p>
            <a:pPr>
              <a:buFont typeface="+mj-lt"/>
              <a:buAutoNum type="arabicPeriod"/>
            </a:pPr>
            <a:r>
              <a:rPr lang="nl-NL" sz="1800" b="1" u="sng" dirty="0" smtClean="0"/>
              <a:t>De gebiedende wijs: </a:t>
            </a:r>
            <a:r>
              <a:rPr lang="nl-NL" sz="1800" dirty="0" smtClean="0"/>
              <a:t> spel deze vorm als ik-vorm</a:t>
            </a:r>
          </a:p>
          <a:p>
            <a:pPr>
              <a:buFont typeface="+mj-lt"/>
              <a:buAutoNum type="arabicPeriod"/>
            </a:pPr>
            <a:endParaRPr lang="nl-NL" sz="1800" b="1" u="sng" dirty="0"/>
          </a:p>
          <a:p>
            <a:pPr>
              <a:buFont typeface="+mj-lt"/>
              <a:buAutoNum type="arabicPeriod"/>
            </a:pPr>
            <a:r>
              <a:rPr lang="nl-NL" sz="1800" b="1" u="sng" dirty="0" smtClean="0"/>
              <a:t>Het deelwoord bijvoeglijk gebruikt:  </a:t>
            </a:r>
            <a:r>
              <a:rPr lang="nl-NL" sz="1800" dirty="0" smtClean="0"/>
              <a:t> spel dit altijd zo kort mogelijk! </a:t>
            </a:r>
            <a:endParaRPr lang="nl-NL" sz="1800" b="1" u="sng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998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1.Het voltooid deelwoord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u="sng" dirty="0" smtClean="0"/>
              <a:t>Kenmerken</a:t>
            </a:r>
            <a:r>
              <a:rPr lang="nl-NL" b="1" u="sng" dirty="0"/>
              <a:t>:</a:t>
            </a:r>
            <a:endParaRPr lang="nl-NL" b="1" u="sng" dirty="0" smtClean="0"/>
          </a:p>
          <a:p>
            <a:r>
              <a:rPr lang="nl-NL" dirty="0" smtClean="0"/>
              <a:t>Deze </a:t>
            </a:r>
            <a:r>
              <a:rPr lang="nl-NL" dirty="0"/>
              <a:t>werkwoordsvorm geeft aan dat iets is </a:t>
            </a:r>
            <a:r>
              <a:rPr lang="nl-NL" b="1" dirty="0"/>
              <a:t>afgerond, voltooid of klaar is</a:t>
            </a:r>
            <a:r>
              <a:rPr lang="nl-NL" dirty="0"/>
              <a:t>. Vaak staat het voorvoegsel </a:t>
            </a:r>
            <a:r>
              <a:rPr lang="nl-NL" b="1" dirty="0"/>
              <a:t>ge-, ver- of </a:t>
            </a:r>
            <a:r>
              <a:rPr lang="nl-NL" b="1" dirty="0" err="1"/>
              <a:t>be</a:t>
            </a:r>
            <a:r>
              <a:rPr lang="nl-NL" b="1" dirty="0"/>
              <a:t>-</a:t>
            </a:r>
            <a:r>
              <a:rPr lang="nl-NL" dirty="0"/>
              <a:t> voor het werkwoord. </a:t>
            </a:r>
          </a:p>
          <a:p>
            <a:endParaRPr lang="nl-NL" dirty="0"/>
          </a:p>
          <a:p>
            <a:r>
              <a:rPr lang="nl-NL" dirty="0"/>
              <a:t>Het voltooid deelwoord is</a:t>
            </a:r>
            <a:r>
              <a:rPr lang="nl-NL" b="1" dirty="0"/>
              <a:t> nooit</a:t>
            </a:r>
            <a:r>
              <a:rPr lang="nl-NL" dirty="0"/>
              <a:t> het enige werkwoord in de zin. Er staat altijd een </a:t>
            </a:r>
            <a:r>
              <a:rPr lang="nl-NL" b="1" dirty="0"/>
              <a:t>hulpwerkwoord </a:t>
            </a:r>
            <a:r>
              <a:rPr lang="nl-NL" dirty="0"/>
              <a:t>bij: HEBBEN/ZIJN/WORDEN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Hoe spel je het?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Uitgang met –d of –t? Gebruik het `t ex fokschaap</a:t>
            </a:r>
          </a:p>
          <a:p>
            <a:endParaRPr lang="nl-NL" dirty="0"/>
          </a:p>
          <a:p>
            <a:r>
              <a:rPr lang="nl-NL" dirty="0" smtClean="0"/>
              <a:t>Het eten is </a:t>
            </a:r>
            <a:r>
              <a:rPr lang="nl-NL" dirty="0" smtClean="0">
                <a:solidFill>
                  <a:srgbClr val="FF0000"/>
                </a:solidFill>
              </a:rPr>
              <a:t>gehaald.</a:t>
            </a:r>
          </a:p>
          <a:p>
            <a:r>
              <a:rPr lang="nl-NL" dirty="0" smtClean="0"/>
              <a:t>Het vliegtuig is </a:t>
            </a:r>
            <a:r>
              <a:rPr lang="nl-NL" dirty="0" smtClean="0">
                <a:solidFill>
                  <a:srgbClr val="FF0000"/>
                </a:solidFill>
              </a:rPr>
              <a:t>geland.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Het onvoltooid deelwoord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u="sng" dirty="0" smtClean="0"/>
              <a:t>Kenmerken</a:t>
            </a:r>
            <a:r>
              <a:rPr lang="nl-NL" b="1" u="sng" dirty="0"/>
              <a:t>:</a:t>
            </a:r>
            <a:endParaRPr lang="nl-NL" b="1" u="sng" dirty="0" smtClean="0"/>
          </a:p>
          <a:p>
            <a:r>
              <a:rPr lang="nl-NL" dirty="0" smtClean="0"/>
              <a:t>Deze </a:t>
            </a:r>
            <a:r>
              <a:rPr lang="nl-NL" dirty="0"/>
              <a:t>werkwoordsvorm geeft aan dat iets is </a:t>
            </a:r>
            <a:r>
              <a:rPr lang="nl-NL" b="1" dirty="0" smtClean="0"/>
              <a:t>nog niet afgerond klaar is.</a:t>
            </a:r>
            <a:r>
              <a:rPr lang="nl-NL" dirty="0" smtClean="0"/>
              <a:t> </a:t>
            </a:r>
            <a:endParaRPr lang="nl-NL" dirty="0"/>
          </a:p>
          <a:p>
            <a:endParaRPr lang="nl-NL" dirty="0"/>
          </a:p>
          <a:p>
            <a:r>
              <a:rPr lang="nl-NL" dirty="0"/>
              <a:t>Het </a:t>
            </a:r>
            <a:r>
              <a:rPr lang="nl-NL" dirty="0" smtClean="0"/>
              <a:t>onvoltooid deel wordt vaak bijvoeglijke gebruikt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Hoe spel je hem?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Neem het infinitief en plaatse daar d(e) achter.</a:t>
            </a:r>
          </a:p>
          <a:p>
            <a:endParaRPr lang="nl-NL" dirty="0"/>
          </a:p>
          <a:p>
            <a:r>
              <a:rPr lang="nl-NL" dirty="0" smtClean="0">
                <a:solidFill>
                  <a:srgbClr val="FF0000"/>
                </a:solidFill>
              </a:rPr>
              <a:t>Lachend </a:t>
            </a:r>
            <a:r>
              <a:rPr lang="nl-NL" dirty="0" smtClean="0"/>
              <a:t>zat de man in de bus.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Schrijvende </a:t>
            </a:r>
            <a:r>
              <a:rPr lang="nl-NL" dirty="0" smtClean="0"/>
              <a:t>leerlingen zie ik graag.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98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. Gebiedende wijs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u="sng" dirty="0" smtClean="0"/>
              <a:t>Kenmerken</a:t>
            </a:r>
            <a:r>
              <a:rPr lang="nl-NL" b="1" u="sng" dirty="0"/>
              <a:t>:</a:t>
            </a:r>
            <a:endParaRPr lang="nl-NL" b="1" u="sng" dirty="0" smtClean="0"/>
          </a:p>
          <a:p>
            <a:r>
              <a:rPr lang="nl-NL" dirty="0" smtClean="0"/>
              <a:t>Drukt altijd een bevel uit; iets wat moet.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Staat meestal vooraan in de zin</a:t>
            </a:r>
          </a:p>
          <a:p>
            <a:endParaRPr lang="nl-NL" dirty="0"/>
          </a:p>
          <a:p>
            <a:r>
              <a:rPr lang="nl-NL" dirty="0" smtClean="0"/>
              <a:t>De zin waarin de </a:t>
            </a:r>
            <a:r>
              <a:rPr lang="nl-NL" dirty="0" err="1" smtClean="0"/>
              <a:t>gw</a:t>
            </a:r>
            <a:r>
              <a:rPr lang="nl-NL" dirty="0" smtClean="0"/>
              <a:t> gebruikt wordt heeft (meestal) geen ow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Hoe spel je het?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Spel de </a:t>
            </a:r>
            <a:r>
              <a:rPr lang="nl-NL" dirty="0" err="1" smtClean="0"/>
              <a:t>gw</a:t>
            </a:r>
            <a:r>
              <a:rPr lang="nl-NL" dirty="0" smtClean="0"/>
              <a:t> als ik-vorm.</a:t>
            </a:r>
          </a:p>
          <a:p>
            <a:endParaRPr lang="nl-NL" dirty="0"/>
          </a:p>
          <a:p>
            <a:r>
              <a:rPr lang="nl-NL" dirty="0" smtClean="0">
                <a:solidFill>
                  <a:srgbClr val="FF0000"/>
                </a:solidFill>
              </a:rPr>
              <a:t>Let</a:t>
            </a:r>
            <a:r>
              <a:rPr lang="nl-NL" dirty="0" smtClean="0"/>
              <a:t> nou eens op!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Pak</a:t>
            </a:r>
            <a:r>
              <a:rPr lang="nl-NL" dirty="0" smtClean="0"/>
              <a:t> allemaal je boek.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Geef</a:t>
            </a:r>
            <a:r>
              <a:rPr lang="nl-NL" dirty="0" smtClean="0"/>
              <a:t> dat maar hier.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80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</a:t>
            </a:r>
            <a:r>
              <a:rPr lang="nl-NL" dirty="0" smtClean="0"/>
              <a:t>. Deelwoorden bijvoeglijk gebruikt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u="sng" dirty="0" smtClean="0"/>
              <a:t>Kenmerken</a:t>
            </a:r>
            <a:r>
              <a:rPr lang="nl-NL" b="1" u="sng" dirty="0"/>
              <a:t>:</a:t>
            </a:r>
            <a:endParaRPr lang="nl-NL" b="1" u="sng" dirty="0" smtClean="0"/>
          </a:p>
          <a:p>
            <a:r>
              <a:rPr lang="nl-NL" dirty="0" smtClean="0"/>
              <a:t>Geven een eigenschap aan van zelfstandige naamwoorden.</a:t>
            </a:r>
          </a:p>
          <a:p>
            <a:endParaRPr lang="nl-NL" dirty="0"/>
          </a:p>
          <a:p>
            <a:r>
              <a:rPr lang="nl-NL" dirty="0" smtClean="0"/>
              <a:t>Staat meestal  direct voor een </a:t>
            </a:r>
            <a:r>
              <a:rPr lang="nl-NL" dirty="0" err="1" smtClean="0"/>
              <a:t>zn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smtClean="0"/>
              <a:t>Hoe spel je het?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Spel het zo kort mogelijk! </a:t>
            </a:r>
            <a:r>
              <a:rPr lang="nl-NL" b="1" dirty="0" smtClean="0"/>
              <a:t>Let wel op dat de uitspraak juist blijft!</a:t>
            </a:r>
          </a:p>
          <a:p>
            <a:r>
              <a:rPr lang="nl-NL" dirty="0" smtClean="0"/>
              <a:t>Het </a:t>
            </a:r>
            <a:r>
              <a:rPr lang="nl-NL" dirty="0" smtClean="0">
                <a:solidFill>
                  <a:srgbClr val="FF0000"/>
                </a:solidFill>
              </a:rPr>
              <a:t>geschilderde</a:t>
            </a:r>
            <a:r>
              <a:rPr lang="nl-NL" dirty="0" smtClean="0"/>
              <a:t> plafond was weer als nieuw.</a:t>
            </a:r>
          </a:p>
          <a:p>
            <a:r>
              <a:rPr lang="nl-NL" dirty="0" smtClean="0"/>
              <a:t>De </a:t>
            </a:r>
            <a:r>
              <a:rPr lang="nl-NL" dirty="0" smtClean="0">
                <a:solidFill>
                  <a:srgbClr val="FF0000"/>
                </a:solidFill>
              </a:rPr>
              <a:t>gewitte </a:t>
            </a:r>
            <a:r>
              <a:rPr lang="nl-NL" dirty="0" smtClean="0"/>
              <a:t>muur zag er goed uit.</a:t>
            </a:r>
          </a:p>
          <a:p>
            <a:r>
              <a:rPr lang="nl-NL" dirty="0" smtClean="0"/>
              <a:t>De </a:t>
            </a:r>
            <a:r>
              <a:rPr lang="nl-NL" dirty="0" smtClean="0">
                <a:solidFill>
                  <a:srgbClr val="FF0000"/>
                </a:solidFill>
              </a:rPr>
              <a:t>beschuldigde </a:t>
            </a:r>
            <a:r>
              <a:rPr lang="nl-NL" dirty="0" smtClean="0"/>
              <a:t>man voelde zich rot.</a:t>
            </a:r>
          </a:p>
        </p:txBody>
      </p:sp>
    </p:spTree>
    <p:extLst>
      <p:ext uri="{BB962C8B-B14F-4D97-AF65-F5344CB8AC3E}">
        <p14:creationId xmlns:p14="http://schemas.microsoft.com/office/powerpoint/2010/main" val="38721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de komende twee lessen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één les over pv-spelling</a:t>
            </a:r>
          </a:p>
          <a:p>
            <a:r>
              <a:rPr lang="nl-NL" dirty="0" smtClean="0"/>
              <a:t>één les over de spelling van de overige </a:t>
            </a:r>
            <a:r>
              <a:rPr lang="nl-NL" dirty="0" err="1" smtClean="0"/>
              <a:t>ww</a:t>
            </a:r>
            <a:r>
              <a:rPr lang="nl-NL" dirty="0" smtClean="0"/>
              <a:t>-vormen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2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geleerd?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Spelling pv </a:t>
            </a:r>
            <a:r>
              <a:rPr lang="nl-NL" dirty="0" err="1" smtClean="0"/>
              <a:t>tt</a:t>
            </a:r>
            <a:r>
              <a:rPr lang="nl-NL" dirty="0" smtClean="0"/>
              <a:t> : ik-vorm, </a:t>
            </a:r>
            <a:r>
              <a:rPr lang="nl-NL" dirty="0" err="1" smtClean="0"/>
              <a:t>ik-vorm+t</a:t>
            </a:r>
            <a:r>
              <a:rPr lang="nl-NL" dirty="0" smtClean="0"/>
              <a:t>, </a:t>
            </a:r>
            <a:r>
              <a:rPr lang="nl-NL" dirty="0" err="1" smtClean="0"/>
              <a:t>inf</a:t>
            </a:r>
            <a:endParaRPr lang="nl-NL" dirty="0" smtClean="0"/>
          </a:p>
          <a:p>
            <a:r>
              <a:rPr lang="nl-NL" dirty="0" smtClean="0"/>
              <a:t>Spelling pv </a:t>
            </a:r>
            <a:r>
              <a:rPr lang="nl-NL" dirty="0" err="1" smtClean="0"/>
              <a:t>vt</a:t>
            </a:r>
            <a:r>
              <a:rPr lang="nl-NL" dirty="0" smtClean="0"/>
              <a:t>: </a:t>
            </a:r>
            <a:r>
              <a:rPr lang="nl-NL" dirty="0" err="1" smtClean="0"/>
              <a:t>ik-vorm+te</a:t>
            </a:r>
            <a:r>
              <a:rPr lang="nl-NL" dirty="0" smtClean="0"/>
              <a:t>(n) of </a:t>
            </a:r>
            <a:r>
              <a:rPr lang="nl-NL" dirty="0" err="1" smtClean="0"/>
              <a:t>ik-vorm+de</a:t>
            </a:r>
            <a:r>
              <a:rPr lang="nl-NL" dirty="0" smtClean="0"/>
              <a:t>(n)</a:t>
            </a:r>
          </a:p>
          <a:p>
            <a:r>
              <a:rPr lang="nl-NL" dirty="0" smtClean="0"/>
              <a:t>Spelling </a:t>
            </a:r>
            <a:r>
              <a:rPr lang="nl-NL" dirty="0" err="1" smtClean="0"/>
              <a:t>vd</a:t>
            </a:r>
            <a:r>
              <a:rPr lang="nl-NL" dirty="0" smtClean="0"/>
              <a:t>: gebruik het `t ex fokschaap</a:t>
            </a:r>
          </a:p>
          <a:p>
            <a:r>
              <a:rPr lang="nl-NL" dirty="0" smtClean="0"/>
              <a:t>Spelling </a:t>
            </a:r>
            <a:r>
              <a:rPr lang="nl-NL" dirty="0" err="1" smtClean="0"/>
              <a:t>od</a:t>
            </a:r>
            <a:r>
              <a:rPr lang="nl-NL" dirty="0" smtClean="0"/>
              <a:t>: </a:t>
            </a:r>
            <a:r>
              <a:rPr lang="nl-NL" dirty="0" err="1" smtClean="0"/>
              <a:t>inf+d</a:t>
            </a:r>
            <a:r>
              <a:rPr lang="nl-NL" dirty="0" smtClean="0"/>
              <a:t>(e)</a:t>
            </a:r>
          </a:p>
          <a:p>
            <a:r>
              <a:rPr lang="nl-NL" dirty="0" smtClean="0"/>
              <a:t>Spelling </a:t>
            </a:r>
            <a:r>
              <a:rPr lang="nl-NL" dirty="0" err="1" smtClean="0"/>
              <a:t>gw</a:t>
            </a:r>
            <a:r>
              <a:rPr lang="nl-NL" dirty="0" smtClean="0"/>
              <a:t>: ik-vorm</a:t>
            </a:r>
          </a:p>
          <a:p>
            <a:r>
              <a:rPr lang="nl-NL" dirty="0" smtClean="0"/>
              <a:t>Spelling bijvoeglijk gebruikte deelwoorden: zo kort mogelijk; let wel op de uitspraak!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12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vervoegingen er zijn van een </a:t>
            </a:r>
            <a:r>
              <a:rPr lang="nl-NL" dirty="0" err="1" smtClean="0"/>
              <a:t>ww</a:t>
            </a:r>
            <a:endParaRPr lang="nl-NL" dirty="0" smtClean="0"/>
          </a:p>
          <a:p>
            <a:r>
              <a:rPr lang="nl-NL" dirty="0" smtClean="0"/>
              <a:t>Herkennen  en benoemen van vervoegingen.</a:t>
            </a:r>
          </a:p>
          <a:p>
            <a:r>
              <a:rPr lang="nl-NL" dirty="0" smtClean="0"/>
              <a:t>De juiste spelling van de werkwoordvervoegingen.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95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kst met werkwoordfou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9" y="123061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88" y="3543336"/>
            <a:ext cx="3667125" cy="12477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449" y="594693"/>
            <a:ext cx="4763375" cy="357253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457" y="4229197"/>
            <a:ext cx="4393543" cy="262880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76" y="4977030"/>
            <a:ext cx="3824049" cy="177835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70588" y="139959"/>
            <a:ext cx="35642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Startopdracht: </a:t>
            </a:r>
            <a:r>
              <a:rPr lang="nl-NL" b="1" u="sng" dirty="0" smtClean="0">
                <a:solidFill>
                  <a:prstClr val="black"/>
                </a:solidFill>
              </a:rPr>
              <a:t>Zie je de spelfout? Verbeter de zinnen!</a:t>
            </a:r>
          </a:p>
        </p:txBody>
      </p:sp>
    </p:spTree>
    <p:extLst>
      <p:ext uri="{BB962C8B-B14F-4D97-AF65-F5344CB8AC3E}">
        <p14:creationId xmlns:p14="http://schemas.microsoft.com/office/powerpoint/2010/main" val="355767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weet ik of het een werkwoord is?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1628800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werkwoord kun je </a:t>
            </a:r>
            <a:r>
              <a:rPr lang="nl-NL" b="1" dirty="0" smtClean="0"/>
              <a:t>vervoegen!</a:t>
            </a:r>
            <a:r>
              <a:rPr lang="nl-NL" dirty="0" smtClean="0"/>
              <a:t> </a:t>
            </a:r>
          </a:p>
          <a:p>
            <a:r>
              <a:rPr lang="nl-NL" dirty="0" smtClean="0"/>
              <a:t>Je kunt er  ik/hij/zij/het/de man/het bureau </a:t>
            </a:r>
            <a:r>
              <a:rPr lang="nl-NL" dirty="0" err="1" smtClean="0"/>
              <a:t>enz</a:t>
            </a:r>
            <a:r>
              <a:rPr lang="nl-NL" dirty="0" smtClean="0"/>
              <a:t> voor zetten.</a:t>
            </a:r>
          </a:p>
          <a:p>
            <a:endParaRPr lang="nl-NL" dirty="0"/>
          </a:p>
          <a:p>
            <a:r>
              <a:rPr lang="nl-NL" b="1" dirty="0" smtClean="0"/>
              <a:t>Zijn de volgende woorden werkwoorden?</a:t>
            </a:r>
          </a:p>
          <a:p>
            <a:endParaRPr lang="nl-NL" dirty="0"/>
          </a:p>
          <a:p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Wedstrijd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Spelen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Doen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Zijn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Mogen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Televisie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Geweldig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Schrijven</a:t>
            </a:r>
          </a:p>
        </p:txBody>
      </p:sp>
    </p:spTree>
    <p:extLst>
      <p:ext uri="{BB962C8B-B14F-4D97-AF65-F5344CB8AC3E}">
        <p14:creationId xmlns:p14="http://schemas.microsoft.com/office/powerpoint/2010/main" val="7609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3618424" y="1958482"/>
            <a:ext cx="1728192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werkwoorden</a:t>
            </a:r>
            <a:endParaRPr lang="nl-NL" dirty="0"/>
          </a:p>
        </p:txBody>
      </p:sp>
      <p:cxnSp>
        <p:nvCxnSpPr>
          <p:cNvPr id="9" name="Rechte verbindingslijn met pijl 8"/>
          <p:cNvCxnSpPr>
            <a:stCxn id="7" idx="5"/>
          </p:cNvCxnSpPr>
          <p:nvPr/>
        </p:nvCxnSpPr>
        <p:spPr>
          <a:xfrm>
            <a:off x="5093528" y="3740900"/>
            <a:ext cx="757144" cy="953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7" idx="3"/>
          </p:cNvCxnSpPr>
          <p:nvPr/>
        </p:nvCxnSpPr>
        <p:spPr>
          <a:xfrm flipH="1">
            <a:off x="3042360" y="3740900"/>
            <a:ext cx="829152" cy="809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>
            <a:stCxn id="7" idx="2"/>
          </p:cNvCxnSpPr>
          <p:nvPr/>
        </p:nvCxnSpPr>
        <p:spPr>
          <a:xfrm flipH="1">
            <a:off x="2610312" y="300259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V="1">
            <a:off x="5346616" y="2204864"/>
            <a:ext cx="936104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372200" y="289358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Persoonsvorm verleden tijd en tegenwoordige tijd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5850672" y="4694786"/>
            <a:ext cx="160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infinitief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1907704" y="2708920"/>
            <a:ext cx="70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stam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1475656" y="4550770"/>
            <a:ext cx="156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Voltooid deelwoord</a:t>
            </a:r>
            <a:endParaRPr lang="nl-NL" dirty="0"/>
          </a:p>
        </p:txBody>
      </p:sp>
      <p:cxnSp>
        <p:nvCxnSpPr>
          <p:cNvPr id="21" name="Rechte verbindingslijn met pijl 20"/>
          <p:cNvCxnSpPr>
            <a:stCxn id="7" idx="4"/>
          </p:cNvCxnSpPr>
          <p:nvPr/>
        </p:nvCxnSpPr>
        <p:spPr>
          <a:xfrm>
            <a:off x="4482520" y="4046714"/>
            <a:ext cx="0" cy="1150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3871512" y="5373216"/>
            <a:ext cx="147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Onvoltooid deelwoord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2200485" y="476672"/>
            <a:ext cx="486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Welke vormen heeft een werkwoord allemaal?</a:t>
            </a:r>
            <a:endParaRPr lang="nl-NL" dirty="0"/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5385850" y="342900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6313677" y="1380733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Bijvoeglijk gebruikte deelwoorden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204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18" grpId="0"/>
      <p:bldP spid="19" grpId="0"/>
      <p:bldP spid="22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142617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Om welke vorm gaat het bij de werkwoorden uit onderstaande zinnen?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179512" y="1484784"/>
            <a:ext cx="8784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Meneer Vrancken heeft het een cursus werkwoord spelling gemaakt.</a:t>
            </a:r>
          </a:p>
          <a:p>
            <a:r>
              <a:rPr lang="nl-NL" sz="2400" dirty="0" err="1" smtClean="0">
                <a:solidFill>
                  <a:srgbClr val="FF0000"/>
                </a:solidFill>
              </a:rPr>
              <a:t>heeft+pv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</a:rPr>
              <a:t>tt</a:t>
            </a:r>
            <a:r>
              <a:rPr lang="nl-NL" sz="2400" dirty="0" smtClean="0">
                <a:solidFill>
                  <a:srgbClr val="FF0000"/>
                </a:solidFill>
              </a:rPr>
              <a:t>  gemaakt=voltooid deelwoord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dirty="0" smtClean="0"/>
              <a:t>Wij doen erg ons best om de stof te begrijpen.</a:t>
            </a:r>
          </a:p>
          <a:p>
            <a:r>
              <a:rPr lang="nl-NL" sz="2400" dirty="0" smtClean="0">
                <a:solidFill>
                  <a:srgbClr val="FF0000"/>
                </a:solidFill>
              </a:rPr>
              <a:t>Doen=pv </a:t>
            </a:r>
            <a:r>
              <a:rPr lang="nl-NL" sz="2400" dirty="0" err="1" smtClean="0">
                <a:solidFill>
                  <a:srgbClr val="FF0000"/>
                </a:solidFill>
              </a:rPr>
              <a:t>tt</a:t>
            </a:r>
            <a:r>
              <a:rPr lang="nl-NL" sz="2400" dirty="0" smtClean="0">
                <a:solidFill>
                  <a:srgbClr val="FF0000"/>
                </a:solidFill>
              </a:rPr>
              <a:t>  begrijpen=infinitief</a:t>
            </a:r>
          </a:p>
          <a:p>
            <a:endParaRPr lang="nl-NL" dirty="0"/>
          </a:p>
          <a:p>
            <a:r>
              <a:rPr lang="nl-NL" dirty="0" smtClean="0"/>
              <a:t>Het wordt ons niet makkelijk gemaakt.</a:t>
            </a:r>
          </a:p>
          <a:p>
            <a:r>
              <a:rPr lang="nl-NL" sz="2400" dirty="0" smtClean="0">
                <a:solidFill>
                  <a:srgbClr val="FF0000"/>
                </a:solidFill>
              </a:rPr>
              <a:t>Wordt=pv </a:t>
            </a:r>
            <a:r>
              <a:rPr lang="nl-NL" sz="2400" dirty="0" err="1" smtClean="0">
                <a:solidFill>
                  <a:srgbClr val="FF0000"/>
                </a:solidFill>
              </a:rPr>
              <a:t>tt</a:t>
            </a:r>
            <a:r>
              <a:rPr lang="nl-NL" sz="2400" dirty="0" smtClean="0">
                <a:solidFill>
                  <a:srgbClr val="FF0000"/>
                </a:solidFill>
              </a:rPr>
              <a:t> gemaakt= voltooid deelwoord</a:t>
            </a:r>
          </a:p>
          <a:p>
            <a:endParaRPr lang="nl-NL" dirty="0"/>
          </a:p>
          <a:p>
            <a:r>
              <a:rPr lang="nl-NL" dirty="0" smtClean="0"/>
              <a:t>Leer  het nou toch eens die werkwoordspelling!</a:t>
            </a:r>
          </a:p>
          <a:p>
            <a:r>
              <a:rPr lang="nl-NL" sz="2400" dirty="0" smtClean="0">
                <a:solidFill>
                  <a:srgbClr val="FF0000"/>
                </a:solidFill>
              </a:rPr>
              <a:t>Leer= pv </a:t>
            </a:r>
            <a:r>
              <a:rPr lang="nl-NL" sz="2400" dirty="0" err="1" smtClean="0">
                <a:solidFill>
                  <a:srgbClr val="FF0000"/>
                </a:solidFill>
              </a:rPr>
              <a:t>tt</a:t>
            </a:r>
            <a:r>
              <a:rPr lang="nl-NL" sz="2400" dirty="0" smtClean="0">
                <a:solidFill>
                  <a:srgbClr val="FF0000"/>
                </a:solidFill>
              </a:rPr>
              <a:t> (ik-vorm i.v.m. gebiedende wijs) </a:t>
            </a:r>
          </a:p>
          <a:p>
            <a:endParaRPr lang="nl-NL" dirty="0"/>
          </a:p>
          <a:p>
            <a:r>
              <a:rPr lang="nl-NL" dirty="0" smtClean="0"/>
              <a:t>Vroeger werd er meer aandacht aan besteed.</a:t>
            </a:r>
          </a:p>
          <a:p>
            <a:r>
              <a:rPr lang="nl-NL" sz="2400" dirty="0" smtClean="0">
                <a:solidFill>
                  <a:srgbClr val="FF0000"/>
                </a:solidFill>
              </a:rPr>
              <a:t>Werd =pv </a:t>
            </a:r>
            <a:r>
              <a:rPr lang="nl-NL" sz="2400" dirty="0" err="1" smtClean="0">
                <a:solidFill>
                  <a:srgbClr val="FF0000"/>
                </a:solidFill>
              </a:rPr>
              <a:t>vt</a:t>
            </a:r>
            <a:r>
              <a:rPr lang="nl-NL" sz="2400" dirty="0" smtClean="0">
                <a:solidFill>
                  <a:srgbClr val="FF0000"/>
                </a:solidFill>
              </a:rPr>
              <a:t> besteed=voltooid deelwoord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r>
              <a:rPr lang="nl-NL" dirty="0" smtClean="0"/>
              <a:t>Zwetend van inspanning waren de leerlingen aan het werk.</a:t>
            </a:r>
          </a:p>
          <a:p>
            <a:r>
              <a:rPr lang="nl-NL" sz="2400" dirty="0" smtClean="0">
                <a:solidFill>
                  <a:srgbClr val="FF0000"/>
                </a:solidFill>
              </a:rPr>
              <a:t>Zwetend=onvoltooid </a:t>
            </a:r>
            <a:r>
              <a:rPr lang="nl-NL" sz="2400" dirty="0" err="1" smtClean="0">
                <a:solidFill>
                  <a:srgbClr val="FF0000"/>
                </a:solidFill>
              </a:rPr>
              <a:t>deeldwoord</a:t>
            </a:r>
            <a:r>
              <a:rPr lang="nl-NL" sz="2400" dirty="0" smtClean="0">
                <a:solidFill>
                  <a:srgbClr val="FF0000"/>
                </a:solidFill>
              </a:rPr>
              <a:t> waren=pv </a:t>
            </a:r>
            <a:r>
              <a:rPr lang="nl-NL" sz="2400" dirty="0" err="1" smtClean="0">
                <a:solidFill>
                  <a:srgbClr val="FF0000"/>
                </a:solidFill>
              </a:rPr>
              <a:t>vt</a:t>
            </a:r>
            <a:endParaRPr lang="nl-NL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pv </a:t>
            </a:r>
            <a:r>
              <a:rPr lang="nl-NL" dirty="0" err="1" smtClean="0"/>
              <a:t>tt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95536" y="1196752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nl-NL" sz="2000" b="1" dirty="0">
              <a:solidFill>
                <a:srgbClr val="FF0000"/>
              </a:solidFill>
            </a:endParaRPr>
          </a:p>
          <a:p>
            <a:r>
              <a:rPr lang="nl-NL" sz="2000" b="1" dirty="0"/>
              <a:t> </a:t>
            </a:r>
            <a:endParaRPr lang="nl-NL" sz="2000" b="1" dirty="0" smtClean="0">
              <a:effectLst/>
            </a:endParaRPr>
          </a:p>
          <a:p>
            <a:endParaRPr lang="nl-NL" sz="2000" b="1" dirty="0"/>
          </a:p>
          <a:p>
            <a:r>
              <a:rPr lang="nl-NL" sz="2000" b="1" dirty="0"/>
              <a:t> </a:t>
            </a:r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r>
              <a:rPr lang="nl-NL" sz="2000" b="1" dirty="0" smtClean="0"/>
              <a:t>Ik (bekennen )de misdaad.</a:t>
            </a:r>
            <a:endParaRPr lang="nl-NL" sz="2000" b="1" dirty="0"/>
          </a:p>
          <a:p>
            <a:r>
              <a:rPr lang="nl-NL" sz="2000" b="1" dirty="0">
                <a:solidFill>
                  <a:srgbClr val="FF0000"/>
                </a:solidFill>
              </a:rPr>
              <a:t>Ik beken </a:t>
            </a:r>
            <a:r>
              <a:rPr lang="nl-NL" sz="2000" b="1" dirty="0"/>
              <a:t>de </a:t>
            </a:r>
            <a:r>
              <a:rPr lang="nl-NL" sz="2000" b="1" dirty="0" smtClean="0"/>
              <a:t>misdaad:  </a:t>
            </a:r>
            <a:r>
              <a:rPr lang="nl-NL" sz="2000" b="1" dirty="0" err="1" smtClean="0"/>
              <a:t>ow:ik</a:t>
            </a:r>
            <a:r>
              <a:rPr lang="nl-NL" sz="2000" b="1" dirty="0" smtClean="0"/>
              <a:t>  dus de ik-vorm</a:t>
            </a:r>
            <a:endParaRPr lang="nl-NL" sz="2000" b="1" dirty="0"/>
          </a:p>
          <a:p>
            <a:r>
              <a:rPr lang="nl-NL" sz="2000" b="1" dirty="0"/>
              <a:t> </a:t>
            </a:r>
          </a:p>
          <a:p>
            <a:r>
              <a:rPr lang="nl-NL" sz="2000" b="1" dirty="0"/>
              <a:t>(</a:t>
            </a:r>
            <a:r>
              <a:rPr lang="nl-NL" sz="2000" b="1" dirty="0" smtClean="0"/>
              <a:t>Bekennen) je de misdaad?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Beken </a:t>
            </a:r>
            <a:r>
              <a:rPr lang="nl-NL" sz="2000" b="1" dirty="0">
                <a:solidFill>
                  <a:srgbClr val="FF0000"/>
                </a:solidFill>
              </a:rPr>
              <a:t>je </a:t>
            </a:r>
            <a:r>
              <a:rPr lang="nl-NL" sz="2000" b="1" dirty="0"/>
              <a:t>de misdaad</a:t>
            </a:r>
            <a:r>
              <a:rPr lang="nl-NL" sz="2000" b="1" dirty="0" smtClean="0"/>
              <a:t>? Onderwerp: je achter de pv dus ik-vorm</a:t>
            </a:r>
            <a:endParaRPr lang="nl-NL" sz="2000" b="1" dirty="0"/>
          </a:p>
          <a:p>
            <a:endParaRPr lang="nl-NL" sz="2000" b="1" dirty="0" smtClean="0"/>
          </a:p>
          <a:p>
            <a:r>
              <a:rPr lang="nl-NL" sz="2000" b="1" dirty="0" smtClean="0"/>
              <a:t>De man </a:t>
            </a:r>
            <a:r>
              <a:rPr lang="nl-NL" sz="2000" b="1" dirty="0"/>
              <a:t>(</a:t>
            </a:r>
            <a:r>
              <a:rPr lang="nl-NL" sz="2000" b="1" dirty="0" smtClean="0"/>
              <a:t>bekennen) zijn misdaad.</a:t>
            </a:r>
            <a:r>
              <a:rPr lang="nl-NL" sz="2000" b="1" dirty="0"/>
              <a:t> </a:t>
            </a:r>
          </a:p>
          <a:p>
            <a:r>
              <a:rPr lang="nl-NL" sz="2000" b="1" dirty="0">
                <a:solidFill>
                  <a:srgbClr val="FF0000"/>
                </a:solidFill>
              </a:rPr>
              <a:t>De man bekent </a:t>
            </a:r>
            <a:r>
              <a:rPr lang="nl-NL" sz="2000" b="1" dirty="0"/>
              <a:t>zijn </a:t>
            </a:r>
            <a:r>
              <a:rPr lang="nl-NL" sz="2000" b="1" dirty="0" smtClean="0"/>
              <a:t>misdaad. Onderwerp: de man dus </a:t>
            </a:r>
            <a:r>
              <a:rPr lang="nl-NL" sz="2000" b="1" dirty="0" err="1" smtClean="0"/>
              <a:t>ik-vorm+t</a:t>
            </a:r>
            <a:endParaRPr lang="nl-NL" sz="2000" b="1" dirty="0"/>
          </a:p>
          <a:p>
            <a:r>
              <a:rPr lang="nl-NL" sz="2000" b="1" dirty="0"/>
              <a:t> </a:t>
            </a:r>
          </a:p>
          <a:p>
            <a:r>
              <a:rPr lang="nl-NL" sz="2000" b="1" dirty="0" smtClean="0"/>
              <a:t>De (mannen) bekennen de misdaad.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De </a:t>
            </a:r>
            <a:r>
              <a:rPr lang="nl-NL" sz="2000" b="1" dirty="0">
                <a:solidFill>
                  <a:srgbClr val="FF0000"/>
                </a:solidFill>
              </a:rPr>
              <a:t>mannen bekennen </a:t>
            </a:r>
            <a:r>
              <a:rPr lang="nl-NL" sz="2000" b="1" dirty="0"/>
              <a:t>de misdaad</a:t>
            </a:r>
            <a:r>
              <a:rPr lang="nl-NL" sz="2000" b="1" dirty="0" smtClean="0"/>
              <a:t>. Onderwerp: de mannen ,dus infinitief </a:t>
            </a:r>
            <a:endParaRPr lang="nl-NL" sz="2000" b="1" dirty="0"/>
          </a:p>
          <a:p>
            <a:r>
              <a:rPr lang="nl-NL" sz="2000" b="1" dirty="0"/>
              <a:t> </a:t>
            </a:r>
          </a:p>
          <a:p>
            <a:r>
              <a:rPr lang="nl-NL" dirty="0"/>
              <a:t> </a:t>
            </a:r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83916"/>
              </p:ext>
            </p:extLst>
          </p:nvPr>
        </p:nvGraphicFramePr>
        <p:xfrm>
          <a:off x="683568" y="1196752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12890">
                <a:tc>
                  <a:txBody>
                    <a:bodyPr/>
                    <a:lstStyle/>
                    <a:p>
                      <a:r>
                        <a:rPr lang="nl-NL" dirty="0" smtClean="0"/>
                        <a:t>Onderwerp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Spellingsregel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</a:tr>
              <a:tr h="312890">
                <a:tc>
                  <a:txBody>
                    <a:bodyPr/>
                    <a:lstStyle/>
                    <a:p>
                      <a:r>
                        <a:rPr lang="nl-NL" dirty="0" smtClean="0"/>
                        <a:t>Ik</a:t>
                      </a:r>
                      <a:r>
                        <a:rPr lang="nl-NL" baseline="0" dirty="0" smtClean="0"/>
                        <a:t> of je/jij achter de pv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ik-vorm</a:t>
                      </a:r>
                      <a:endParaRPr lang="nl-NL" dirty="0"/>
                    </a:p>
                  </a:txBody>
                  <a:tcPr/>
                </a:tc>
              </a:tr>
              <a:tr h="312890">
                <a:tc>
                  <a:txBody>
                    <a:bodyPr/>
                    <a:lstStyle/>
                    <a:p>
                      <a:r>
                        <a:rPr lang="nl-NL" dirty="0" smtClean="0"/>
                        <a:t>Iets anders (hij/zij/u/jij/je)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Ik-vorm+t</a:t>
                      </a:r>
                      <a:endParaRPr lang="nl-NL" dirty="0"/>
                    </a:p>
                  </a:txBody>
                  <a:tcPr/>
                </a:tc>
              </a:tr>
              <a:tr h="312890">
                <a:tc>
                  <a:txBody>
                    <a:bodyPr/>
                    <a:lstStyle/>
                    <a:p>
                      <a:r>
                        <a:rPr lang="nl-NL" dirty="0" smtClean="0"/>
                        <a:t>Meervoud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infinitief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2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pv </a:t>
            </a:r>
            <a:r>
              <a:rPr lang="nl-NL" dirty="0" err="1" smtClean="0"/>
              <a:t>vt</a:t>
            </a:r>
            <a:r>
              <a:rPr lang="nl-NL" dirty="0" smtClean="0"/>
              <a:t> (zwak)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23528" y="1196752"/>
            <a:ext cx="813690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/>
          </a:p>
          <a:p>
            <a:r>
              <a:rPr lang="nl-NL" sz="2000" dirty="0"/>
              <a:t> </a:t>
            </a:r>
            <a:r>
              <a:rPr lang="nl-NL" sz="2000" b="1" i="1" u="sng" dirty="0" smtClean="0"/>
              <a:t>Wanneer </a:t>
            </a:r>
            <a:r>
              <a:rPr lang="nl-NL" sz="2000" b="1" i="1" u="sng" dirty="0"/>
              <a:t>komt er –te(n) of de(n) achter de </a:t>
            </a:r>
            <a:r>
              <a:rPr lang="nl-NL" sz="2000" b="1" i="1" u="sng" dirty="0" smtClean="0"/>
              <a:t>ik-vorm? </a:t>
            </a:r>
            <a:r>
              <a:rPr lang="nl-NL" sz="2000" b="1" i="1" u="sng" dirty="0"/>
              <a:t>&gt;</a:t>
            </a:r>
            <a:r>
              <a:rPr lang="nl-NL" sz="2000" b="1" i="1" u="sng" dirty="0" smtClean="0"/>
              <a:t>Verlengingsregel</a:t>
            </a:r>
          </a:p>
          <a:p>
            <a:endParaRPr lang="nl-NL" sz="2000" dirty="0"/>
          </a:p>
          <a:p>
            <a:r>
              <a:rPr lang="nl-NL" sz="2000" dirty="0" smtClean="0"/>
              <a:t>Maak het werkwoord langer dan hoor je –te of -de. 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err="1" smtClean="0"/>
              <a:t>bakde</a:t>
            </a:r>
            <a:r>
              <a:rPr lang="nl-NL" sz="2000" dirty="0" smtClean="0"/>
              <a:t> </a:t>
            </a:r>
            <a:r>
              <a:rPr lang="nl-NL" sz="2000" dirty="0"/>
              <a:t>of bakte? </a:t>
            </a:r>
            <a:endParaRPr lang="nl-NL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Belde </a:t>
            </a:r>
            <a:r>
              <a:rPr lang="nl-NL" sz="2000" dirty="0"/>
              <a:t>of </a:t>
            </a:r>
            <a:r>
              <a:rPr lang="nl-NL" sz="2000" dirty="0" err="1"/>
              <a:t>belte</a:t>
            </a:r>
            <a:r>
              <a:rPr lang="nl-NL" sz="2000" dirty="0"/>
              <a:t>? </a:t>
            </a:r>
            <a:endParaRPr lang="nl-NL" sz="2000" b="1" dirty="0"/>
          </a:p>
          <a:p>
            <a:endParaRPr lang="nl-NL" sz="2000" b="1" dirty="0" smtClean="0"/>
          </a:p>
          <a:p>
            <a:r>
              <a:rPr lang="nl-NL" sz="2000" b="1" dirty="0" smtClean="0"/>
              <a:t>!!</a:t>
            </a:r>
            <a:r>
              <a:rPr lang="nl-NL" sz="2000" b="1" dirty="0"/>
              <a:t>LET OP!!</a:t>
            </a:r>
            <a:endParaRPr lang="nl-NL" sz="2000" dirty="0"/>
          </a:p>
          <a:p>
            <a:r>
              <a:rPr lang="nl-NL" sz="2000" dirty="0"/>
              <a:t> </a:t>
            </a:r>
          </a:p>
          <a:p>
            <a:r>
              <a:rPr lang="nl-NL" sz="2000" dirty="0"/>
              <a:t>Bovenstaande regels gelden </a:t>
            </a:r>
            <a:r>
              <a:rPr lang="nl-NL" sz="2000" b="1" dirty="0"/>
              <a:t>alleen</a:t>
            </a:r>
            <a:r>
              <a:rPr lang="nl-NL" sz="2000" dirty="0"/>
              <a:t> voor </a:t>
            </a:r>
            <a:r>
              <a:rPr lang="nl-NL" sz="2000" b="1" dirty="0"/>
              <a:t>zwakke werkwoorden</a:t>
            </a:r>
            <a:r>
              <a:rPr lang="nl-NL" sz="2000" dirty="0"/>
              <a:t>. Bij </a:t>
            </a:r>
            <a:r>
              <a:rPr lang="nl-NL" sz="2000" b="1" dirty="0"/>
              <a:t>sterke werkwoorden </a:t>
            </a:r>
            <a:r>
              <a:rPr lang="nl-NL" sz="2000" dirty="0"/>
              <a:t>verandert </a:t>
            </a:r>
            <a:r>
              <a:rPr lang="nl-NL" sz="2000" b="1" dirty="0"/>
              <a:t>de klank </a:t>
            </a:r>
            <a:r>
              <a:rPr lang="nl-NL" sz="2000" dirty="0"/>
              <a:t>in de verleden tijd</a:t>
            </a:r>
          </a:p>
          <a:p>
            <a:r>
              <a:rPr lang="nl-NL" sz="2000" b="1" dirty="0"/>
              <a:t> </a:t>
            </a:r>
            <a:endParaRPr lang="nl-NL" sz="2000" dirty="0"/>
          </a:p>
          <a:p>
            <a:r>
              <a:rPr lang="nl-NL" sz="2000" b="1" dirty="0"/>
              <a:t>Voorbeeld:</a:t>
            </a:r>
            <a:endParaRPr lang="nl-NL" sz="2000" dirty="0"/>
          </a:p>
          <a:p>
            <a:r>
              <a:rPr lang="nl-NL" sz="2000" dirty="0"/>
              <a:t>De jongen </a:t>
            </a:r>
            <a:r>
              <a:rPr lang="nl-NL" sz="2000" b="1" dirty="0"/>
              <a:t>zwem/zwom</a:t>
            </a:r>
            <a:r>
              <a:rPr lang="nl-NL" sz="2000" dirty="0"/>
              <a:t> in het bad.</a:t>
            </a:r>
          </a:p>
          <a:p>
            <a:r>
              <a:rPr lang="nl-NL" sz="2000" dirty="0"/>
              <a:t>De </a:t>
            </a:r>
            <a:r>
              <a:rPr lang="nl-NL" sz="2000" b="1" dirty="0"/>
              <a:t>loop/liep</a:t>
            </a:r>
            <a:r>
              <a:rPr lang="nl-NL" sz="2000" dirty="0"/>
              <a:t> door het bos.</a:t>
            </a:r>
          </a:p>
          <a:p>
            <a:r>
              <a:rPr lang="nl-NL" sz="2000" dirty="0"/>
              <a:t> 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 </a:t>
            </a:r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50709"/>
              </p:ext>
            </p:extLst>
          </p:nvPr>
        </p:nvGraphicFramePr>
        <p:xfrm>
          <a:off x="611560" y="119675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onderwerp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regel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enkelvoud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Ik-vorm+te</a:t>
                      </a:r>
                      <a:r>
                        <a:rPr lang="nl-NL" dirty="0" smtClean="0"/>
                        <a:t>/de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meervoud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Ik-vorm+ten</a:t>
                      </a:r>
                      <a:r>
                        <a:rPr lang="nl-NL" dirty="0" smtClean="0"/>
                        <a:t>/den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0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813</Words>
  <Application>Microsoft Office PowerPoint</Application>
  <PresentationFormat>Diavoorstelling (4:3)</PresentationFormat>
  <Paragraphs>247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Kantoorthema</vt:lpstr>
      <vt:lpstr>1_Kantoorthema</vt:lpstr>
      <vt:lpstr>Cursus werkwoordspelling</vt:lpstr>
      <vt:lpstr>Wat gaan de komende twee lessen doen?</vt:lpstr>
      <vt:lpstr>Wat gaan we leren?</vt:lpstr>
      <vt:lpstr>PowerPoint-presentatie</vt:lpstr>
      <vt:lpstr>Hoe weet ik of het een werkwoord is?</vt:lpstr>
      <vt:lpstr>PowerPoint-presentatie</vt:lpstr>
      <vt:lpstr>Om welke vorm gaat het bij de werkwoorden uit onderstaande zinnen?</vt:lpstr>
      <vt:lpstr>De pv tt</vt:lpstr>
      <vt:lpstr>De pv vt (zwak)</vt:lpstr>
      <vt:lpstr>Pv vt en `t ex fokschaap</vt:lpstr>
      <vt:lpstr>Let op bij Engelse werkwoorden </vt:lpstr>
      <vt:lpstr>PowerPoint-presentatie</vt:lpstr>
      <vt:lpstr>Even oefenen: vervoeg onderstaande werkwoorden op de juiste manier gebruik je schema!</vt:lpstr>
      <vt:lpstr>De antwoorden</vt:lpstr>
      <vt:lpstr>De andere ww-vormen</vt:lpstr>
      <vt:lpstr>1.Het voltooid deelwoord </vt:lpstr>
      <vt:lpstr>2. Het onvoltooid deelwoord </vt:lpstr>
      <vt:lpstr>3. Gebiedende wijs</vt:lpstr>
      <vt:lpstr>4. Deelwoorden bijvoeglijk gebruikt</vt:lpstr>
      <vt:lpstr>Wat hebben we geleerd?</vt:lpstr>
    </vt:vector>
  </TitlesOfParts>
  <Company>De Onderwijsspecialisten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persoonsvorm tegenwoordige tijd</dc:title>
  <dc:creator>Vrancken, Remco</dc:creator>
  <cp:lastModifiedBy>Remco</cp:lastModifiedBy>
  <cp:revision>30</cp:revision>
  <dcterms:created xsi:type="dcterms:W3CDTF">2014-03-24T15:14:20Z</dcterms:created>
  <dcterms:modified xsi:type="dcterms:W3CDTF">2016-09-25T07:18:54Z</dcterms:modified>
</cp:coreProperties>
</file>