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2" r:id="rId3"/>
    <p:sldId id="291" r:id="rId4"/>
    <p:sldId id="292" r:id="rId5"/>
    <p:sldId id="289" r:id="rId6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sther Burger" initials="EB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28" autoAdjust="0"/>
  </p:normalViewPr>
  <p:slideViewPr>
    <p:cSldViewPr>
      <p:cViewPr>
        <p:scale>
          <a:sx n="77" d="100"/>
          <a:sy n="77" d="100"/>
        </p:scale>
        <p:origin x="-228" y="5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2-01-22T21:11:15.090" idx="16">
    <p:pos x="10" y="10"/>
    <p:text>1. Is dit teveel?
2. In dit hoofdstuk weinig variatie m.b.t. opdrachten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DFC1D91-9CB3-4126-B0DE-A8F3D3CBBB03}" type="datetimeFigureOut">
              <a:rPr lang="nl-NL"/>
              <a:pPr>
                <a:defRPr/>
              </a:pPr>
              <a:t>4-4-2014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ECF7EE-A35F-4D14-9300-DB25A1A3AB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7150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  <p:sp>
        <p:nvSpPr>
          <p:cNvPr id="819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6464B0A-5C12-4BEA-B5AC-82234B14D838}" type="slidenum">
              <a:rPr lang="nl-NL" smtClean="0"/>
              <a:pPr/>
              <a:t>1</a:t>
            </a:fld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9220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D9905752-5193-4982-85E5-30932C7F97D3}" type="slidenum">
              <a:rPr lang="nl-NL" smtClean="0"/>
              <a:pPr/>
              <a:t>2</a:t>
            </a:fld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0244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9DE4A40-CFC6-4289-A5D2-7387DEB30960}" type="slidenum">
              <a:rPr lang="nl-NL" smtClean="0"/>
              <a:pPr/>
              <a:t>3</a:t>
            </a:fld>
            <a:endParaRPr lang="nl-N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1268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D923F81-85FA-487A-BE07-D73A28E70580}" type="slidenum">
              <a:rPr lang="nl-NL" smtClean="0"/>
              <a:pPr/>
              <a:t>4</a:t>
            </a:fld>
            <a:endParaRPr lang="nl-N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  <p:sp>
        <p:nvSpPr>
          <p:cNvPr id="12292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7D0EF96-78CF-474C-B5A5-0EC779EFE04B}" type="slidenum">
              <a:rPr lang="nl-NL" smtClean="0"/>
              <a:pPr/>
              <a:t>5</a:t>
            </a:fld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3CDDA-0FC5-45CC-BBF5-7856D779CF0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744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D9DCC-EFEC-4AAE-831A-E7DCE4FDE6C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8105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57D93-46F8-4F1A-A9C0-2097C321801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876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E329C-06D5-4680-B70C-CA66601EB00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16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12857E-65BF-4B23-8F12-79020D10BF9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111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3391B-6301-40FB-A1C1-7C30B7086A3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88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66BCB-EBD5-4F5E-85DF-04FF9A94504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297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EB590-CA78-4D0B-9040-4BEA9624424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7326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B5E81-F85C-425C-9DF0-58F75E4AFE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5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8049A-C011-44EC-8EAE-6CAA95BB6AD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834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4C2A2-233E-4602-AEEF-D27989A5B4C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720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73C59F3-3DED-4C00-BF3A-0E0C5A897DB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470025"/>
          </a:xfrm>
        </p:spPr>
        <p:txBody>
          <a:bodyPr/>
          <a:lstStyle/>
          <a:p>
            <a:pPr eaLnBrk="1" hangingPunct="1"/>
            <a:r>
              <a:rPr lang="nl-NL" sz="3600" b="1" smtClean="0">
                <a:latin typeface="Calibri" pitchFamily="34" charset="0"/>
              </a:rPr>
              <a:t>Hoofdstuk 5</a:t>
            </a:r>
            <a:br>
              <a:rPr lang="nl-NL" sz="3600" b="1" smtClean="0">
                <a:latin typeface="Calibri" pitchFamily="34" charset="0"/>
              </a:rPr>
            </a:br>
            <a:r>
              <a:rPr lang="nl-NL" sz="3600" b="1" smtClean="0">
                <a:latin typeface="Calibri" pitchFamily="34" charset="0"/>
              </a:rPr>
              <a:t>Grammatica woordsoorten</a:t>
            </a:r>
            <a:br>
              <a:rPr lang="nl-NL" sz="3600" b="1" smtClean="0">
                <a:latin typeface="Calibri" pitchFamily="34" charset="0"/>
              </a:rPr>
            </a:br>
            <a:endParaRPr lang="nl-NL" sz="3600" b="1" smtClean="0">
              <a:latin typeface="Calibr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nl-NL" dirty="0" smtClean="0">
                <a:solidFill>
                  <a:schemeClr val="bg2"/>
                </a:solidFill>
                <a:latin typeface="Calibri" pitchFamily="34" charset="0"/>
              </a:rPr>
              <a:t>Bijwoord</a:t>
            </a:r>
          </a:p>
        </p:txBody>
      </p:sp>
      <p:sp>
        <p:nvSpPr>
          <p:cNvPr id="2053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200" dirty="0" smtClean="0">
                <a:solidFill>
                  <a:srgbClr val="A6A6A6"/>
                </a:solidFill>
              </a:rPr>
              <a:t>                                                                      </a:t>
            </a:r>
            <a:endParaRPr lang="nl-NL" sz="1200" dirty="0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dirty="0" smtClean="0">
                <a:latin typeface="Calibri" pitchFamily="34" charset="0"/>
              </a:rPr>
              <a:t>Wat is een bijwoord?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bijwoordelijke bepaling die uit één woord bestaat, noemen we een bijwoord.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Ook ondergeschikte bijwoordelijke bepalingen zijn als woordsoort een bijwoord.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bijwoord geeft antwoord op de vragen Waar?, Wanneer? Waarom?, Hoe? enz.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De vraagwoorden als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waar</a:t>
            </a:r>
            <a:r>
              <a:rPr lang="nl-NL" sz="2400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wanneer</a:t>
            </a:r>
            <a:r>
              <a:rPr lang="nl-NL" sz="2400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waarom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nl-NL" sz="2400" dirty="0" smtClean="0">
                <a:latin typeface="Calibri" pitchFamily="34" charset="0"/>
              </a:rPr>
              <a:t>etc. zijn </a:t>
            </a:r>
            <a:r>
              <a:rPr lang="nl-NL" sz="2400" dirty="0" smtClean="0">
                <a:latin typeface="Calibri" pitchFamily="34" charset="0"/>
              </a:rPr>
              <a:t>ook </a:t>
            </a:r>
            <a:r>
              <a:rPr lang="nl-NL" sz="2400" dirty="0" smtClean="0">
                <a:latin typeface="Calibri" pitchFamily="34" charset="0"/>
              </a:rPr>
              <a:t>bijwoorden. 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het bijwoord?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877300" cy="52578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die – ik – koeien – Moederdag – wanneer		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>
                <a:latin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</a:rPr>
              <a:t>at – nooit – schijnen – wie – zeven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dit – interessante – koppig - misschien – water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>
                <a:latin typeface="Calibri" pitchFamily="34" charset="0"/>
              </a:rPr>
              <a:t>d</a:t>
            </a:r>
            <a:r>
              <a:rPr lang="nl-NL" sz="2400" dirty="0" smtClean="0">
                <a:latin typeface="Calibri" pitchFamily="34" charset="0"/>
              </a:rPr>
              <a:t>eze – gezellige – mijn – straks – zoveelste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Oval 16"/>
          <p:cNvSpPr>
            <a:spLocks noChangeArrowheads="1"/>
          </p:cNvSpPr>
          <p:nvPr/>
        </p:nvSpPr>
        <p:spPr bwMode="auto">
          <a:xfrm>
            <a:off x="4724400" y="2281238"/>
            <a:ext cx="1360488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1447800" y="3124200"/>
            <a:ext cx="8382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7" name="Oval 16"/>
          <p:cNvSpPr>
            <a:spLocks noChangeArrowheads="1"/>
          </p:cNvSpPr>
          <p:nvPr/>
        </p:nvSpPr>
        <p:spPr bwMode="auto">
          <a:xfrm>
            <a:off x="4152900" y="4033838"/>
            <a:ext cx="1485900" cy="609600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  <p:sp>
        <p:nvSpPr>
          <p:cNvPr id="8" name="Oval 16"/>
          <p:cNvSpPr>
            <a:spLocks noChangeArrowheads="1"/>
          </p:cNvSpPr>
          <p:nvPr/>
        </p:nvSpPr>
        <p:spPr bwMode="auto">
          <a:xfrm>
            <a:off x="3678238" y="4922838"/>
            <a:ext cx="1143000" cy="547687"/>
          </a:xfrm>
          <a:prstGeom prst="ellipse">
            <a:avLst/>
          </a:prstGeom>
          <a:noFill/>
          <a:ln w="38100">
            <a:solidFill>
              <a:srgbClr val="00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Wat is een bijwoord?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Bijwoorden </a:t>
            </a:r>
            <a:r>
              <a:rPr lang="nl-NL" sz="2400" dirty="0">
                <a:latin typeface="Calibri" pitchFamily="34" charset="0"/>
              </a:rPr>
              <a:t>die in een zin gebruikt zijn als </a:t>
            </a:r>
            <a:r>
              <a:rPr lang="nl-NL" sz="2400" dirty="0" smtClean="0">
                <a:latin typeface="Calibri" pitchFamily="34" charset="0"/>
              </a:rPr>
              <a:t>opvulwoordjes </a:t>
            </a:r>
            <a:r>
              <a:rPr lang="nl-NL" sz="2400" i="1" dirty="0" smtClean="0">
                <a:latin typeface="Calibri" pitchFamily="34" charset="0"/>
              </a:rPr>
              <a:t>(zoals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ook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nog</a:t>
            </a:r>
            <a:r>
              <a:rPr lang="nl-NL" sz="2400" i="1" dirty="0" smtClean="0">
                <a:latin typeface="Calibri" pitchFamily="34" charset="0"/>
              </a:rPr>
              <a:t>, 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wel</a:t>
            </a:r>
            <a:r>
              <a:rPr lang="nl-NL" sz="2400" i="1" dirty="0" smtClean="0">
                <a:latin typeface="Calibri" pitchFamily="34" charset="0"/>
              </a:rPr>
              <a:t>) </a:t>
            </a:r>
            <a:r>
              <a:rPr lang="nl-NL" sz="2400" dirty="0">
                <a:latin typeface="Calibri" pitchFamily="34" charset="0"/>
              </a:rPr>
              <a:t>kun je vaak weglaten</a:t>
            </a:r>
            <a:r>
              <a:rPr lang="nl-NL" sz="2400" dirty="0" smtClean="0">
                <a:latin typeface="Calibri" pitchFamily="34" charset="0"/>
              </a:rPr>
              <a:t>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Een bijwoord kan iets zeggen over een werkwoord, een ander bijwoord of een bijvoeglijk naamwoord. </a:t>
            </a: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Voorbeeld: 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Manneken Pis is een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erg</a:t>
            </a:r>
            <a:r>
              <a:rPr lang="nl-NL" sz="2400" dirty="0" smtClean="0">
                <a:latin typeface="Calibri" pitchFamily="34" charset="0"/>
              </a:rPr>
              <a:t> klein standbeeld in het centrum van Brussel.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erg</a:t>
            </a:r>
            <a:r>
              <a:rPr lang="nl-NL" sz="2400" i="1" dirty="0" smtClean="0">
                <a:latin typeface="Calibri" pitchFamily="34" charset="0"/>
              </a:rPr>
              <a:t> zegt iets over het bijvoeglijke naamwoord klein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nl-NL" sz="2400" dirty="0" smtClean="0">
                <a:latin typeface="Calibri" pitchFamily="34" charset="0"/>
              </a:rPr>
              <a:t>De auto reed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hard</a:t>
            </a:r>
            <a:r>
              <a:rPr lang="nl-NL" sz="2400" dirty="0" smtClean="0">
                <a:latin typeface="Calibri" pitchFamily="34" charset="0"/>
              </a:rPr>
              <a:t> in de bebouwde kom. 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>
                <a:latin typeface="Calibri" pitchFamily="34" charset="0"/>
              </a:rPr>
              <a:t>	</a:t>
            </a:r>
            <a:r>
              <a:rPr lang="nl-NL" sz="2400" i="1" dirty="0" smtClean="0">
                <a:solidFill>
                  <a:srgbClr val="0070C0"/>
                </a:solidFill>
                <a:latin typeface="Calibri" pitchFamily="34" charset="0"/>
              </a:rPr>
              <a:t>hard</a:t>
            </a:r>
            <a:r>
              <a:rPr lang="nl-NL" sz="2400" i="1" dirty="0" smtClean="0">
                <a:latin typeface="Calibri" pitchFamily="34" charset="0"/>
              </a:rPr>
              <a:t> zegt iets over het werkwoord reed</a:t>
            </a:r>
            <a:r>
              <a:rPr lang="nl-NL" sz="2400" dirty="0" smtClean="0">
                <a:latin typeface="Calibri" pitchFamily="34" charset="0"/>
              </a:rPr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nl-NL" sz="2400" dirty="0"/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>
                <a:latin typeface="Calibri" pitchFamily="34" charset="0"/>
              </a:rPr>
              <a:t>	</a:t>
            </a: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nl-NL" sz="2400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i="1" dirty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/>
            </a:r>
            <a:br>
              <a:rPr lang="nl-NL" sz="2400" dirty="0" smtClean="0">
                <a:latin typeface="Calibri" pitchFamily="34" charset="0"/>
              </a:rPr>
            </a:b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hangingPunct="1"/>
            <a:r>
              <a:rPr lang="nl-NL" sz="3000" b="1" smtClean="0">
                <a:latin typeface="Calibri" pitchFamily="34" charset="0"/>
              </a:rPr>
              <a:t>Zijn de woorden in het blauw bijwoorden?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447800"/>
            <a:ext cx="8610600" cy="5257800"/>
          </a:xfrm>
        </p:spPr>
        <p:txBody>
          <a:bodyPr/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Een kettingbotsing van een stel </a:t>
            </a:r>
            <a:r>
              <a:rPr lang="nl-NL" sz="2400" dirty="0" err="1" smtClean="0">
                <a:latin typeface="Calibri" pitchFamily="34" charset="0"/>
              </a:rPr>
              <a:t>Ferrari’s</a:t>
            </a:r>
            <a:r>
              <a:rPr lang="nl-NL" sz="2400" dirty="0" smtClean="0">
                <a:latin typeface="Calibri" pitchFamily="34" charset="0"/>
              </a:rPr>
              <a:t>, Maserati’s en een </a:t>
            </a:r>
            <a:r>
              <a:rPr lang="nl-NL" sz="2400" dirty="0" err="1" smtClean="0">
                <a:latin typeface="Calibri" pitchFamily="34" charset="0"/>
              </a:rPr>
              <a:t>Lamborghini</a:t>
            </a:r>
            <a:r>
              <a:rPr lang="nl-NL" sz="2400" dirty="0" smtClean="0">
                <a:latin typeface="Calibri" pitchFamily="34" charset="0"/>
              </a:rPr>
              <a:t> werd wel een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heel</a:t>
            </a:r>
            <a:r>
              <a:rPr lang="nl-NL" sz="2400" dirty="0" smtClean="0">
                <a:latin typeface="Calibri" pitchFamily="34" charset="0"/>
              </a:rPr>
              <a:t> duur ongeluk.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Waarom staat de toren van Pisa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scheef</a:t>
            </a:r>
            <a:r>
              <a:rPr lang="nl-NL" sz="2400" dirty="0" smtClean="0">
                <a:latin typeface="Calibri" pitchFamily="34" charset="0"/>
              </a:rPr>
              <a:t>?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De conciërge liep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fluitend</a:t>
            </a:r>
            <a:r>
              <a:rPr lang="nl-NL" sz="2400" dirty="0" smtClean="0">
                <a:latin typeface="Calibri" pitchFamily="34" charset="0"/>
              </a:rPr>
              <a:t> over de gangen van het schoolgebouw.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Rochelen op straat vind ik ontzettend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vies</a:t>
            </a:r>
            <a:r>
              <a:rPr lang="nl-NL" sz="2400" dirty="0" smtClean="0">
                <a:latin typeface="Calibri" pitchFamily="34" charset="0"/>
              </a:rPr>
              <a:t>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nl-NL" sz="2400" dirty="0" smtClean="0">
                <a:latin typeface="Calibri" pitchFamily="34" charset="0"/>
              </a:rPr>
              <a:t>Men is </a:t>
            </a:r>
            <a:r>
              <a:rPr lang="nl-NL" sz="2400" dirty="0" smtClean="0">
                <a:solidFill>
                  <a:srgbClr val="0070C0"/>
                </a:solidFill>
                <a:latin typeface="Calibri" pitchFamily="34" charset="0"/>
              </a:rPr>
              <a:t>nooit</a:t>
            </a:r>
            <a:r>
              <a:rPr lang="nl-NL" sz="2400" dirty="0" smtClean="0">
                <a:latin typeface="Calibri" pitchFamily="34" charset="0"/>
              </a:rPr>
              <a:t> te oud om te leren. </a:t>
            </a: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>
              <a:latin typeface="Calibri" pitchFamily="34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marL="0" indent="0" eaLnBrk="1" hangingPunct="1">
              <a:buFontTx/>
              <a:buNone/>
              <a:defRPr/>
            </a:pPr>
            <a:r>
              <a:rPr lang="nl-NL" sz="2400" i="1" dirty="0" smtClean="0">
                <a:latin typeface="Calibri" pitchFamily="34" charset="0"/>
              </a:rPr>
              <a:t>    </a:t>
            </a:r>
          </a:p>
          <a:p>
            <a:pPr marL="0" indent="0" eaLnBrk="1" hangingPunct="1">
              <a:buFontTx/>
              <a:buNone/>
              <a:defRPr/>
            </a:pPr>
            <a:endParaRPr lang="nl-NL" sz="2400" b="1" dirty="0" smtClean="0">
              <a:latin typeface="Calibri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nl-NL" sz="2400" b="1" dirty="0" smtClean="0">
                <a:latin typeface="Calibri" pitchFamily="34" charset="0"/>
              </a:rPr>
              <a:t>	</a:t>
            </a:r>
            <a:r>
              <a:rPr lang="nl-NL" sz="2400" dirty="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  <a:p>
            <a:pPr eaLnBrk="1" hangingPunct="1">
              <a:buFontTx/>
              <a:buNone/>
              <a:defRPr/>
            </a:pPr>
            <a:endParaRPr lang="nl-NL" sz="2400" dirty="0" smtClean="0">
              <a:latin typeface="Calibri" pitchFamily="34" charset="0"/>
            </a:endParaRPr>
          </a:p>
        </p:txBody>
      </p:sp>
      <p:sp>
        <p:nvSpPr>
          <p:cNvPr id="5" name="L-vorm 4"/>
          <p:cNvSpPr/>
          <p:nvPr/>
        </p:nvSpPr>
        <p:spPr>
          <a:xfrm rot="19034662">
            <a:off x="8447088" y="1895475"/>
            <a:ext cx="322262" cy="31908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6" name="L-vorm 5"/>
          <p:cNvSpPr/>
          <p:nvPr/>
        </p:nvSpPr>
        <p:spPr>
          <a:xfrm rot="19034662">
            <a:off x="8440738" y="2835275"/>
            <a:ext cx="322262" cy="31908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7" name="L-vorm 6"/>
          <p:cNvSpPr/>
          <p:nvPr/>
        </p:nvSpPr>
        <p:spPr>
          <a:xfrm rot="19034662">
            <a:off x="8453438" y="3797300"/>
            <a:ext cx="320675" cy="317500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  <p:sp>
        <p:nvSpPr>
          <p:cNvPr id="8" name="Verbodssymbool 7"/>
          <p:cNvSpPr/>
          <p:nvPr/>
        </p:nvSpPr>
        <p:spPr>
          <a:xfrm>
            <a:off x="8388350" y="4800600"/>
            <a:ext cx="457200" cy="4572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>
              <a:solidFill>
                <a:schemeClr val="tx1"/>
              </a:solidFill>
            </a:endParaRPr>
          </a:p>
        </p:txBody>
      </p:sp>
      <p:sp>
        <p:nvSpPr>
          <p:cNvPr id="9" name="L-vorm 8"/>
          <p:cNvSpPr/>
          <p:nvPr/>
        </p:nvSpPr>
        <p:spPr>
          <a:xfrm rot="19034662">
            <a:off x="8458200" y="5781675"/>
            <a:ext cx="322263" cy="319088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</TotalTime>
  <Words>205</Words>
  <Application>Microsoft Office PowerPoint</Application>
  <PresentationFormat>Diavoorstelling (4:3)</PresentationFormat>
  <Paragraphs>126</Paragraphs>
  <Slides>5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Standaardontwerp</vt:lpstr>
      <vt:lpstr>Hoofdstuk 5 Grammatica woordsoorten </vt:lpstr>
      <vt:lpstr>Wat is een bijwoord?</vt:lpstr>
      <vt:lpstr>Wat is het bijwoord?</vt:lpstr>
      <vt:lpstr>Wat is een bijwoord?</vt:lpstr>
      <vt:lpstr>Zijn de woorden in het blauw bijwoorden?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Remco Vrancken</dc:creator>
  <cp:lastModifiedBy>Vrancken, Remco</cp:lastModifiedBy>
  <cp:revision>97</cp:revision>
  <cp:lastPrinted>1601-01-01T00:00:00Z</cp:lastPrinted>
  <dcterms:created xsi:type="dcterms:W3CDTF">1601-01-01T00:00:00Z</dcterms:created>
  <dcterms:modified xsi:type="dcterms:W3CDTF">2014-04-04T11:33:34Z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