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5" r:id="rId3"/>
    <p:sldId id="257" r:id="rId4"/>
    <p:sldId id="258" r:id="rId5"/>
    <p:sldId id="259" r:id="rId6"/>
    <p:sldId id="267" r:id="rId7"/>
    <p:sldId id="266" r:id="rId8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165" autoAdjust="0"/>
  </p:normalViewPr>
  <p:slideViewPr>
    <p:cSldViewPr>
      <p:cViewPr>
        <p:scale>
          <a:sx n="81" d="100"/>
          <a:sy n="81" d="100"/>
        </p:scale>
        <p:origin x="-156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E69AE7B-A782-4333-B929-D88B57CB6ED1}" type="datetimeFigureOut">
              <a:rPr lang="nl-NL"/>
              <a:pPr>
                <a:defRPr/>
              </a:pPr>
              <a:t>24-2-2016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53FA732-EF8F-44BA-A0CA-58A55845AFB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44293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1024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559D81-7E45-460F-AA0B-40594365F373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nl-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A350E6-7980-4A1B-88C2-EB45541B2A56}" type="slidenum">
              <a:rPr lang="nl-NL" smtClean="0"/>
              <a:pPr>
                <a:defRPr/>
              </a:pPr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Tx/>
              <a:buChar char="-"/>
            </a:pPr>
            <a:endParaRPr lang="nl-NL" smtClean="0"/>
          </a:p>
        </p:txBody>
      </p:sp>
      <p:sp>
        <p:nvSpPr>
          <p:cNvPr id="11268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1361C3-29D2-47B3-ADBD-064ACB9E14CA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nl-N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1229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1D7999-5C31-47CB-B8C3-77EA2A0E4841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nl-N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nl-NL" smtClean="0"/>
          </a:p>
        </p:txBody>
      </p:sp>
      <p:sp>
        <p:nvSpPr>
          <p:cNvPr id="13316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74E2ECA-0F03-4DF8-8DDC-5B85266A0705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nl-N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Wingdings" pitchFamily="2" charset="2"/>
              <a:buChar char="Ø"/>
            </a:pPr>
            <a:endParaRPr lang="nl-NL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73870D-1A67-4F8D-B24E-16B63CB3E38A}" type="slidenum">
              <a:rPr lang="nl-NL" smtClean="0"/>
              <a:pPr>
                <a:defRPr/>
              </a:pPr>
              <a:t>7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13813-56D3-44CD-B991-B7B579B7120C}" type="datetimeFigureOut">
              <a:rPr lang="nl-NL"/>
              <a:pPr>
                <a:defRPr/>
              </a:pPr>
              <a:t>24-2-2016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1BDDF-107D-43C1-90C8-E4B0FAC5E23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6525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55389-99C3-4F52-9179-E745F782A4B3}" type="datetimeFigureOut">
              <a:rPr lang="nl-NL"/>
              <a:pPr>
                <a:defRPr/>
              </a:pPr>
              <a:t>24-2-2016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5D4A3-5C0A-4EA4-B416-577937EAC10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7208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E1279-4F02-4EB3-B1C0-84F662A966FA}" type="datetimeFigureOut">
              <a:rPr lang="nl-NL"/>
              <a:pPr>
                <a:defRPr/>
              </a:pPr>
              <a:t>24-2-2016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B2567-C885-48A7-848A-BE1543BFA99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954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85B82-ACDC-4604-8007-E061FAEF740B}" type="datetimeFigureOut">
              <a:rPr lang="nl-NL"/>
              <a:pPr>
                <a:defRPr/>
              </a:pPr>
              <a:t>24-2-2016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10623-481A-4662-BF99-CA969570026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5475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01E27-10FF-48CE-80B1-930ABDCD4E72}" type="datetimeFigureOut">
              <a:rPr lang="nl-NL"/>
              <a:pPr>
                <a:defRPr/>
              </a:pPr>
              <a:t>24-2-2016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91248-72A3-4A71-9FF6-97519B0AA4E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7698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067DD-1D30-44D6-AA13-0249DC4BA2D2}" type="datetimeFigureOut">
              <a:rPr lang="nl-NL"/>
              <a:pPr>
                <a:defRPr/>
              </a:pPr>
              <a:t>24-2-2016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3D1B8-313F-4BFE-A321-B56B61F9EBD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0255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02567-5C4F-416A-92BB-B43D298EE16A}" type="datetimeFigureOut">
              <a:rPr lang="nl-NL"/>
              <a:pPr>
                <a:defRPr/>
              </a:pPr>
              <a:t>24-2-2016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B8BA1-4963-4743-82B1-B4C10A0D8F2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7084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C5FE2-AE34-4C1A-866B-2B2FDFA6EE57}" type="datetimeFigureOut">
              <a:rPr lang="nl-NL"/>
              <a:pPr>
                <a:defRPr/>
              </a:pPr>
              <a:t>24-2-2016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63FB3-E149-444A-95F4-FD72ACA931A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617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032C3-2BA0-4F32-A9FE-75F5673E0185}" type="datetimeFigureOut">
              <a:rPr lang="nl-NL"/>
              <a:pPr>
                <a:defRPr/>
              </a:pPr>
              <a:t>24-2-2016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60318-1DC2-4525-A323-F2171F41D92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7219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AD795-FFCB-4DE8-AE64-5EC5C1C744CF}" type="datetimeFigureOut">
              <a:rPr lang="nl-NL"/>
              <a:pPr>
                <a:defRPr/>
              </a:pPr>
              <a:t>24-2-2016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B8473-5182-478D-B006-4ED0A1B325A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2962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95601-5643-4B45-84BF-48B0B66762F7}" type="datetimeFigureOut">
              <a:rPr lang="nl-NL"/>
              <a:pPr>
                <a:defRPr/>
              </a:pPr>
              <a:t>24-2-2016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91E7F-1CC7-4A55-AC36-81577B73C3B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7703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91008A0-7D5E-49E9-BC85-298FDAE3467B}" type="datetimeFigureOut">
              <a:rPr lang="nl-NL"/>
              <a:pPr>
                <a:defRPr/>
              </a:pPr>
              <a:t>24-2-2016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2B37922-9FF3-4904-B14C-3A16CBF6EF4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 1"/>
          <p:cNvSpPr>
            <a:spLocks noGrp="1"/>
          </p:cNvSpPr>
          <p:nvPr>
            <p:ph type="ctrTitle"/>
          </p:nvPr>
        </p:nvSpPr>
        <p:spPr>
          <a:xfrm>
            <a:off x="611188" y="0"/>
            <a:ext cx="7772400" cy="1470025"/>
          </a:xfrm>
        </p:spPr>
        <p:txBody>
          <a:bodyPr/>
          <a:lstStyle/>
          <a:p>
            <a:pPr eaLnBrk="1" hangingPunct="1"/>
            <a:endParaRPr lang="nl-NL" smtClean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31913" y="2060574"/>
            <a:ext cx="6400800" cy="3384649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Bijvoeglijke bepaling</a:t>
            </a:r>
            <a:endParaRPr lang="nl-NL" dirty="0"/>
          </a:p>
        </p:txBody>
      </p:sp>
      <p:sp>
        <p:nvSpPr>
          <p:cNvPr id="2053" name="Rechthoek 4"/>
          <p:cNvSpPr>
            <a:spLocks noChangeArrowheads="1"/>
          </p:cNvSpPr>
          <p:nvPr/>
        </p:nvSpPr>
        <p:spPr bwMode="auto">
          <a:xfrm>
            <a:off x="684213" y="6381750"/>
            <a:ext cx="79914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nl-NL" sz="1200" dirty="0">
              <a:solidFill>
                <a:srgbClr val="A6A6A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smtClean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nl-NL" sz="2400" dirty="0" smtClean="0"/>
              <a:t>Verdeel de volgende zin in zinsdelen:</a:t>
            </a:r>
          </a:p>
          <a:p>
            <a:pPr>
              <a:buFont typeface="Arial" charset="0"/>
              <a:buNone/>
            </a:pPr>
            <a:endParaRPr lang="nl-NL" sz="2400" dirty="0" smtClean="0"/>
          </a:p>
          <a:p>
            <a:pPr>
              <a:buFont typeface="Arial" charset="0"/>
              <a:buNone/>
            </a:pPr>
            <a:r>
              <a:rPr lang="nl-NL" sz="2400" i="1" dirty="0" smtClean="0"/>
              <a:t>De aardige buurvrouw van verderop is tot mijn grote schrik aangevallen door twee enge, gevaarlijke honden. </a:t>
            </a:r>
          </a:p>
          <a:p>
            <a:pPr>
              <a:buFont typeface="Arial" charset="0"/>
              <a:buNone/>
            </a:pPr>
            <a:endParaRPr lang="nl-NL" sz="2400" dirty="0" smtClean="0"/>
          </a:p>
          <a:p>
            <a:pPr>
              <a:buFont typeface="Arial" charset="0"/>
              <a:buNone/>
            </a:pPr>
            <a:endParaRPr lang="nl-NL" sz="2400" dirty="0" smtClean="0"/>
          </a:p>
          <a:p>
            <a:pPr>
              <a:buFont typeface="Arial" charset="0"/>
              <a:buNone/>
            </a:pPr>
            <a:endParaRPr lang="nl-NL" sz="2400" dirty="0" smtClean="0"/>
          </a:p>
        </p:txBody>
      </p:sp>
      <p:cxnSp>
        <p:nvCxnSpPr>
          <p:cNvPr id="6" name="Rechte verbindingslijn 5"/>
          <p:cNvCxnSpPr/>
          <p:nvPr/>
        </p:nvCxnSpPr>
        <p:spPr>
          <a:xfrm>
            <a:off x="5003800" y="2492375"/>
            <a:ext cx="0" cy="431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5292725" y="2492375"/>
            <a:ext cx="0" cy="431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7885113" y="2492375"/>
            <a:ext cx="0" cy="431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2411413" y="2924175"/>
            <a:ext cx="0" cy="4333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nl-NL" smtClean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nl-NL" sz="2400" smtClean="0"/>
              <a:t>Wijs in elk zinsdeel de kern (het belangrijkste woord) aan:</a:t>
            </a:r>
          </a:p>
          <a:p>
            <a:pPr eaLnBrk="1" hangingPunct="1">
              <a:buFont typeface="Arial" charset="0"/>
              <a:buNone/>
            </a:pPr>
            <a:endParaRPr lang="nl-NL" sz="2400" smtClean="0"/>
          </a:p>
          <a:p>
            <a:pPr eaLnBrk="1" hangingPunct="1">
              <a:buFont typeface="Arial" charset="0"/>
              <a:buNone/>
            </a:pPr>
            <a:r>
              <a:rPr lang="nl-NL" sz="2400" i="1" smtClean="0"/>
              <a:t>De aardige buurvrouw van verderop is tot mijn grote schrik aangevallen door twee enge, gevaarlijke honden. </a:t>
            </a:r>
          </a:p>
          <a:p>
            <a:pPr eaLnBrk="1" hangingPunct="1">
              <a:buFont typeface="Arial" charset="0"/>
              <a:buNone/>
            </a:pPr>
            <a:endParaRPr lang="nl-NL" sz="2400" i="1" smtClean="0"/>
          </a:p>
          <a:p>
            <a:pPr eaLnBrk="1" hangingPunct="1">
              <a:buFont typeface="Arial" charset="0"/>
              <a:buNone/>
            </a:pPr>
            <a:r>
              <a:rPr lang="nl-NL" sz="2400" smtClean="0"/>
              <a:t>Hoe noem je deze woorden?</a:t>
            </a:r>
          </a:p>
          <a:p>
            <a:pPr eaLnBrk="1" hangingPunct="1">
              <a:buFont typeface="Arial" charset="0"/>
              <a:buNone/>
            </a:pPr>
            <a:endParaRPr lang="nl-NL" sz="2400" smtClean="0"/>
          </a:p>
          <a:p>
            <a:pPr eaLnBrk="1" hangingPunct="1">
              <a:buFont typeface="Arial" charset="0"/>
              <a:buNone/>
            </a:pPr>
            <a:r>
              <a:rPr lang="nl-NL" sz="2400" b="1" smtClean="0"/>
              <a:t>Zelfstandige naamwoorden. </a:t>
            </a:r>
          </a:p>
          <a:p>
            <a:pPr eaLnBrk="1" hangingPunct="1">
              <a:buFont typeface="Arial" charset="0"/>
              <a:buNone/>
            </a:pPr>
            <a:endParaRPr lang="nl-NL" sz="2400" smtClean="0"/>
          </a:p>
          <a:p>
            <a:pPr eaLnBrk="1" hangingPunct="1">
              <a:buFont typeface="Arial" charset="0"/>
              <a:buNone/>
            </a:pPr>
            <a:endParaRPr lang="nl-NL" sz="2400" smtClean="0"/>
          </a:p>
          <a:p>
            <a:pPr eaLnBrk="1" hangingPunct="1">
              <a:buFont typeface="Arial" charset="0"/>
              <a:buNone/>
            </a:pPr>
            <a:endParaRPr lang="nl-NL" sz="2200" smtClean="0"/>
          </a:p>
          <a:p>
            <a:pPr eaLnBrk="1" hangingPunct="1">
              <a:buFont typeface="Arial" charset="0"/>
              <a:buNone/>
            </a:pPr>
            <a:endParaRPr lang="nl-NL" sz="2200" smtClean="0"/>
          </a:p>
        </p:txBody>
      </p:sp>
      <p:sp>
        <p:nvSpPr>
          <p:cNvPr id="10" name="Ovaal 9"/>
          <p:cNvSpPr/>
          <p:nvPr/>
        </p:nvSpPr>
        <p:spPr>
          <a:xfrm>
            <a:off x="5940425" y="2924175"/>
            <a:ext cx="935038" cy="360363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11" name="Ovaal 10"/>
          <p:cNvSpPr/>
          <p:nvPr/>
        </p:nvSpPr>
        <p:spPr>
          <a:xfrm>
            <a:off x="7092950" y="2565400"/>
            <a:ext cx="792163" cy="288925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12" name="Ovaal 11"/>
          <p:cNvSpPr/>
          <p:nvPr/>
        </p:nvSpPr>
        <p:spPr>
          <a:xfrm>
            <a:off x="1908175" y="2565400"/>
            <a:ext cx="1439863" cy="28733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>
              <a:solidFill>
                <a:srgbClr val="00B050"/>
              </a:solidFill>
            </a:endParaRPr>
          </a:p>
        </p:txBody>
      </p:sp>
      <p:cxnSp>
        <p:nvCxnSpPr>
          <p:cNvPr id="13" name="Rechte verbindingslijn 12"/>
          <p:cNvCxnSpPr/>
          <p:nvPr/>
        </p:nvCxnSpPr>
        <p:spPr>
          <a:xfrm>
            <a:off x="5003800" y="2492375"/>
            <a:ext cx="0" cy="431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5292725" y="2492375"/>
            <a:ext cx="0" cy="431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7885113" y="2420938"/>
            <a:ext cx="0" cy="431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2411413" y="2852738"/>
            <a:ext cx="0" cy="5032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nl-NL" smtClean="0"/>
          </a:p>
        </p:txBody>
      </p:sp>
      <p:sp>
        <p:nvSpPr>
          <p:cNvPr id="5123" name="Tijdelijke aanduiding voor inhoud 2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nl-NL" sz="2400" smtClean="0"/>
              <a:t>Wijs in dezelfde zin de woorden aan die meer informatie geven</a:t>
            </a:r>
          </a:p>
          <a:p>
            <a:pPr eaLnBrk="1" hangingPunct="1">
              <a:buFont typeface="Arial" charset="0"/>
              <a:buNone/>
            </a:pPr>
            <a:r>
              <a:rPr lang="nl-NL" sz="2400" smtClean="0"/>
              <a:t>over de zelfstandige naamwoorden:</a:t>
            </a:r>
          </a:p>
          <a:p>
            <a:pPr eaLnBrk="1" hangingPunct="1">
              <a:buFont typeface="Arial" charset="0"/>
              <a:buNone/>
            </a:pPr>
            <a:endParaRPr lang="nl-NL" sz="2200" smtClean="0"/>
          </a:p>
          <a:p>
            <a:pPr eaLnBrk="1" hangingPunct="1">
              <a:buFont typeface="Arial" charset="0"/>
              <a:buNone/>
            </a:pPr>
            <a:r>
              <a:rPr lang="nl-NL" sz="2400" i="1" smtClean="0"/>
              <a:t>De aardige </a:t>
            </a:r>
            <a:r>
              <a:rPr lang="nl-NL" sz="2400" b="1" i="1" smtClean="0"/>
              <a:t>buurvrouw </a:t>
            </a:r>
            <a:r>
              <a:rPr lang="nl-NL" sz="2400" i="1" smtClean="0"/>
              <a:t>van verderop is tot mijn grote </a:t>
            </a:r>
            <a:r>
              <a:rPr lang="nl-NL" sz="2400" b="1" i="1" smtClean="0"/>
              <a:t>schrik</a:t>
            </a:r>
            <a:r>
              <a:rPr lang="nl-NL" sz="2400" i="1" smtClean="0"/>
              <a:t> aangevallen door twee enge, gevaarlijke </a:t>
            </a:r>
            <a:r>
              <a:rPr lang="nl-NL" sz="2400" b="1" i="1" smtClean="0"/>
              <a:t>honden</a:t>
            </a:r>
            <a:r>
              <a:rPr lang="nl-NL" sz="2400" i="1" smtClean="0"/>
              <a:t>. </a:t>
            </a:r>
          </a:p>
          <a:p>
            <a:pPr eaLnBrk="1" hangingPunct="1">
              <a:buFont typeface="Arial" charset="0"/>
              <a:buNone/>
            </a:pPr>
            <a:endParaRPr lang="nl-NL" sz="2400" i="1" smtClean="0"/>
          </a:p>
          <a:p>
            <a:pPr eaLnBrk="1" hangingPunct="1">
              <a:buFont typeface="Arial" charset="0"/>
              <a:buNone/>
            </a:pPr>
            <a:r>
              <a:rPr lang="nl-NL" sz="2400" smtClean="0"/>
              <a:t>Hoe noem je deze woorden?</a:t>
            </a:r>
          </a:p>
          <a:p>
            <a:pPr eaLnBrk="1" hangingPunct="1">
              <a:buFont typeface="Arial" charset="0"/>
              <a:buNone/>
            </a:pPr>
            <a:endParaRPr lang="nl-NL" sz="2400" smtClean="0"/>
          </a:p>
          <a:p>
            <a:pPr eaLnBrk="1" hangingPunct="1">
              <a:buFont typeface="Arial" charset="0"/>
              <a:buNone/>
            </a:pPr>
            <a:r>
              <a:rPr lang="nl-NL" sz="2400" b="1" smtClean="0"/>
              <a:t>Bijvoeglijke bepalingen</a:t>
            </a:r>
          </a:p>
          <a:p>
            <a:pPr eaLnBrk="1" hangingPunct="1">
              <a:buFont typeface="Arial" charset="0"/>
              <a:buNone/>
            </a:pPr>
            <a:endParaRPr lang="nl-NL" sz="2400" smtClean="0"/>
          </a:p>
          <a:p>
            <a:pPr eaLnBrk="1" hangingPunct="1">
              <a:buFont typeface="Arial" charset="0"/>
              <a:buNone/>
            </a:pPr>
            <a:endParaRPr lang="nl-NL" sz="2400" smtClean="0"/>
          </a:p>
          <a:p>
            <a:pPr eaLnBrk="1" hangingPunct="1">
              <a:buFont typeface="Arial" charset="0"/>
              <a:buNone/>
            </a:pPr>
            <a:endParaRPr lang="nl-NL" sz="2200" smtClean="0"/>
          </a:p>
          <a:p>
            <a:pPr eaLnBrk="1" hangingPunct="1">
              <a:buFont typeface="Arial" charset="0"/>
              <a:buNone/>
            </a:pPr>
            <a:endParaRPr lang="nl-NL" sz="2200" smtClean="0"/>
          </a:p>
          <a:p>
            <a:pPr eaLnBrk="1" hangingPunct="1">
              <a:buFont typeface="Arial" charset="0"/>
              <a:buNone/>
            </a:pPr>
            <a:endParaRPr lang="nl-NL" sz="2200" smtClean="0"/>
          </a:p>
        </p:txBody>
      </p:sp>
      <p:sp>
        <p:nvSpPr>
          <p:cNvPr id="5" name="Ovaal 4"/>
          <p:cNvSpPr/>
          <p:nvPr/>
        </p:nvSpPr>
        <p:spPr>
          <a:xfrm>
            <a:off x="933450" y="2962275"/>
            <a:ext cx="1008063" cy="360363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6" name="Ovaal 5"/>
          <p:cNvSpPr/>
          <p:nvPr/>
        </p:nvSpPr>
        <p:spPr>
          <a:xfrm>
            <a:off x="6443663" y="3008313"/>
            <a:ext cx="792162" cy="288925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7" name="Ovaal 6"/>
          <p:cNvSpPr/>
          <p:nvPr/>
        </p:nvSpPr>
        <p:spPr>
          <a:xfrm>
            <a:off x="3779838" y="3357563"/>
            <a:ext cx="720725" cy="287337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8" name="Ovaal 7"/>
          <p:cNvSpPr/>
          <p:nvPr/>
        </p:nvSpPr>
        <p:spPr>
          <a:xfrm>
            <a:off x="4500563" y="3357563"/>
            <a:ext cx="1439862" cy="288925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>
              <a:solidFill>
                <a:srgbClr val="00B050"/>
              </a:solidFill>
            </a:endParaRPr>
          </a:p>
        </p:txBody>
      </p:sp>
      <p:cxnSp>
        <p:nvCxnSpPr>
          <p:cNvPr id="10" name="Rechte verbindingslijn 9"/>
          <p:cNvCxnSpPr/>
          <p:nvPr/>
        </p:nvCxnSpPr>
        <p:spPr>
          <a:xfrm>
            <a:off x="5076825" y="2852738"/>
            <a:ext cx="0" cy="5032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5364163" y="2852738"/>
            <a:ext cx="0" cy="5032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2411413" y="3357563"/>
            <a:ext cx="0" cy="5032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7956550" y="2852738"/>
            <a:ext cx="0" cy="5032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al 13"/>
          <p:cNvSpPr/>
          <p:nvPr/>
        </p:nvSpPr>
        <p:spPr>
          <a:xfrm>
            <a:off x="3348038" y="3008313"/>
            <a:ext cx="1728787" cy="276225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nl-NL" smtClean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4525962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2400" dirty="0" smtClean="0"/>
              <a:t>Sommige woorden geven extra informatie over het belangrijkste woord van het zinsdeel (de kern).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2400" dirty="0" smtClean="0"/>
              <a:t>Als deze kern een zelfstandig naamwoord is,  dan is er sprake van een </a:t>
            </a:r>
            <a:r>
              <a:rPr lang="nl-NL" sz="2400" b="1" dirty="0" smtClean="0"/>
              <a:t>bijvoeglijke bepaling</a:t>
            </a:r>
            <a:r>
              <a:rPr lang="nl-NL" sz="2400" dirty="0" smtClean="0"/>
              <a:t>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400" dirty="0" smtClean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nl-NL" sz="2400" i="1" dirty="0" smtClean="0"/>
              <a:t>De aardige </a:t>
            </a:r>
            <a:r>
              <a:rPr lang="nl-NL" sz="2400" b="1" i="1" dirty="0" smtClean="0"/>
              <a:t>buurvrouw </a:t>
            </a:r>
            <a:r>
              <a:rPr lang="nl-NL" sz="2400" i="1" dirty="0" smtClean="0"/>
              <a:t>van hiernaast is tot mijn grote </a:t>
            </a:r>
            <a:r>
              <a:rPr lang="nl-NL" sz="2400" b="1" i="1" dirty="0" smtClean="0"/>
              <a:t>schrik</a:t>
            </a:r>
            <a:r>
              <a:rPr lang="nl-NL" sz="2400" i="1" dirty="0" smtClean="0"/>
              <a:t> aangevallen door twee enge, gevaarlijke </a:t>
            </a:r>
            <a:r>
              <a:rPr lang="nl-NL" sz="2400" b="1" i="1" dirty="0" smtClean="0"/>
              <a:t>honden</a:t>
            </a:r>
            <a:r>
              <a:rPr lang="nl-NL" sz="2400" i="1" dirty="0" smtClean="0"/>
              <a:t>. 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nl-NL" sz="2400" i="1" dirty="0" smtClean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nl-NL" sz="2400" dirty="0" smtClean="0"/>
              <a:t>De omcirkelde woorden geven meer informatie over de kern (</a:t>
            </a:r>
            <a:r>
              <a:rPr lang="nl-NL" sz="2400" dirty="0" err="1" smtClean="0"/>
              <a:t>zn</a:t>
            </a:r>
            <a:r>
              <a:rPr lang="nl-NL" sz="2400" dirty="0" smtClean="0"/>
              <a:t>). Deze woorden zijn </a:t>
            </a:r>
            <a:r>
              <a:rPr lang="nl-NL" sz="2400" b="1" dirty="0" smtClean="0"/>
              <a:t>bijvoeglijke bepalingen. </a:t>
            </a:r>
            <a:r>
              <a:rPr lang="nl-NL" sz="2400" dirty="0" smtClean="0"/>
              <a:t>Ze kunnen voor of na de kern staan.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400" dirty="0" smtClean="0"/>
          </a:p>
        </p:txBody>
      </p:sp>
      <p:sp>
        <p:nvSpPr>
          <p:cNvPr id="7" name="Ovaal 6"/>
          <p:cNvSpPr/>
          <p:nvPr/>
        </p:nvSpPr>
        <p:spPr>
          <a:xfrm>
            <a:off x="900113" y="3789363"/>
            <a:ext cx="1008062" cy="360362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8" name="Ovaal 7"/>
          <p:cNvSpPr/>
          <p:nvPr/>
        </p:nvSpPr>
        <p:spPr>
          <a:xfrm>
            <a:off x="6443663" y="3789363"/>
            <a:ext cx="792162" cy="287337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9" name="Ovaal 8"/>
          <p:cNvSpPr/>
          <p:nvPr/>
        </p:nvSpPr>
        <p:spPr>
          <a:xfrm>
            <a:off x="3779838" y="4149725"/>
            <a:ext cx="647700" cy="28733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10" name="Ovaal 9"/>
          <p:cNvSpPr/>
          <p:nvPr/>
        </p:nvSpPr>
        <p:spPr>
          <a:xfrm>
            <a:off x="4572000" y="4149725"/>
            <a:ext cx="1439863" cy="28733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12" name="Ovaal 11"/>
          <p:cNvSpPr/>
          <p:nvPr/>
        </p:nvSpPr>
        <p:spPr>
          <a:xfrm>
            <a:off x="3419475" y="3789363"/>
            <a:ext cx="1800225" cy="287337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smtClean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nl-NL" sz="2400" smtClean="0"/>
              <a:t>Let op: lidwoorden, bezittelijke voornaamwoorden en telwoorden zijn geen bijvoeglijke naamwoorden. </a:t>
            </a:r>
          </a:p>
          <a:p>
            <a:pPr>
              <a:buFont typeface="Arial" charset="0"/>
              <a:buNone/>
            </a:pPr>
            <a:endParaRPr lang="nl-NL" sz="2400" smtClean="0"/>
          </a:p>
          <a:p>
            <a:pPr>
              <a:buFont typeface="Arial" charset="0"/>
              <a:buNone/>
            </a:pPr>
            <a:r>
              <a:rPr lang="nl-NL" sz="2400" i="1" smtClean="0"/>
              <a:t>door twee enge, gevaarlijke honden.</a:t>
            </a:r>
          </a:p>
          <a:p>
            <a:pPr>
              <a:buFont typeface="Arial" charset="0"/>
              <a:buNone/>
            </a:pPr>
            <a:endParaRPr lang="nl-NL" sz="2400" smtClean="0"/>
          </a:p>
        </p:txBody>
      </p:sp>
      <p:sp>
        <p:nvSpPr>
          <p:cNvPr id="5" name="Ovaal 4"/>
          <p:cNvSpPr/>
          <p:nvPr/>
        </p:nvSpPr>
        <p:spPr>
          <a:xfrm>
            <a:off x="1908175" y="2924175"/>
            <a:ext cx="576263" cy="360363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6" name="Ovaal 5"/>
          <p:cNvSpPr/>
          <p:nvPr/>
        </p:nvSpPr>
        <p:spPr>
          <a:xfrm>
            <a:off x="2627313" y="2852738"/>
            <a:ext cx="1368425" cy="4318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7" name="Verbodssymbool 6"/>
          <p:cNvSpPr/>
          <p:nvPr/>
        </p:nvSpPr>
        <p:spPr>
          <a:xfrm>
            <a:off x="1187450" y="2852738"/>
            <a:ext cx="647700" cy="504825"/>
          </a:xfrm>
          <a:prstGeom prst="noSmoking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smtClean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  <a:defRPr/>
            </a:pPr>
            <a:r>
              <a:rPr lang="nl-NL" sz="2400" dirty="0" smtClean="0"/>
              <a:t>Wijs in de volgende zinnen de </a:t>
            </a:r>
            <a:r>
              <a:rPr lang="nl-NL" sz="2400" b="1" dirty="0" smtClean="0"/>
              <a:t>bijvoeglijke bepalingen</a:t>
            </a:r>
            <a:r>
              <a:rPr lang="nl-NL" sz="2400" dirty="0" smtClean="0"/>
              <a:t> aan bij de </a:t>
            </a:r>
            <a:r>
              <a:rPr lang="nl-NL" sz="2400" u="sng" dirty="0" smtClean="0"/>
              <a:t>onderstreepte kern</a:t>
            </a:r>
            <a:r>
              <a:rPr lang="nl-NL" sz="2400" dirty="0" smtClean="0"/>
              <a:t>.</a:t>
            </a:r>
          </a:p>
          <a:p>
            <a:pPr>
              <a:buFont typeface="Arial" charset="0"/>
              <a:buNone/>
              <a:defRPr/>
            </a:pPr>
            <a:endParaRPr lang="nl-NL" sz="2400" dirty="0" smtClean="0"/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nl-NL" sz="2400" i="1" dirty="0" err="1" smtClean="0"/>
              <a:t>Roald</a:t>
            </a:r>
            <a:r>
              <a:rPr lang="nl-NL" sz="2400" i="1" dirty="0" smtClean="0"/>
              <a:t> </a:t>
            </a:r>
            <a:r>
              <a:rPr lang="nl-NL" sz="2400" i="1" dirty="0" err="1" smtClean="0"/>
              <a:t>Dahl</a:t>
            </a:r>
            <a:r>
              <a:rPr lang="nl-NL" sz="2400" i="1" dirty="0" smtClean="0"/>
              <a:t> is een bijzondere </a:t>
            </a:r>
            <a:r>
              <a:rPr lang="nl-NL" sz="2400" i="1" u="sng" dirty="0" smtClean="0"/>
              <a:t>schrijver</a:t>
            </a:r>
            <a:r>
              <a:rPr lang="nl-NL" sz="2400" i="1" dirty="0" smtClean="0"/>
              <a:t>. </a:t>
            </a: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nl-NL" sz="2400" i="1" dirty="0" smtClean="0"/>
              <a:t>Hij schreef het populaire </a:t>
            </a:r>
            <a:r>
              <a:rPr lang="nl-NL" sz="2400" i="1" u="sng" dirty="0" smtClean="0"/>
              <a:t>boek</a:t>
            </a:r>
            <a:r>
              <a:rPr lang="nl-NL" sz="2400" i="1" dirty="0" smtClean="0"/>
              <a:t> ‘</a:t>
            </a:r>
            <a:r>
              <a:rPr lang="nl-NL" sz="2400" i="1" dirty="0" err="1" smtClean="0"/>
              <a:t>Mathilda</a:t>
            </a:r>
            <a:r>
              <a:rPr lang="nl-NL" sz="2400" i="1" dirty="0" smtClean="0"/>
              <a:t>’.</a:t>
            </a: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nl-NL" sz="2400" i="1" dirty="0" err="1" smtClean="0"/>
              <a:t>Quintin</a:t>
            </a:r>
            <a:r>
              <a:rPr lang="nl-NL" sz="2400" i="1" dirty="0" smtClean="0"/>
              <a:t> Blake maakte hierbij de mooie, aansprekende </a:t>
            </a:r>
            <a:r>
              <a:rPr lang="nl-NL" sz="2400" i="1" u="sng" dirty="0" smtClean="0"/>
              <a:t>tekeningen</a:t>
            </a:r>
            <a:r>
              <a:rPr lang="nl-NL" sz="2400" i="1" dirty="0" smtClean="0"/>
              <a:t>. </a:t>
            </a: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nl-NL" sz="2400" i="1" u="sng" dirty="0" smtClean="0"/>
              <a:t>De kleindochter </a:t>
            </a:r>
            <a:r>
              <a:rPr lang="nl-NL" sz="2400" i="1" dirty="0" smtClean="0"/>
              <a:t>van </a:t>
            </a:r>
            <a:r>
              <a:rPr lang="nl-NL" sz="2400" i="1" dirty="0" err="1" smtClean="0"/>
              <a:t>Dahl</a:t>
            </a:r>
            <a:r>
              <a:rPr lang="nl-NL" sz="2400" i="1" dirty="0" smtClean="0"/>
              <a:t> is getrouwd met de </a:t>
            </a:r>
            <a:br>
              <a:rPr lang="nl-NL" sz="2400" i="1" dirty="0" smtClean="0"/>
            </a:br>
            <a:r>
              <a:rPr lang="nl-NL" sz="2400" i="1" dirty="0" err="1" smtClean="0"/>
              <a:t>award-winnende</a:t>
            </a:r>
            <a:r>
              <a:rPr lang="nl-NL" sz="2400" i="1" dirty="0" smtClean="0"/>
              <a:t> </a:t>
            </a:r>
            <a:r>
              <a:rPr lang="nl-NL" sz="2400" i="1" u="sng" dirty="0" smtClean="0"/>
              <a:t>zanger</a:t>
            </a:r>
            <a:r>
              <a:rPr lang="nl-NL" sz="2400" i="1" dirty="0" smtClean="0"/>
              <a:t> Jamie </a:t>
            </a:r>
            <a:r>
              <a:rPr lang="nl-NL" sz="2400" i="1" dirty="0" err="1" smtClean="0"/>
              <a:t>Cullum</a:t>
            </a:r>
            <a:r>
              <a:rPr lang="nl-NL" sz="2400" i="1" dirty="0" smtClean="0"/>
              <a:t>.</a:t>
            </a: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nl-NL" sz="2400" i="1" dirty="0" smtClean="0"/>
              <a:t>Een prachtig geïllustreerd </a:t>
            </a:r>
            <a:r>
              <a:rPr lang="nl-NL" sz="2400" i="1" u="sng" dirty="0" smtClean="0"/>
              <a:t>boek</a:t>
            </a:r>
            <a:r>
              <a:rPr lang="nl-NL" sz="2400" i="1" dirty="0" smtClean="0"/>
              <a:t> van </a:t>
            </a:r>
            <a:r>
              <a:rPr lang="nl-NL" sz="2400" i="1" dirty="0" err="1" smtClean="0"/>
              <a:t>Dahl</a:t>
            </a:r>
            <a:r>
              <a:rPr lang="nl-NL" sz="2400" i="1" dirty="0" smtClean="0"/>
              <a:t> heeft een prijs gewonnen. </a:t>
            </a:r>
          </a:p>
          <a:p>
            <a:pPr marL="457200" indent="-457200">
              <a:buFont typeface="Arial" charset="0"/>
              <a:buAutoNum type="arabicPeriod"/>
              <a:defRPr/>
            </a:pPr>
            <a:endParaRPr lang="nl-NL" sz="2400" i="1" dirty="0" smtClean="0"/>
          </a:p>
          <a:p>
            <a:pPr marL="457200" indent="-457200">
              <a:buFont typeface="Arial" charset="0"/>
              <a:buAutoNum type="arabicPeriod"/>
              <a:defRPr/>
            </a:pPr>
            <a:endParaRPr lang="nl-NL" sz="2400" dirty="0" smtClean="0"/>
          </a:p>
          <a:p>
            <a:pPr>
              <a:buFont typeface="Arial" charset="0"/>
              <a:buNone/>
              <a:defRPr/>
            </a:pPr>
            <a:endParaRPr lang="nl-NL" dirty="0"/>
          </a:p>
        </p:txBody>
      </p:sp>
      <p:sp>
        <p:nvSpPr>
          <p:cNvPr id="5" name="Ovaal 4"/>
          <p:cNvSpPr/>
          <p:nvPr/>
        </p:nvSpPr>
        <p:spPr>
          <a:xfrm>
            <a:off x="3132138" y="2852738"/>
            <a:ext cx="1368425" cy="4318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6" name="Ovaal 5"/>
          <p:cNvSpPr/>
          <p:nvPr/>
        </p:nvSpPr>
        <p:spPr>
          <a:xfrm>
            <a:off x="2771775" y="3357563"/>
            <a:ext cx="1223963" cy="358775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8" name="Ovaal 7"/>
          <p:cNvSpPr/>
          <p:nvPr/>
        </p:nvSpPr>
        <p:spPr>
          <a:xfrm>
            <a:off x="4932363" y="3789363"/>
            <a:ext cx="792162" cy="360362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9" name="Ovaal 8"/>
          <p:cNvSpPr/>
          <p:nvPr/>
        </p:nvSpPr>
        <p:spPr>
          <a:xfrm>
            <a:off x="5867400" y="3716338"/>
            <a:ext cx="1728788" cy="433387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0" name="Ovaal 9"/>
          <p:cNvSpPr/>
          <p:nvPr/>
        </p:nvSpPr>
        <p:spPr>
          <a:xfrm>
            <a:off x="2987675" y="4581525"/>
            <a:ext cx="1152525" cy="360363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2" name="Ovaal 11"/>
          <p:cNvSpPr/>
          <p:nvPr/>
        </p:nvSpPr>
        <p:spPr>
          <a:xfrm>
            <a:off x="971550" y="5013325"/>
            <a:ext cx="2160588" cy="360363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1" name="Ovaal 10"/>
          <p:cNvSpPr/>
          <p:nvPr/>
        </p:nvSpPr>
        <p:spPr>
          <a:xfrm>
            <a:off x="1476375" y="5373688"/>
            <a:ext cx="2735263" cy="4318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3" name="Ovaal 12"/>
          <p:cNvSpPr/>
          <p:nvPr/>
        </p:nvSpPr>
        <p:spPr>
          <a:xfrm>
            <a:off x="4859338" y="5373688"/>
            <a:ext cx="1152525" cy="358775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  <p:bldP spid="12" grpId="0" animBg="1"/>
      <p:bldP spid="11" grpId="0" animBg="1"/>
      <p:bldP spid="13" grpId="0" animBg="1"/>
    </p:bld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354</TotalTime>
  <Words>261</Words>
  <Application>Microsoft Office PowerPoint</Application>
  <PresentationFormat>Diavoorstelling (4:3)</PresentationFormat>
  <Paragraphs>52</Paragraphs>
  <Slides>7</Slides>
  <Notes>6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Office-thema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r.vrancken@briantcollege.nl</dc:creator>
  <cp:lastModifiedBy>Vrancken, Remco</cp:lastModifiedBy>
  <cp:revision>25</cp:revision>
  <dcterms:created xsi:type="dcterms:W3CDTF">2013-03-10T12:49:25Z</dcterms:created>
  <dcterms:modified xsi:type="dcterms:W3CDTF">2016-02-24T12:32:02Z</dcterms:modified>
</cp:coreProperties>
</file>