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1" r:id="rId3"/>
    <p:sldId id="269" r:id="rId4"/>
    <p:sldId id="257" r:id="rId5"/>
    <p:sldId id="263" r:id="rId6"/>
    <p:sldId id="264" r:id="rId7"/>
    <p:sldId id="266" r:id="rId8"/>
    <p:sldId id="270" r:id="rId9"/>
    <p:sldId id="268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mco" initials="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3-03T08:14:43.919" idx="1">
    <p:pos x="10" y="10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769FD-FDFE-4BB1-A492-AB5D9C1529E8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FC447-3FB1-4E07-BB02-0C05CDA66E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415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 typeface="Wingdings" pitchFamily="2" charset="2"/>
              <a:buChar char="Ø"/>
            </a:pPr>
            <a:endParaRPr lang="nl-NL" smtClean="0"/>
          </a:p>
        </p:txBody>
      </p:sp>
      <p:sp>
        <p:nvSpPr>
          <p:cNvPr id="13316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4E2ECA-0F03-4DF8-8DDC-5B85266A0705}" type="slidenum">
              <a:rPr lang="nl-NL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57407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Wingdings" pitchFamily="2" charset="2"/>
              <a:buChar char="Ø"/>
            </a:pPr>
            <a:endParaRPr lang="nl-NL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73870D-1A67-4F8D-B24E-16B63CB3E38A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483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9B2C34F-04F1-42AE-B4CC-A41C7208B8C7}" type="datetimeFigureOut">
              <a:rPr lang="nl-NL" smtClean="0"/>
              <a:t>24-05-16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AB028B33-3BDC-4C31-9887-F6A7A46190BC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dirty="0" smtClean="0"/>
              <a:t>Grammatica</a:t>
            </a:r>
            <a:endParaRPr lang="nl-NL" sz="6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Betrekkelijk voornaamwoord en bijvoeglijke bepaling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1073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een betrekkelijk voornaamwoord is en hoe je ze uit een zin haalt.</a:t>
            </a:r>
          </a:p>
          <a:p>
            <a:r>
              <a:rPr lang="nl-NL" dirty="0" smtClean="0"/>
              <a:t>Wat een bijvoeglijke bepaling is en hoe je deze uit een zin haalt.</a:t>
            </a:r>
          </a:p>
          <a:p>
            <a:endParaRPr lang="nl-NL" dirty="0"/>
          </a:p>
          <a:p>
            <a:r>
              <a:rPr lang="nl-NL" dirty="0" smtClean="0"/>
              <a:t>Wat een </a:t>
            </a:r>
            <a:r>
              <a:rPr lang="nl-NL" dirty="0" err="1" smtClean="0"/>
              <a:t>bijvoegelijke</a:t>
            </a:r>
            <a:r>
              <a:rPr lang="nl-NL" dirty="0" smtClean="0"/>
              <a:t> bijzin is en hoe je deze uit een zin haalt.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356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deze les?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u="sng" dirty="0" smtClean="0"/>
              <a:t>Startopdracht, </a:t>
            </a:r>
            <a:r>
              <a:rPr lang="nl-NL" dirty="0" smtClean="0"/>
              <a:t>neem de zinnen over bij de opdrachten 4,5,7 (</a:t>
            </a:r>
            <a:r>
              <a:rPr lang="nl-NL" dirty="0" err="1" smtClean="0"/>
              <a:t>blz</a:t>
            </a:r>
            <a:r>
              <a:rPr lang="nl-NL" dirty="0" smtClean="0"/>
              <a:t> 98,99,100) (10m)</a:t>
            </a:r>
          </a:p>
          <a:p>
            <a:endParaRPr lang="nl-NL" dirty="0"/>
          </a:p>
          <a:p>
            <a:r>
              <a:rPr lang="nl-NL" dirty="0" smtClean="0"/>
              <a:t>Uitleg theorie  (10-15m)</a:t>
            </a:r>
          </a:p>
          <a:p>
            <a:endParaRPr lang="nl-NL" dirty="0"/>
          </a:p>
          <a:p>
            <a:r>
              <a:rPr lang="nl-NL" dirty="0" smtClean="0"/>
              <a:t>Maken opdrachten 1,3,4,5,7 paragraaf 3,2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3394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Betrekkelijk voornaamwoord (</a:t>
            </a:r>
            <a:r>
              <a:rPr lang="nl-NL" dirty="0" err="1" smtClean="0"/>
              <a:t>bvn</a:t>
            </a:r>
            <a:r>
              <a:rPr lang="nl-NL" dirty="0" smtClean="0"/>
              <a:t>) wat is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484784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Het </a:t>
            </a:r>
            <a:r>
              <a:rPr lang="nl-NL" b="1" dirty="0" err="1" smtClean="0">
                <a:solidFill>
                  <a:srgbClr val="FF0000"/>
                </a:solidFill>
              </a:rPr>
              <a:t>bvn</a:t>
            </a:r>
            <a:r>
              <a:rPr lang="nl-NL" dirty="0" smtClean="0">
                <a:solidFill>
                  <a:srgbClr val="FF0000"/>
                </a:solidFill>
              </a:rPr>
              <a:t>  (</a:t>
            </a:r>
            <a:r>
              <a:rPr lang="nl-NL" dirty="0" err="1" smtClean="0">
                <a:solidFill>
                  <a:srgbClr val="FF0000"/>
                </a:solidFill>
              </a:rPr>
              <a:t>die,dat,wie,wat</a:t>
            </a:r>
            <a:r>
              <a:rPr lang="nl-NL" dirty="0" smtClean="0">
                <a:solidFill>
                  <a:srgbClr val="FF0000"/>
                </a:solidFill>
              </a:rPr>
              <a:t>) </a:t>
            </a:r>
            <a:r>
              <a:rPr lang="nl-NL" dirty="0" smtClean="0"/>
              <a:t>verwijst naar een </a:t>
            </a:r>
            <a:r>
              <a:rPr lang="nl-NL" b="1" u="sng" dirty="0" smtClean="0">
                <a:solidFill>
                  <a:srgbClr val="FF0000"/>
                </a:solidFill>
              </a:rPr>
              <a:t>woord/groepje woorden </a:t>
            </a:r>
            <a:r>
              <a:rPr lang="nl-NL" dirty="0" smtClean="0"/>
              <a:t>dat al eerder in de zin genoemd is </a:t>
            </a:r>
            <a:r>
              <a:rPr lang="nl-NL" b="1" u="sng" dirty="0" smtClean="0">
                <a:solidFill>
                  <a:srgbClr val="FF0000"/>
                </a:solidFill>
              </a:rPr>
              <a:t>(het antecedent)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b="1" dirty="0" smtClean="0"/>
              <a:t>Kijk maar eens naar de volgende zinnen</a:t>
            </a:r>
            <a:endParaRPr lang="nl-NL" dirty="0" smtClean="0"/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Meneer Vrancken die altijd een mooie PowerPoint maakt, gaat zo naar huis.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u="sng" dirty="0" smtClean="0"/>
              <a:t>Het bord, dat nog even gekalibreerd werd, werkt weer.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>
            <a:off x="1331640" y="3645024"/>
            <a:ext cx="136815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827583" y="4850904"/>
            <a:ext cx="1010779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17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Wanneer gebruik je de </a:t>
            </a:r>
            <a:r>
              <a:rPr lang="nl-NL" dirty="0" err="1" smtClean="0"/>
              <a:t>bvn</a:t>
            </a:r>
            <a:r>
              <a:rPr lang="nl-NL" dirty="0" smtClean="0"/>
              <a:t> die/dat/wie?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744257"/>
            <a:ext cx="7620000" cy="43735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dirty="0" smtClean="0"/>
              <a:t>Ligt aan </a:t>
            </a:r>
            <a:r>
              <a:rPr lang="nl-NL" b="1" u="sng" dirty="0" smtClean="0"/>
              <a:t>het lidwoord </a:t>
            </a:r>
            <a:r>
              <a:rPr lang="nl-NL" dirty="0" smtClean="0"/>
              <a:t>van het antecedent.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Lidwoord de=die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De man die daar op straat loopt ken ik van vroeger.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Lidwoord het=dat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dirty="0" smtClean="0"/>
              <a:t>Het meisje dat daar op straat loopt ken ik van vroeger.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u="sng" dirty="0" smtClean="0"/>
              <a:t>Let op: </a:t>
            </a:r>
          </a:p>
          <a:p>
            <a:pPr marL="0" indent="0">
              <a:buNone/>
            </a:pPr>
            <a:r>
              <a:rPr lang="nl-NL" u="sng" dirty="0" smtClean="0"/>
              <a:t>staat er een voorzetsel voor het </a:t>
            </a:r>
            <a:r>
              <a:rPr lang="nl-NL" u="sng" dirty="0" err="1" smtClean="0"/>
              <a:t>betrk</a:t>
            </a:r>
            <a:r>
              <a:rPr lang="nl-NL" u="sng" dirty="0" smtClean="0"/>
              <a:t> </a:t>
            </a:r>
            <a:r>
              <a:rPr lang="nl-NL" u="sng" dirty="0" err="1" smtClean="0"/>
              <a:t>vnw</a:t>
            </a:r>
            <a:r>
              <a:rPr lang="nl-NL" u="sng" dirty="0" smtClean="0"/>
              <a:t> en verwijst het naar personen dan WIE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man op wie velen rekenen heeft zich kandidaat gesteld.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Gekromde PIJL-OMLAAG 3"/>
          <p:cNvSpPr/>
          <p:nvPr/>
        </p:nvSpPr>
        <p:spPr>
          <a:xfrm>
            <a:off x="611560" y="2636912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" name="Gekromde PIJL-OMLAAG 4"/>
          <p:cNvSpPr/>
          <p:nvPr/>
        </p:nvSpPr>
        <p:spPr>
          <a:xfrm>
            <a:off x="683568" y="5229200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827584" y="3787023"/>
            <a:ext cx="792088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55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Wanneer wat?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b="1" u="sng" dirty="0" smtClean="0"/>
              <a:t>Wat</a:t>
            </a:r>
            <a:r>
              <a:rPr lang="nl-NL" dirty="0" smtClean="0"/>
              <a:t> gebruik je als het antecedent: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onbepaald </a:t>
            </a:r>
            <a:r>
              <a:rPr lang="nl-NL" u="sng" dirty="0" err="1" smtClean="0"/>
              <a:t>vnw</a:t>
            </a:r>
            <a:r>
              <a:rPr lang="nl-NL" u="sng" dirty="0" smtClean="0"/>
              <a:t> is (niets, iets, alles)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Niets </a:t>
            </a:r>
            <a:r>
              <a:rPr lang="nl-NL" dirty="0"/>
              <a:t>wat ik doe is goed.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overtreffende trap is.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Het hardste wat hij ooit liep was 28km per uur.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u="sng" dirty="0" smtClean="0"/>
              <a:t>Een hele zin is.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Hij uitte kritiek op haar opstel</a:t>
            </a:r>
            <a:r>
              <a:rPr lang="nl-NL" dirty="0" smtClean="0"/>
              <a:t>, wat zij niet leuk vond.</a:t>
            </a:r>
          </a:p>
          <a:p>
            <a:pPr marL="0" indent="0">
              <a:buNone/>
            </a:pPr>
            <a:endParaRPr lang="nl-NL" dirty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514350" indent="-514350">
              <a:buFont typeface="+mj-lt"/>
              <a:buAutoNum type="arabicPeriod"/>
            </a:pPr>
            <a:endParaRPr lang="nl-NL" dirty="0"/>
          </a:p>
        </p:txBody>
      </p:sp>
      <p:sp>
        <p:nvSpPr>
          <p:cNvPr id="5" name="Gekromde PIJL-OMLAAG 4"/>
          <p:cNvSpPr/>
          <p:nvPr/>
        </p:nvSpPr>
        <p:spPr>
          <a:xfrm>
            <a:off x="611560" y="2636912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6" name="Gekromde PIJL-OMLAAG 5"/>
          <p:cNvSpPr/>
          <p:nvPr/>
        </p:nvSpPr>
        <p:spPr>
          <a:xfrm>
            <a:off x="1619672" y="5197050"/>
            <a:ext cx="2088232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7" name="Gekromde PIJL-OMLAAG 6"/>
          <p:cNvSpPr/>
          <p:nvPr/>
        </p:nvSpPr>
        <p:spPr>
          <a:xfrm>
            <a:off x="1043608" y="3949871"/>
            <a:ext cx="792088" cy="36004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147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Bijvoeglijke bepaling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Sommige woorden geven </a:t>
            </a:r>
            <a:r>
              <a:rPr lang="nl-NL" sz="2400" b="1" u="sng" dirty="0" smtClean="0">
                <a:solidFill>
                  <a:srgbClr val="FF0000"/>
                </a:solidFill>
              </a:rPr>
              <a:t>extra informatie </a:t>
            </a:r>
            <a:r>
              <a:rPr lang="nl-NL" sz="2400" dirty="0" smtClean="0"/>
              <a:t>over het </a:t>
            </a:r>
            <a:r>
              <a:rPr lang="nl-NL" sz="2400" b="1" u="sng" dirty="0" smtClean="0">
                <a:solidFill>
                  <a:srgbClr val="FF0000"/>
                </a:solidFill>
              </a:rPr>
              <a:t>belangrijkste woord van het zinsdee</a:t>
            </a:r>
            <a:r>
              <a:rPr lang="nl-NL" sz="2400" dirty="0" smtClean="0">
                <a:solidFill>
                  <a:srgbClr val="FF0000"/>
                </a:solidFill>
              </a:rPr>
              <a:t>l </a:t>
            </a:r>
            <a:r>
              <a:rPr lang="nl-NL" sz="2400" dirty="0" smtClean="0"/>
              <a:t>(de kern).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nl-NL" sz="2400" dirty="0" smtClean="0"/>
              <a:t>Als deze kern een </a:t>
            </a:r>
            <a:r>
              <a:rPr lang="nl-NL" sz="2400" b="1" u="sng" dirty="0" smtClean="0"/>
              <a:t>zelfstandig naamwoord </a:t>
            </a:r>
            <a:r>
              <a:rPr lang="nl-NL" sz="2400" dirty="0" smtClean="0"/>
              <a:t>is,  dan is er sprake van een </a:t>
            </a:r>
            <a:r>
              <a:rPr lang="nl-NL" sz="2400" b="1" u="sng" dirty="0" smtClean="0">
                <a:solidFill>
                  <a:srgbClr val="FF0000"/>
                </a:solidFill>
              </a:rPr>
              <a:t>bijvoeglijke bepaling</a:t>
            </a:r>
            <a:r>
              <a:rPr lang="nl-NL" sz="2400" u="sng" dirty="0" smtClean="0">
                <a:solidFill>
                  <a:srgbClr val="FF0000"/>
                </a:solidFill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i="1" dirty="0" smtClean="0"/>
              <a:t>De aardige </a:t>
            </a:r>
            <a:r>
              <a:rPr lang="nl-NL" sz="2400" b="1" i="1" dirty="0" smtClean="0"/>
              <a:t>buurvrouw </a:t>
            </a:r>
            <a:r>
              <a:rPr lang="nl-NL" sz="2400" i="1" dirty="0" smtClean="0"/>
              <a:t>van hiernaast is tot mijn grote </a:t>
            </a:r>
            <a:r>
              <a:rPr lang="nl-NL" sz="2400" b="1" i="1" dirty="0" smtClean="0"/>
              <a:t>schrik</a:t>
            </a:r>
            <a:r>
              <a:rPr lang="nl-NL" sz="2400" i="1" dirty="0" smtClean="0"/>
              <a:t> aangevallen door twee enge, gevaarlijke </a:t>
            </a:r>
            <a:r>
              <a:rPr lang="nl-NL" sz="2400" b="1" i="1" dirty="0" smtClean="0"/>
              <a:t>honden</a:t>
            </a:r>
            <a:r>
              <a:rPr lang="nl-NL" sz="2400" i="1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nl-NL" sz="2400" i="1" dirty="0" smtClean="0"/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nl-NL" sz="2400" dirty="0" smtClean="0"/>
              <a:t>Ze kunnen dus </a:t>
            </a:r>
            <a:r>
              <a:rPr lang="nl-NL" sz="2400" b="1" u="sng" dirty="0" smtClean="0"/>
              <a:t>voor of na de kern </a:t>
            </a:r>
            <a:r>
              <a:rPr lang="nl-NL" sz="2400" dirty="0" smtClean="0"/>
              <a:t>staan.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nl-NL" sz="2400" dirty="0" smtClean="0"/>
          </a:p>
        </p:txBody>
      </p:sp>
      <p:sp>
        <p:nvSpPr>
          <p:cNvPr id="7" name="Ovaal 6"/>
          <p:cNvSpPr/>
          <p:nvPr/>
        </p:nvSpPr>
        <p:spPr>
          <a:xfrm>
            <a:off x="971600" y="3697725"/>
            <a:ext cx="1118688" cy="49277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8" name="Ovaal 7"/>
          <p:cNvSpPr/>
          <p:nvPr/>
        </p:nvSpPr>
        <p:spPr>
          <a:xfrm>
            <a:off x="7452320" y="3827063"/>
            <a:ext cx="792162" cy="3596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9" name="Ovaal 8"/>
          <p:cNvSpPr/>
          <p:nvPr/>
        </p:nvSpPr>
        <p:spPr>
          <a:xfrm>
            <a:off x="4833136" y="4124988"/>
            <a:ext cx="864096" cy="34346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0" name="Ovaal 9"/>
          <p:cNvSpPr/>
          <p:nvPr/>
        </p:nvSpPr>
        <p:spPr>
          <a:xfrm>
            <a:off x="5724128" y="4065755"/>
            <a:ext cx="1656184" cy="39959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  <p:sp>
        <p:nvSpPr>
          <p:cNvPr id="12" name="Ovaal 11"/>
          <p:cNvSpPr/>
          <p:nvPr/>
        </p:nvSpPr>
        <p:spPr>
          <a:xfrm>
            <a:off x="3851920" y="3706086"/>
            <a:ext cx="2096121" cy="4189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33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Bijvoeglijke bijzin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988768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Soms is een bijvoeglijke bepaling zelf een zin:</a:t>
            </a:r>
          </a:p>
          <a:p>
            <a:endParaRPr lang="nl-NL" dirty="0" smtClean="0"/>
          </a:p>
          <a:p>
            <a:r>
              <a:rPr lang="nl-NL" dirty="0" smtClean="0"/>
              <a:t>Vergelijk de volgende zinnen:</a:t>
            </a:r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aardige </a:t>
            </a:r>
            <a:r>
              <a:rPr lang="nl-NL" dirty="0" smtClean="0"/>
              <a:t>man /hielp /de geconcentreerde kinderen.</a:t>
            </a:r>
          </a:p>
          <a:p>
            <a:endParaRPr lang="nl-NL" dirty="0"/>
          </a:p>
          <a:p>
            <a:r>
              <a:rPr lang="nl-NL" dirty="0" smtClean="0"/>
              <a:t>De man </a:t>
            </a:r>
            <a:r>
              <a:rPr lang="nl-NL" dirty="0" smtClean="0">
                <a:solidFill>
                  <a:srgbClr val="FF0000"/>
                </a:solidFill>
              </a:rPr>
              <a:t>die aardig is</a:t>
            </a:r>
            <a:r>
              <a:rPr lang="nl-NL" dirty="0" smtClean="0"/>
              <a:t>,/ hielp/ de geconcentreerde kinderen.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De </a:t>
            </a:r>
            <a:r>
              <a:rPr lang="nl-NL" dirty="0" smtClean="0">
                <a:solidFill>
                  <a:srgbClr val="FF0000"/>
                </a:solidFill>
              </a:rPr>
              <a:t>opgeluchte</a:t>
            </a:r>
            <a:r>
              <a:rPr lang="nl-NL" dirty="0" smtClean="0"/>
              <a:t> leerling/ kon /weer/ gerust /ademhalen.</a:t>
            </a:r>
          </a:p>
          <a:p>
            <a:endParaRPr lang="nl-NL" dirty="0"/>
          </a:p>
          <a:p>
            <a:r>
              <a:rPr lang="nl-NL" dirty="0" smtClean="0"/>
              <a:t>De leerling </a:t>
            </a:r>
            <a:r>
              <a:rPr lang="nl-NL" dirty="0" smtClean="0">
                <a:solidFill>
                  <a:srgbClr val="FF0000"/>
                </a:solidFill>
              </a:rPr>
              <a:t>die opgelucht was</a:t>
            </a:r>
            <a:r>
              <a:rPr lang="nl-NL" dirty="0" smtClean="0"/>
              <a:t>, /kon /weer /gerust /ademhalen.</a:t>
            </a: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827584" y="2996952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Bijv</a:t>
            </a:r>
            <a:r>
              <a:rPr lang="nl-NL" dirty="0" smtClean="0"/>
              <a:t> </a:t>
            </a:r>
            <a:r>
              <a:rPr lang="nl-NL" dirty="0" err="1" smtClean="0"/>
              <a:t>bep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1373491" y="3754715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Bijv</a:t>
            </a:r>
            <a:r>
              <a:rPr lang="nl-NL" dirty="0" smtClean="0"/>
              <a:t> bijzin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1049455" y="5063375"/>
            <a:ext cx="11521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Bijv</a:t>
            </a:r>
            <a:r>
              <a:rPr lang="nl-NL" dirty="0" smtClean="0"/>
              <a:t> </a:t>
            </a:r>
            <a:r>
              <a:rPr lang="nl-NL" dirty="0" err="1" smtClean="0"/>
              <a:t>bep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2201583" y="5902371"/>
            <a:ext cx="165618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err="1" smtClean="0"/>
              <a:t>Bijv</a:t>
            </a:r>
            <a:r>
              <a:rPr lang="nl-NL" dirty="0" smtClean="0"/>
              <a:t> bijzin</a:t>
            </a:r>
            <a:endParaRPr lang="nl-NL" dirty="0"/>
          </a:p>
        </p:txBody>
      </p:sp>
      <p:sp>
        <p:nvSpPr>
          <p:cNvPr id="8" name="Tekstvak 7"/>
          <p:cNvSpPr txBox="1"/>
          <p:nvPr/>
        </p:nvSpPr>
        <p:spPr>
          <a:xfrm>
            <a:off x="6876256" y="332656"/>
            <a:ext cx="1800200" cy="175432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u="sng" dirty="0" smtClean="0"/>
              <a:t>LET OP:</a:t>
            </a:r>
          </a:p>
          <a:p>
            <a:r>
              <a:rPr lang="nl-NL" dirty="0" smtClean="0"/>
              <a:t>Een </a:t>
            </a:r>
            <a:r>
              <a:rPr lang="nl-NL" dirty="0" smtClean="0">
                <a:solidFill>
                  <a:srgbClr val="FF0000"/>
                </a:solidFill>
              </a:rPr>
              <a:t>bijvoeglijke bijzin b</a:t>
            </a:r>
            <a:r>
              <a:rPr lang="nl-NL" dirty="0" smtClean="0"/>
              <a:t>egint altijd met een </a:t>
            </a:r>
            <a:r>
              <a:rPr lang="nl-NL" dirty="0" smtClean="0">
                <a:solidFill>
                  <a:srgbClr val="FF0000"/>
                </a:solidFill>
              </a:rPr>
              <a:t>betrekkelijk </a:t>
            </a:r>
            <a:r>
              <a:rPr lang="nl-NL" dirty="0" err="1" smtClean="0">
                <a:solidFill>
                  <a:srgbClr val="FF0000"/>
                </a:solidFill>
              </a:rPr>
              <a:t>vnw</a:t>
            </a:r>
            <a:r>
              <a:rPr lang="nl-NL" dirty="0" smtClean="0">
                <a:solidFill>
                  <a:srgbClr val="FF0000"/>
                </a:solidFill>
              </a:rPr>
              <a:t>!!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428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Even oefenen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charset="0"/>
              <a:buNone/>
              <a:defRPr/>
            </a:pPr>
            <a:r>
              <a:rPr lang="nl-NL" sz="2400" dirty="0" smtClean="0"/>
              <a:t>Wijs in de volgende zinnen de </a:t>
            </a:r>
            <a:r>
              <a:rPr lang="nl-NL" sz="2400" b="1" dirty="0" smtClean="0"/>
              <a:t>bijvoeglijke bepalingen</a:t>
            </a:r>
            <a:r>
              <a:rPr lang="nl-NL" sz="2400" dirty="0" smtClean="0"/>
              <a:t> aan bij de </a:t>
            </a:r>
            <a:r>
              <a:rPr lang="nl-NL" sz="2400" u="sng" dirty="0" smtClean="0"/>
              <a:t>onderstreepte kern</a:t>
            </a:r>
            <a:r>
              <a:rPr lang="nl-NL" sz="2400" dirty="0" smtClean="0"/>
              <a:t>.</a:t>
            </a:r>
          </a:p>
          <a:p>
            <a:pPr>
              <a:buFont typeface="Arial" charset="0"/>
              <a:buNone/>
              <a:defRPr/>
            </a:pPr>
            <a:endParaRPr lang="nl-NL" sz="2400" dirty="0" smtClean="0"/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err="1" smtClean="0"/>
              <a:t>Roald</a:t>
            </a:r>
            <a:r>
              <a:rPr lang="nl-NL" sz="2400" i="1" dirty="0" smtClean="0"/>
              <a:t> </a:t>
            </a:r>
            <a:r>
              <a:rPr lang="nl-NL" sz="2400" i="1" dirty="0" err="1" smtClean="0"/>
              <a:t>Dahl</a:t>
            </a:r>
            <a:r>
              <a:rPr lang="nl-NL" sz="2400" i="1" dirty="0" smtClean="0"/>
              <a:t> is een bijzondere </a:t>
            </a:r>
            <a:r>
              <a:rPr lang="nl-NL" sz="2400" i="1" u="sng" dirty="0" smtClean="0"/>
              <a:t>schrijver</a:t>
            </a:r>
            <a:r>
              <a:rPr lang="nl-NL" sz="2400" i="1" dirty="0" smtClean="0"/>
              <a:t>.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Hij schreef het populaire </a:t>
            </a:r>
            <a:r>
              <a:rPr lang="nl-NL" sz="2400" i="1" u="sng" dirty="0" smtClean="0"/>
              <a:t>boek</a:t>
            </a:r>
            <a:r>
              <a:rPr lang="nl-NL" sz="2400" i="1" dirty="0" smtClean="0"/>
              <a:t> ‘</a:t>
            </a:r>
            <a:r>
              <a:rPr lang="nl-NL" sz="2400" i="1" dirty="0" err="1" smtClean="0"/>
              <a:t>Mathilda</a:t>
            </a:r>
            <a:r>
              <a:rPr lang="nl-NL" sz="2400" i="1" dirty="0" smtClean="0"/>
              <a:t>’.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err="1" smtClean="0"/>
              <a:t>Quintin</a:t>
            </a:r>
            <a:r>
              <a:rPr lang="nl-NL" sz="2400" i="1" dirty="0" smtClean="0"/>
              <a:t> Blake maakte hierbij de mooie, aansprekende </a:t>
            </a:r>
            <a:r>
              <a:rPr lang="nl-NL" sz="2400" i="1" u="sng" dirty="0" smtClean="0"/>
              <a:t>tekeningen</a:t>
            </a:r>
            <a:r>
              <a:rPr lang="nl-NL" sz="2400" i="1" dirty="0" smtClean="0"/>
              <a:t>. 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u="sng" dirty="0" smtClean="0"/>
              <a:t>De kleindochter </a:t>
            </a:r>
            <a:r>
              <a:rPr lang="nl-NL" sz="2400" i="1" dirty="0" smtClean="0"/>
              <a:t>van </a:t>
            </a:r>
            <a:r>
              <a:rPr lang="nl-NL" sz="2400" i="1" dirty="0" err="1" smtClean="0"/>
              <a:t>Dahl</a:t>
            </a:r>
            <a:r>
              <a:rPr lang="nl-NL" sz="2400" i="1" dirty="0" smtClean="0"/>
              <a:t> is getrouwd met de </a:t>
            </a:r>
            <a:br>
              <a:rPr lang="nl-NL" sz="2400" i="1" dirty="0" smtClean="0"/>
            </a:br>
            <a:r>
              <a:rPr lang="nl-NL" sz="2400" i="1" dirty="0" err="1" smtClean="0"/>
              <a:t>award-winnende</a:t>
            </a:r>
            <a:r>
              <a:rPr lang="nl-NL" sz="2400" i="1" dirty="0" smtClean="0"/>
              <a:t> </a:t>
            </a:r>
            <a:r>
              <a:rPr lang="nl-NL" sz="2400" i="1" u="sng" dirty="0" smtClean="0"/>
              <a:t>zanger</a:t>
            </a:r>
            <a:r>
              <a:rPr lang="nl-NL" sz="2400" i="1" dirty="0" smtClean="0"/>
              <a:t> Jamie </a:t>
            </a:r>
            <a:r>
              <a:rPr lang="nl-NL" sz="2400" i="1" dirty="0" err="1" smtClean="0"/>
              <a:t>Cullum</a:t>
            </a:r>
            <a:r>
              <a:rPr lang="nl-NL" sz="2400" i="1" dirty="0" smtClean="0"/>
              <a:t>.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nl-NL" sz="2400" i="1" dirty="0" smtClean="0"/>
              <a:t>Een prachtig geïllustreerd </a:t>
            </a:r>
            <a:r>
              <a:rPr lang="nl-NL" sz="2400" i="1" u="sng" dirty="0" smtClean="0"/>
              <a:t>boek</a:t>
            </a:r>
            <a:r>
              <a:rPr lang="nl-NL" sz="2400" i="1" dirty="0" smtClean="0"/>
              <a:t> van </a:t>
            </a:r>
            <a:r>
              <a:rPr lang="nl-NL" sz="2400" i="1" dirty="0" err="1" smtClean="0"/>
              <a:t>Dahl</a:t>
            </a:r>
            <a:r>
              <a:rPr lang="nl-NL" sz="2400" i="1" dirty="0" smtClean="0"/>
              <a:t> heeft een prijs gewonnen. </a:t>
            </a:r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i="1" dirty="0" smtClean="0"/>
          </a:p>
          <a:p>
            <a:pPr marL="457200" indent="-457200">
              <a:buFont typeface="Arial" charset="0"/>
              <a:buAutoNum type="arabicPeriod"/>
              <a:defRPr/>
            </a:pPr>
            <a:endParaRPr lang="nl-NL" sz="2400" dirty="0" smtClean="0"/>
          </a:p>
          <a:p>
            <a:pPr>
              <a:buFont typeface="Arial" charset="0"/>
              <a:buNone/>
              <a:defRPr/>
            </a:pP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3419872" y="2947147"/>
            <a:ext cx="1476325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6" name="Ovaal 5"/>
          <p:cNvSpPr/>
          <p:nvPr/>
        </p:nvSpPr>
        <p:spPr>
          <a:xfrm>
            <a:off x="2915816" y="3396878"/>
            <a:ext cx="1439863" cy="3587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5206929" y="3776888"/>
            <a:ext cx="913507" cy="433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9" name="Ovaal 8"/>
          <p:cNvSpPr/>
          <p:nvPr/>
        </p:nvSpPr>
        <p:spPr>
          <a:xfrm>
            <a:off x="971451" y="4155285"/>
            <a:ext cx="2016224" cy="433387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0" name="Ovaal 9"/>
          <p:cNvSpPr/>
          <p:nvPr/>
        </p:nvSpPr>
        <p:spPr>
          <a:xfrm>
            <a:off x="3131691" y="4580556"/>
            <a:ext cx="1368301" cy="43276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2" name="Ovaal 11"/>
          <p:cNvSpPr/>
          <p:nvPr/>
        </p:nvSpPr>
        <p:spPr>
          <a:xfrm>
            <a:off x="755576" y="4940300"/>
            <a:ext cx="2520280" cy="360363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1" name="Ovaal 10"/>
          <p:cNvSpPr/>
          <p:nvPr/>
        </p:nvSpPr>
        <p:spPr>
          <a:xfrm>
            <a:off x="1547664" y="5300663"/>
            <a:ext cx="2952328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5220072" y="5300664"/>
            <a:ext cx="1296144" cy="41450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168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2" grpId="0" animBg="1"/>
      <p:bldP spid="11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e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ee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168</TotalTime>
  <Words>511</Words>
  <Application>Microsoft Macintosh PowerPoint</Application>
  <PresentationFormat>Diavoorstelling (4:3)</PresentationFormat>
  <Paragraphs>93</Paragraphs>
  <Slides>9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Essentieel</vt:lpstr>
      <vt:lpstr>Grammatica</vt:lpstr>
      <vt:lpstr>Aan het einde van deze les weet je…</vt:lpstr>
      <vt:lpstr>Wat gaan we doen deze les?</vt:lpstr>
      <vt:lpstr>Betrekkelijk voornaamwoord (bvn) wat is dat?</vt:lpstr>
      <vt:lpstr>Wanneer gebruik je de bvn die/dat/wie?</vt:lpstr>
      <vt:lpstr>Wanneer wat?</vt:lpstr>
      <vt:lpstr>Bijvoeglijke bepaling</vt:lpstr>
      <vt:lpstr>Bijvoeglijke bijzin</vt:lpstr>
      <vt:lpstr>Even oefenen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Betrekkelijk voornaamwoord en telwoord</dc:title>
  <dc:creator>Vrancken, Remco</dc:creator>
  <cp:lastModifiedBy>VNRE Vrancken</cp:lastModifiedBy>
  <cp:revision>22</cp:revision>
  <dcterms:created xsi:type="dcterms:W3CDTF">2014-02-07T12:33:54Z</dcterms:created>
  <dcterms:modified xsi:type="dcterms:W3CDTF">2016-05-24T13:12:11Z</dcterms:modified>
</cp:coreProperties>
</file>