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notesMasterIdLst>
    <p:notesMasterId r:id="rId10"/>
  </p:notesMasterIdLst>
  <p:sldIdLst>
    <p:sldId id="256" r:id="rId3"/>
    <p:sldId id="277" r:id="rId4"/>
    <p:sldId id="257" r:id="rId5"/>
    <p:sldId id="267" r:id="rId6"/>
    <p:sldId id="278" r:id="rId7"/>
    <p:sldId id="263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77"/>
            <p14:sldId id="257"/>
            <p14:sldId id="267"/>
            <p14:sldId id="278"/>
            <p14:sldId id="263"/>
            <p14:sldId id="28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E8259-26E3-4E10-8F67-4311DD32FCA6}" type="datetimeFigureOut">
              <a:rPr lang="nl-NL" smtClean="0"/>
              <a:t>13-1-2016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E7FE4-A0A8-4CC7-97FC-FD3E9D1DF9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5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Cleaned-up image from Office Lens</a:t>
            </a:r>
          </a:p>
        </p:txBody>
      </p:sp>
    </p:spTree>
    <p:extLst>
      <p:ext uri="{BB962C8B-B14F-4D97-AF65-F5344CB8AC3E}">
        <p14:creationId xmlns:p14="http://schemas.microsoft.com/office/powerpoint/2010/main" val="106896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41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89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5.4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beschouwing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 leer je: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de tekstvorm ‘beschouwing’ is.</a:t>
            </a:r>
          </a:p>
          <a:p>
            <a:endParaRPr lang="nl-NL" dirty="0"/>
          </a:p>
          <a:p>
            <a:r>
              <a:rPr lang="nl-NL" dirty="0" smtClean="0"/>
              <a:t>Welke tekstdoel een beschouwing heeft.</a:t>
            </a:r>
          </a:p>
          <a:p>
            <a:endParaRPr lang="nl-NL" dirty="0"/>
          </a:p>
          <a:p>
            <a:r>
              <a:rPr lang="nl-NL" dirty="0" smtClean="0"/>
              <a:t>Hoe een beschouwing is opgebouwd.</a:t>
            </a:r>
          </a:p>
          <a:p>
            <a:endParaRPr lang="nl-NL" dirty="0"/>
          </a:p>
          <a:p>
            <a:r>
              <a:rPr lang="nl-NL" dirty="0" smtClean="0"/>
              <a:t>Wat het verschil is tussen een betoog en een beschouwing.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28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205626"/>
            <a:ext cx="7620000" cy="5449427"/>
          </a:xfrm>
        </p:spPr>
        <p:txBody>
          <a:bodyPr>
            <a:normAutofit fontScale="85000" lnSpcReduction="20000"/>
          </a:bodyPr>
          <a:lstStyle/>
          <a:p>
            <a:endParaRPr lang="nl-NL" dirty="0"/>
          </a:p>
          <a:p>
            <a:r>
              <a:rPr lang="nl-NL" dirty="0" smtClean="0"/>
              <a:t>Start paragraaf 5.4 lezen met korte opdracht (10m)</a:t>
            </a:r>
          </a:p>
          <a:p>
            <a:endParaRPr lang="nl-NL" dirty="0" smtClean="0"/>
          </a:p>
          <a:p>
            <a:r>
              <a:rPr lang="nl-NL" dirty="0" smtClean="0"/>
              <a:t>Uitwisseling antwoorden (5m)</a:t>
            </a:r>
          </a:p>
          <a:p>
            <a:endParaRPr lang="nl-NL" dirty="0"/>
          </a:p>
          <a:p>
            <a:r>
              <a:rPr lang="nl-NL" dirty="0" smtClean="0"/>
              <a:t>Uitleg beschouwing (5m)</a:t>
            </a:r>
          </a:p>
          <a:p>
            <a:endParaRPr lang="nl-NL" dirty="0" smtClean="0"/>
          </a:p>
          <a:p>
            <a:r>
              <a:rPr lang="nl-NL" dirty="0" smtClean="0"/>
              <a:t>Lezen 4.4 maken </a:t>
            </a:r>
            <a:r>
              <a:rPr lang="nl-NL" dirty="0" err="1" smtClean="0"/>
              <a:t>opdr</a:t>
            </a:r>
            <a:r>
              <a:rPr lang="nl-NL" dirty="0" smtClean="0"/>
              <a:t> 2 t/m6+nakijken (30m)</a:t>
            </a:r>
          </a:p>
          <a:p>
            <a:endParaRPr lang="nl-NL" dirty="0"/>
          </a:p>
          <a:p>
            <a:r>
              <a:rPr lang="nl-NL" dirty="0" smtClean="0"/>
              <a:t>Pauze (5m)</a:t>
            </a:r>
          </a:p>
          <a:p>
            <a:endParaRPr lang="nl-NL" dirty="0"/>
          </a:p>
          <a:p>
            <a:r>
              <a:rPr lang="nl-NL" dirty="0" err="1" smtClean="0"/>
              <a:t>Kahoot</a:t>
            </a:r>
            <a:r>
              <a:rPr lang="nl-NL" dirty="0" smtClean="0"/>
              <a:t> begrippen lezen h1 t/m h5 (10m)</a:t>
            </a:r>
          </a:p>
          <a:p>
            <a:endParaRPr lang="nl-NL" dirty="0" smtClean="0"/>
          </a:p>
          <a:p>
            <a:r>
              <a:rPr lang="nl-NL" dirty="0" smtClean="0"/>
              <a:t>Start leestaak  5.4 </a:t>
            </a:r>
            <a:r>
              <a:rPr lang="nl-NL" dirty="0" err="1" smtClean="0"/>
              <a:t>blz</a:t>
            </a:r>
            <a:r>
              <a:rPr lang="nl-NL" dirty="0" smtClean="0"/>
              <a:t> 200 m. </a:t>
            </a:r>
            <a:r>
              <a:rPr lang="nl-NL" dirty="0" err="1" smtClean="0"/>
              <a:t>opdr</a:t>
            </a:r>
            <a:r>
              <a:rPr lang="nl-NL" dirty="0" smtClean="0"/>
              <a:t> 7 t/m 12 (15m)</a:t>
            </a:r>
          </a:p>
          <a:p>
            <a:endParaRPr lang="nl-NL" dirty="0"/>
          </a:p>
          <a:p>
            <a:r>
              <a:rPr lang="nl-NL" dirty="0" smtClean="0"/>
              <a:t>Lezen (20m)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342900" indent="-342900">
              <a:buFont typeface="Arial"/>
              <a:buChar char="•"/>
            </a:pPr>
            <a:endParaRPr lang="nl-NL" sz="24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Zoek op in je boek&gt; gebruik de inhoudsopgave!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2185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Welke </a:t>
            </a:r>
            <a:r>
              <a:rPr lang="nl-NL" b="0" u="sng" dirty="0" smtClean="0"/>
              <a:t>drie informatieve tekstvormen </a:t>
            </a:r>
            <a:r>
              <a:rPr lang="nl-NL" b="0" dirty="0" smtClean="0"/>
              <a:t>ken je?  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Welke </a:t>
            </a:r>
            <a:r>
              <a:rPr lang="nl-NL" b="0" u="sng" dirty="0" smtClean="0"/>
              <a:t>twee manieren </a:t>
            </a:r>
            <a:r>
              <a:rPr lang="nl-NL" b="0" dirty="0" smtClean="0"/>
              <a:t>van betogen ken je?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Kan een tekst </a:t>
            </a:r>
            <a:r>
              <a:rPr lang="nl-NL" b="0" u="sng" dirty="0" smtClean="0"/>
              <a:t>meerdere tekstdoelen</a:t>
            </a:r>
            <a:r>
              <a:rPr lang="nl-NL" b="0" dirty="0" smtClean="0"/>
              <a:t> hebben? Leg je antwoord uit!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Noteer </a:t>
            </a:r>
            <a:r>
              <a:rPr lang="nl-NL" b="0" u="sng" dirty="0" smtClean="0"/>
              <a:t>twee tekstvormen</a:t>
            </a:r>
            <a:r>
              <a:rPr lang="nl-NL" b="0" dirty="0" smtClean="0"/>
              <a:t> waarin je argumenten tegenkomt.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476" y="3793402"/>
            <a:ext cx="5381848" cy="328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03702" y="269859"/>
            <a:ext cx="7873497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Wissel uit en klassikaal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199" y="1752600"/>
            <a:ext cx="7620000" cy="52185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u="sng" dirty="0" smtClean="0"/>
              <a:t>Wissel je antwoorden uit </a:t>
            </a:r>
            <a:r>
              <a:rPr lang="nl-NL" b="0" dirty="0" smtClean="0"/>
              <a:t>met degene die naast je zit</a:t>
            </a:r>
          </a:p>
          <a:p>
            <a:pPr marL="457200" indent="-457200">
              <a:buFont typeface="+mj-lt"/>
              <a:buAutoNum type="arabicPeriod"/>
            </a:pPr>
            <a:endParaRPr lang="nl-NL" b="0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Een aantal tweetallen geven  </a:t>
            </a:r>
            <a:r>
              <a:rPr lang="nl-NL" u="sng" dirty="0" smtClean="0"/>
              <a:t>klassikaal </a:t>
            </a:r>
            <a:r>
              <a:rPr lang="nl-NL" b="0" dirty="0" smtClean="0"/>
              <a:t>hun gevonden </a:t>
            </a:r>
            <a:r>
              <a:rPr lang="nl-NL" u="sng" dirty="0" smtClean="0"/>
              <a:t>antwoorden.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259" y="3053234"/>
            <a:ext cx="57150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56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Beschouwing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887649" y="1845279"/>
            <a:ext cx="1489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Mening geven</a:t>
            </a:r>
            <a:r>
              <a:rPr lang="nl-NL" dirty="0" smtClean="0"/>
              <a:t> over een onderwerp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8860" y="2052577"/>
            <a:ext cx="128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Beschouwing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164595" y="1922924"/>
            <a:ext cx="1946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lezer</a:t>
            </a:r>
            <a:r>
              <a:rPr lang="nl-NL" b="1" u="sng" dirty="0" smtClean="0"/>
              <a:t> laten nadenken</a:t>
            </a:r>
            <a:r>
              <a:rPr lang="nl-NL" dirty="0" smtClean="0"/>
              <a:t> over een onderwerp</a:t>
            </a:r>
            <a:endParaRPr lang="nl-NL" dirty="0"/>
          </a:p>
        </p:txBody>
      </p:sp>
      <p:sp>
        <p:nvSpPr>
          <p:cNvPr id="3" name="PIJL-RECHTS 2"/>
          <p:cNvSpPr/>
          <p:nvPr/>
        </p:nvSpPr>
        <p:spPr>
          <a:xfrm>
            <a:off x="1235799" y="2123381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RECHTS 21"/>
          <p:cNvSpPr/>
          <p:nvPr/>
        </p:nvSpPr>
        <p:spPr>
          <a:xfrm>
            <a:off x="3503690" y="2052577"/>
            <a:ext cx="651850" cy="408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4164595" y="1489089"/>
            <a:ext cx="182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hoofddoel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26" name="PIJL-RECHTS 25"/>
          <p:cNvSpPr/>
          <p:nvPr/>
        </p:nvSpPr>
        <p:spPr>
          <a:xfrm rot="5400000">
            <a:off x="1663240" y="3636381"/>
            <a:ext cx="1417939" cy="483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1561724" y="4989571"/>
            <a:ext cx="2585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Lijkt op een betoog, </a:t>
            </a:r>
            <a:r>
              <a:rPr lang="nl-NL" b="1" u="sng" dirty="0" smtClean="0"/>
              <a:t>toch anders</a:t>
            </a:r>
            <a:endParaRPr lang="nl-NL" b="1" u="sng" dirty="0"/>
          </a:p>
        </p:txBody>
      </p:sp>
      <p:sp>
        <p:nvSpPr>
          <p:cNvPr id="2" name="Toelichting met PIJL-LINKS 1"/>
          <p:cNvSpPr/>
          <p:nvPr/>
        </p:nvSpPr>
        <p:spPr>
          <a:xfrm>
            <a:off x="3757189" y="4157285"/>
            <a:ext cx="5108418" cy="2684818"/>
          </a:xfrm>
          <a:prstGeom prst="lef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noFill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778374" y="4256780"/>
            <a:ext cx="3087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Verschillen met betoog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Ow eerst van verschillende kanten laten zien.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Dan pas een mening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Verschillende standpunten  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6248400" y="1489089"/>
            <a:ext cx="182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subdoelen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6188044" y="1914077"/>
            <a:ext cx="194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Informeren, overtuigen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26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3" grpId="0" animBg="1"/>
      <p:bldP spid="22" grpId="0" animBg="1"/>
      <p:bldP spid="25" grpId="0"/>
      <p:bldP spid="26" grpId="0" animBg="1"/>
      <p:bldP spid="27" grpId="0"/>
      <p:bldP spid="2" grpId="0" animBg="1"/>
      <p:bldP spid="5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 picture" descr="Description" title="Titl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20006" y="-1035602"/>
            <a:ext cx="5809592" cy="8079971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-29173" y="1683945"/>
            <a:ext cx="1026564" cy="120032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u="sng" dirty="0" smtClean="0"/>
              <a:t>Inleiding: </a:t>
            </a:r>
          </a:p>
          <a:p>
            <a:r>
              <a:rPr lang="nl-NL" sz="1200" dirty="0" smtClean="0"/>
              <a:t>Presentatie ow&gt;vaak met een vraag/pro-bleestelling</a:t>
            </a:r>
          </a:p>
        </p:txBody>
      </p:sp>
      <p:sp>
        <p:nvSpPr>
          <p:cNvPr id="5" name="PIJL-LINKS 4"/>
          <p:cNvSpPr/>
          <p:nvPr/>
        </p:nvSpPr>
        <p:spPr>
          <a:xfrm rot="19542007">
            <a:off x="551612" y="1365473"/>
            <a:ext cx="407406" cy="2172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7224665" y="3539905"/>
            <a:ext cx="1638678" cy="229958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LINKS 6"/>
          <p:cNvSpPr/>
          <p:nvPr/>
        </p:nvSpPr>
        <p:spPr>
          <a:xfrm rot="18351528">
            <a:off x="7003407" y="5959577"/>
            <a:ext cx="407406" cy="2172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4955248" y="6073014"/>
            <a:ext cx="2044484" cy="646331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u="sng" dirty="0" smtClean="0"/>
              <a:t>SLOT:</a:t>
            </a:r>
          </a:p>
          <a:p>
            <a:r>
              <a:rPr lang="nl-NL" sz="1200" dirty="0" smtClean="0"/>
              <a:t>Conclusie/mening van de schrijver</a:t>
            </a:r>
          </a:p>
        </p:txBody>
      </p:sp>
      <p:sp>
        <p:nvSpPr>
          <p:cNvPr id="10" name="Rechthoek 9"/>
          <p:cNvSpPr/>
          <p:nvPr/>
        </p:nvSpPr>
        <p:spPr>
          <a:xfrm>
            <a:off x="984816" y="823865"/>
            <a:ext cx="3970432" cy="66090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149790" y="2381061"/>
            <a:ext cx="1720159" cy="8238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LINKS 11"/>
          <p:cNvSpPr/>
          <p:nvPr/>
        </p:nvSpPr>
        <p:spPr>
          <a:xfrm rot="19542007">
            <a:off x="704011" y="3219228"/>
            <a:ext cx="407406" cy="2172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3286" y="3544118"/>
            <a:ext cx="1026564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u="sng" dirty="0" smtClean="0"/>
              <a:t>Kern</a:t>
            </a:r>
          </a:p>
          <a:p>
            <a:r>
              <a:rPr lang="nl-NL" sz="1200" dirty="0" smtClean="0"/>
              <a:t>Standpunten van anderen&gt;</a:t>
            </a:r>
          </a:p>
          <a:p>
            <a:r>
              <a:rPr lang="nl-NL" sz="1200" dirty="0" smtClean="0"/>
              <a:t>vaak met commentaar van de schrijver</a:t>
            </a:r>
          </a:p>
        </p:txBody>
      </p:sp>
    </p:spTree>
    <p:extLst>
      <p:ext uri="{BB962C8B-B14F-4D97-AF65-F5344CB8AC3E}">
        <p14:creationId xmlns:p14="http://schemas.microsoft.com/office/powerpoint/2010/main" val="305853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437</TotalTime>
  <Words>246</Words>
  <Application>Microsoft Office PowerPoint</Application>
  <PresentationFormat>Diavoorstelling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Essentieel</vt:lpstr>
      <vt:lpstr>Office Theme</vt:lpstr>
      <vt:lpstr>Lezen 5.4</vt:lpstr>
      <vt:lpstr>Deze les leer je:</vt:lpstr>
      <vt:lpstr>Wat gaan we doen deze les? </vt:lpstr>
      <vt:lpstr>Zoek op in je boek&gt; gebruik de inhoudsopgave!</vt:lpstr>
      <vt:lpstr>Wissel uit en klassikaal</vt:lpstr>
      <vt:lpstr>Beschouwing</vt:lpstr>
      <vt:lpstr>PowerPoint-presentatie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46</cp:revision>
  <dcterms:created xsi:type="dcterms:W3CDTF">2015-08-26T11:58:10Z</dcterms:created>
  <dcterms:modified xsi:type="dcterms:W3CDTF">2016-01-13T12:03:20Z</dcterms:modified>
</cp:coreProperties>
</file>