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60" d="100"/>
          <a:sy n="60" d="100"/>
        </p:scale>
        <p:origin x="-978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F318A37-381D-4059-907B-364AB5197CAC}" type="datetimeFigureOut">
              <a:rPr lang="nl-NL" smtClean="0"/>
              <a:t>15-1-2018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1E69-6FCC-4E1D-A92F-B2CE818DCF09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8514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8A37-381D-4059-907B-364AB5197CAC}" type="datetimeFigureOut">
              <a:rPr lang="nl-NL" smtClean="0"/>
              <a:t>15-1-2018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1E69-6FCC-4E1D-A92F-B2CE818DCF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0880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8A37-381D-4059-907B-364AB5197CAC}" type="datetimeFigureOut">
              <a:rPr lang="nl-NL" smtClean="0"/>
              <a:t>15-1-2018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1E69-6FCC-4E1D-A92F-B2CE818DCF09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423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8A37-381D-4059-907B-364AB5197CAC}" type="datetimeFigureOut">
              <a:rPr lang="nl-NL" smtClean="0"/>
              <a:t>15-1-2018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1E69-6FCC-4E1D-A92F-B2CE818DCF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5212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8A37-381D-4059-907B-364AB5197CAC}" type="datetimeFigureOut">
              <a:rPr lang="nl-NL" smtClean="0"/>
              <a:t>15-1-2018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1E69-6FCC-4E1D-A92F-B2CE818DCF09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8137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8A37-381D-4059-907B-364AB5197CAC}" type="datetimeFigureOut">
              <a:rPr lang="nl-NL" smtClean="0"/>
              <a:t>15-1-2018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1E69-6FCC-4E1D-A92F-B2CE818DCF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331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8A37-381D-4059-907B-364AB5197CAC}" type="datetimeFigureOut">
              <a:rPr lang="nl-NL" smtClean="0"/>
              <a:t>15-1-2018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1E69-6FCC-4E1D-A92F-B2CE818DCF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1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8A37-381D-4059-907B-364AB5197CAC}" type="datetimeFigureOut">
              <a:rPr lang="nl-NL" smtClean="0"/>
              <a:t>15-1-2018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1E69-6FCC-4E1D-A92F-B2CE818DCF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9961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8A37-381D-4059-907B-364AB5197CAC}" type="datetimeFigureOut">
              <a:rPr lang="nl-NL" smtClean="0"/>
              <a:t>15-1-2018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1E69-6FCC-4E1D-A92F-B2CE818DCF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0029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8A37-381D-4059-907B-364AB5197CAC}" type="datetimeFigureOut">
              <a:rPr lang="nl-NL" smtClean="0"/>
              <a:t>15-1-2018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1E69-6FCC-4E1D-A92F-B2CE818DCF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980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8A37-381D-4059-907B-364AB5197CAC}" type="datetimeFigureOut">
              <a:rPr lang="nl-NL" smtClean="0"/>
              <a:t>15-1-2018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1E69-6FCC-4E1D-A92F-B2CE818DCF09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0130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F318A37-381D-4059-907B-364AB5197CAC}" type="datetimeFigureOut">
              <a:rPr lang="nl-NL" smtClean="0"/>
              <a:t>15-1-2018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CB81E69-6FCC-4E1D-A92F-B2CE818DCF09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4187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Aanpak examentekst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595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7200123" y="569418"/>
            <a:ext cx="4155232" cy="5375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">
              <a:lnSpc>
                <a:spcPts val="1360"/>
              </a:lnSpc>
              <a:spcBef>
                <a:spcPts val="40"/>
              </a:spcBef>
              <a:spcAft>
                <a:spcPts val="0"/>
              </a:spcAft>
            </a:pPr>
            <a:r>
              <a:rPr lang="nl-NL" sz="1600" b="1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(7) </a:t>
            </a:r>
            <a:r>
              <a:rPr lang="nl-NL" sz="16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Toch blijven velen, met name</a:t>
            </a:r>
            <a:endParaRPr lang="nl-NL" sz="1400" b="1" dirty="0" smtClean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5560">
              <a:lnSpc>
                <a:spcPts val="1360"/>
              </a:lnSpc>
              <a:spcBef>
                <a:spcPts val="40"/>
              </a:spcBef>
              <a:spcAft>
                <a:spcPts val="0"/>
              </a:spcAft>
            </a:pPr>
            <a:r>
              <a:rPr lang="nl-NL" sz="16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ouders, ervan overtuigd dat kunst-</a:t>
            </a:r>
            <a:endParaRPr lang="nl-NL" sz="1400" b="1" dirty="0" smtClean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5560">
              <a:lnSpc>
                <a:spcPts val="1360"/>
              </a:lnSpc>
              <a:spcBef>
                <a:spcPts val="40"/>
              </a:spcBef>
              <a:spcAft>
                <a:spcPts val="0"/>
              </a:spcAft>
            </a:pPr>
            <a:r>
              <a:rPr lang="nl-NL" sz="16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matige kleurstoffen in snoep de</a:t>
            </a:r>
            <a:endParaRPr lang="nl-NL" sz="1400" b="1" dirty="0" smtClean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5560">
              <a:lnSpc>
                <a:spcPts val="1360"/>
              </a:lnSpc>
              <a:spcBef>
                <a:spcPts val="4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aandachtstoornis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ADHD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veroorzaken</a:t>
            </a:r>
            <a:endParaRPr lang="nl-NL" sz="1400" b="1" dirty="0" smtClean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5560">
              <a:lnSpc>
                <a:spcPts val="1360"/>
              </a:lnSpc>
              <a:spcBef>
                <a:spcPts val="40"/>
              </a:spcBef>
              <a:spcAft>
                <a:spcPts val="0"/>
              </a:spcAft>
            </a:pPr>
            <a:r>
              <a:rPr lang="nl-NL" sz="1600" b="1" spc="5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of </a:t>
            </a:r>
            <a:r>
              <a:rPr lang="nl-NL" sz="1600" b="1" spc="15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verergeren</a:t>
            </a:r>
            <a:r>
              <a:rPr lang="nl-NL" sz="16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nl-NL" sz="1600" spc="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 ze </a:t>
            </a:r>
            <a:r>
              <a:rPr lang="nl-NL" sz="16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denken</a:t>
            </a:r>
            <a:r>
              <a:rPr lang="nl-NL" sz="1600" spc="28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600" spc="2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dat</a:t>
            </a:r>
            <a:endParaRPr lang="nl-NL" sz="14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5560">
              <a:lnSpc>
                <a:spcPts val="1360"/>
              </a:lnSpc>
              <a:spcBef>
                <a:spcPts val="40"/>
              </a:spcBef>
              <a:spcAft>
                <a:spcPts val="0"/>
              </a:spcAft>
            </a:pPr>
            <a:r>
              <a:rPr lang="nl-NL" sz="16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plantaardige stoffen dus beter zijn.</a:t>
            </a:r>
            <a:endParaRPr lang="nl-NL" sz="14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5560">
              <a:lnSpc>
                <a:spcPts val="1360"/>
              </a:lnSpc>
              <a:spcBef>
                <a:spcPts val="40"/>
              </a:spcBef>
              <a:spcAft>
                <a:spcPts val="0"/>
              </a:spcAft>
            </a:pPr>
            <a:r>
              <a:rPr lang="nl-NL" sz="16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Hierop inspelend besloten twee grote</a:t>
            </a:r>
            <a:endParaRPr lang="nl-NL" sz="14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5560">
              <a:lnSpc>
                <a:spcPts val="1360"/>
              </a:lnSpc>
              <a:spcBef>
                <a:spcPts val="40"/>
              </a:spcBef>
              <a:spcAft>
                <a:spcPts val="0"/>
              </a:spcAft>
            </a:pPr>
            <a:r>
              <a:rPr lang="en-US" sz="1600" dirty="0" err="1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supermarktketens</a:t>
            </a:r>
            <a:r>
              <a:rPr lang="en-US" sz="16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 </a:t>
            </a:r>
            <a:r>
              <a:rPr lang="en-US" sz="1600" dirty="0" err="1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Zwitserland</a:t>
            </a:r>
            <a:endParaRPr lang="nl-NL" sz="14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5560">
              <a:lnSpc>
                <a:spcPts val="1360"/>
              </a:lnSpc>
              <a:spcBef>
                <a:spcPts val="40"/>
              </a:spcBef>
              <a:spcAft>
                <a:spcPts val="0"/>
              </a:spcAft>
            </a:pPr>
            <a:r>
              <a:rPr lang="nl-NL" sz="16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onlangs zelfs vrijwillig snoep met de</a:t>
            </a:r>
            <a:endParaRPr lang="nl-NL" sz="14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5560">
              <a:lnSpc>
                <a:spcPts val="1360"/>
              </a:lnSpc>
              <a:spcBef>
                <a:spcPts val="40"/>
              </a:spcBef>
              <a:spcAft>
                <a:spcPts val="0"/>
              </a:spcAft>
            </a:pPr>
            <a:r>
              <a:rPr lang="nl-NL" sz="16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‘schadelijke’ </a:t>
            </a:r>
            <a:r>
              <a:rPr lang="nl-NL" sz="1600" dirty="0" err="1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azo</a:t>
            </a:r>
            <a:r>
              <a:rPr lang="nl-NL" sz="16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-kleurstoffen uit de</a:t>
            </a:r>
            <a:endParaRPr lang="nl-NL" sz="14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5560">
              <a:lnSpc>
                <a:spcPts val="1280"/>
              </a:lnSpc>
              <a:spcBef>
                <a:spcPts val="40"/>
              </a:spcBef>
              <a:spcAft>
                <a:spcPts val="0"/>
              </a:spcAft>
            </a:pPr>
            <a:r>
              <a:rPr lang="en-US" sz="1600" dirty="0" err="1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schappen</a:t>
            </a:r>
            <a:r>
              <a:rPr lang="en-US" sz="16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</a:t>
            </a:r>
            <a:r>
              <a:rPr lang="en-US" sz="16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halen</a:t>
            </a:r>
            <a:r>
              <a:rPr lang="en-US" sz="16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</a:p>
          <a:p>
            <a:pPr marL="35560">
              <a:lnSpc>
                <a:spcPts val="1280"/>
              </a:lnSpc>
              <a:spcBef>
                <a:spcPts val="40"/>
              </a:spcBef>
              <a:spcAft>
                <a:spcPts val="0"/>
              </a:spcAft>
            </a:pPr>
            <a:endParaRPr lang="en-US" sz="1600" dirty="0">
              <a:solidFill>
                <a:srgbClr val="231F2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5560">
              <a:lnSpc>
                <a:spcPts val="1280"/>
              </a:lnSpc>
              <a:spcBef>
                <a:spcPts val="40"/>
              </a:spcBef>
              <a:spcAft>
                <a:spcPts val="0"/>
              </a:spcAft>
            </a:pPr>
            <a:endParaRPr lang="en-US" sz="1600" dirty="0" smtClean="0">
              <a:solidFill>
                <a:srgbClr val="231F2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5560">
              <a:lnSpc>
                <a:spcPts val="1280"/>
              </a:lnSpc>
              <a:spcBef>
                <a:spcPts val="40"/>
              </a:spcBef>
              <a:spcAft>
                <a:spcPts val="0"/>
              </a:spcAft>
            </a:pPr>
            <a:endParaRPr lang="en-US" sz="1600" dirty="0">
              <a:solidFill>
                <a:srgbClr val="231F2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5560">
              <a:lnSpc>
                <a:spcPts val="1280"/>
              </a:lnSpc>
              <a:spcBef>
                <a:spcPts val="40"/>
              </a:spcBef>
              <a:spcAft>
                <a:spcPts val="0"/>
              </a:spcAft>
            </a:pPr>
            <a:endParaRPr lang="en-US" sz="1600" dirty="0" smtClean="0">
              <a:solidFill>
                <a:srgbClr val="231F2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5560">
              <a:lnSpc>
                <a:spcPts val="1280"/>
              </a:lnSpc>
              <a:spcBef>
                <a:spcPts val="40"/>
              </a:spcBef>
              <a:spcAft>
                <a:spcPts val="0"/>
              </a:spcAft>
            </a:pPr>
            <a:endParaRPr lang="en-US" sz="1600" dirty="0">
              <a:solidFill>
                <a:srgbClr val="231F2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5560">
              <a:lnSpc>
                <a:spcPts val="1280"/>
              </a:lnSpc>
              <a:spcBef>
                <a:spcPts val="40"/>
              </a:spcBef>
              <a:spcAft>
                <a:spcPts val="0"/>
              </a:spcAft>
            </a:pPr>
            <a:endParaRPr lang="nl-NL" sz="14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5560">
              <a:lnSpc>
                <a:spcPts val="1320"/>
              </a:lnSpc>
              <a:spcBef>
                <a:spcPts val="4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(8) 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voedselindustrie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speelt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verder</a:t>
            </a:r>
            <a:endParaRPr lang="nl-NL" sz="1400" b="1" dirty="0" smtClean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5560">
              <a:lnSpc>
                <a:spcPts val="1360"/>
              </a:lnSpc>
              <a:spcBef>
                <a:spcPts val="40"/>
              </a:spcBef>
              <a:spcAft>
                <a:spcPts val="0"/>
              </a:spcAft>
            </a:pPr>
            <a:r>
              <a:rPr lang="nl-NL" sz="16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op dat consumentengevoel in door</a:t>
            </a:r>
            <a:endParaRPr lang="nl-NL" sz="1400" b="1" dirty="0" smtClean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5560">
              <a:lnSpc>
                <a:spcPts val="1360"/>
              </a:lnSpc>
              <a:spcBef>
                <a:spcPts val="40"/>
              </a:spcBef>
              <a:spcAft>
                <a:spcPts val="0"/>
              </a:spcAft>
            </a:pPr>
            <a:r>
              <a:rPr lang="nl-NL" sz="16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steeds meer met natuurlijke kleur-</a:t>
            </a:r>
            <a:endParaRPr lang="nl-NL" sz="1400" b="1" dirty="0" smtClean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5560">
              <a:lnSpc>
                <a:spcPts val="1360"/>
              </a:lnSpc>
              <a:spcBef>
                <a:spcPts val="40"/>
              </a:spcBef>
              <a:spcAft>
                <a:spcPts val="0"/>
              </a:spcAft>
            </a:pPr>
            <a:r>
              <a:rPr lang="nl-NL" sz="1600" b="1" spc="15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stoffen </a:t>
            </a:r>
            <a:r>
              <a:rPr lang="nl-NL" sz="1600" b="1" spc="1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aan </a:t>
            </a:r>
            <a:r>
              <a:rPr lang="nl-NL" sz="1600" b="1" spc="5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 </a:t>
            </a:r>
            <a:r>
              <a:rPr lang="nl-NL" sz="1600" b="1" spc="1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slag </a:t>
            </a:r>
            <a:r>
              <a:rPr lang="nl-NL" sz="1600" b="1" spc="5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 </a:t>
            </a:r>
            <a:r>
              <a:rPr lang="nl-NL" sz="1600" b="1" spc="15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gaan.</a:t>
            </a:r>
            <a:r>
              <a:rPr lang="nl-NL" sz="1600" b="1" spc="31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600" spc="25" dirty="0" err="1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Profes</a:t>
            </a:r>
            <a:r>
              <a:rPr lang="en-US" sz="1600" spc="2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-</a:t>
            </a:r>
            <a:endParaRPr lang="nl-NL" sz="14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5560">
              <a:lnSpc>
                <a:spcPts val="1360"/>
              </a:lnSpc>
              <a:spcBef>
                <a:spcPts val="40"/>
              </a:spcBef>
              <a:spcAft>
                <a:spcPts val="0"/>
              </a:spcAft>
            </a:pPr>
            <a:r>
              <a:rPr lang="nl-NL" sz="1600" dirty="0" err="1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sor</a:t>
            </a:r>
            <a:r>
              <a:rPr lang="nl-NL" sz="16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600" dirty="0" err="1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Rietjens</a:t>
            </a:r>
            <a:r>
              <a:rPr lang="nl-NL" sz="16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vraagt zich af of dat wel</a:t>
            </a:r>
            <a:endParaRPr lang="nl-NL" sz="14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5560">
              <a:lnSpc>
                <a:spcPts val="1360"/>
              </a:lnSpc>
              <a:spcBef>
                <a:spcPts val="40"/>
              </a:spcBef>
              <a:spcAft>
                <a:spcPts val="0"/>
              </a:spcAft>
            </a:pPr>
            <a:r>
              <a:rPr lang="nl-NL" sz="16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verstandig </a:t>
            </a:r>
            <a:r>
              <a:rPr lang="nl-NL" sz="16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is. “Ik zou </a:t>
            </a:r>
            <a:r>
              <a:rPr lang="nl-NL" sz="16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eerst </a:t>
            </a:r>
            <a:r>
              <a:rPr lang="nl-NL" sz="1600" spc="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nl-NL" sz="1600" spc="3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600" spc="2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uit-</a:t>
            </a:r>
            <a:endParaRPr lang="nl-NL" sz="14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5560">
              <a:lnSpc>
                <a:spcPts val="1360"/>
              </a:lnSpc>
              <a:spcBef>
                <a:spcPts val="40"/>
              </a:spcBef>
              <a:spcAft>
                <a:spcPts val="0"/>
              </a:spcAft>
            </a:pPr>
            <a:r>
              <a:rPr lang="nl-NL" sz="16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komsten willen afwachten van het</a:t>
            </a:r>
            <a:endParaRPr lang="nl-NL" sz="14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5560">
              <a:lnSpc>
                <a:spcPts val="1360"/>
              </a:lnSpc>
              <a:spcBef>
                <a:spcPts val="40"/>
              </a:spcBef>
              <a:spcAft>
                <a:spcPts val="0"/>
              </a:spcAft>
            </a:pPr>
            <a:r>
              <a:rPr lang="nl-NL" sz="16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laatste onderzoek naar de natuurlijke</a:t>
            </a:r>
            <a:endParaRPr lang="nl-NL" sz="14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5560">
              <a:lnSpc>
                <a:spcPts val="1360"/>
              </a:lnSpc>
              <a:spcBef>
                <a:spcPts val="40"/>
              </a:spcBef>
              <a:spcAft>
                <a:spcPts val="0"/>
              </a:spcAft>
            </a:pPr>
            <a:r>
              <a:rPr lang="nl-NL" sz="16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kleurstoffen. Zo is het maar de vraag</a:t>
            </a:r>
            <a:endParaRPr lang="nl-NL" sz="14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5560">
              <a:lnSpc>
                <a:spcPts val="1360"/>
              </a:lnSpc>
              <a:spcBef>
                <a:spcPts val="40"/>
              </a:spcBef>
              <a:spcAft>
                <a:spcPts val="0"/>
              </a:spcAft>
            </a:pPr>
            <a:r>
              <a:rPr lang="nl-NL" sz="16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wat </a:t>
            </a:r>
            <a:r>
              <a:rPr lang="nl-NL" sz="1600" spc="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 </a:t>
            </a:r>
            <a:r>
              <a:rPr lang="nl-NL" sz="16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uitkomst </a:t>
            </a:r>
            <a:r>
              <a:rPr lang="nl-NL" sz="16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voor </a:t>
            </a:r>
            <a:r>
              <a:rPr lang="nl-NL" sz="1600" spc="15" dirty="0" err="1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bèta-caroteen</a:t>
            </a:r>
            <a:r>
              <a:rPr lang="nl-NL" sz="1600" spc="3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600" spc="2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is</a:t>
            </a:r>
            <a:endParaRPr lang="nl-NL" sz="14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5560">
              <a:lnSpc>
                <a:spcPts val="1360"/>
              </a:lnSpc>
              <a:spcBef>
                <a:spcPts val="40"/>
              </a:spcBef>
              <a:spcAft>
                <a:spcPts val="0"/>
              </a:spcAft>
            </a:pPr>
            <a:r>
              <a:rPr lang="nl-NL" sz="16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 of die kleurstof wel op de markt</a:t>
            </a:r>
            <a:endParaRPr lang="nl-NL" sz="14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5560">
              <a:lnSpc>
                <a:spcPts val="1360"/>
              </a:lnSpc>
              <a:spcBef>
                <a:spcPts val="40"/>
              </a:spcBef>
              <a:spcAft>
                <a:spcPts val="0"/>
              </a:spcAft>
            </a:pPr>
            <a:r>
              <a:rPr lang="nl-NL" sz="16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mag </a:t>
            </a:r>
            <a:r>
              <a:rPr lang="nl-NL" sz="16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blijven. </a:t>
            </a:r>
            <a:r>
              <a:rPr lang="nl-NL" sz="16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Die stof </a:t>
            </a:r>
            <a:r>
              <a:rPr lang="nl-NL" sz="16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gedraagt </a:t>
            </a:r>
            <a:r>
              <a:rPr lang="nl-NL" sz="16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zich</a:t>
            </a:r>
            <a:r>
              <a:rPr lang="nl-NL" sz="1600" spc="33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600" spc="2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bij</a:t>
            </a:r>
            <a:endParaRPr lang="nl-NL" sz="14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5560">
              <a:lnSpc>
                <a:spcPts val="1360"/>
              </a:lnSpc>
              <a:spcBef>
                <a:spcPts val="40"/>
              </a:spcBef>
              <a:spcAft>
                <a:spcPts val="0"/>
              </a:spcAft>
            </a:pPr>
            <a:r>
              <a:rPr lang="nl-NL" sz="16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proefdieren anders dan bij mensen.”</a:t>
            </a:r>
            <a:endParaRPr lang="nl-NL" sz="14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6" name="PIJL-LINKS 5"/>
          <p:cNvSpPr/>
          <p:nvPr/>
        </p:nvSpPr>
        <p:spPr>
          <a:xfrm>
            <a:off x="5047858" y="2805591"/>
            <a:ext cx="821095" cy="46653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342119" y="2725070"/>
            <a:ext cx="4488023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Antwoord A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5235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5855" y="109355"/>
            <a:ext cx="9720072" cy="1499616"/>
          </a:xfrm>
        </p:spPr>
        <p:txBody>
          <a:bodyPr/>
          <a:lstStyle/>
          <a:p>
            <a:r>
              <a:rPr lang="nl-NL" dirty="0" smtClean="0"/>
              <a:t>Aanpak vraag 8</a:t>
            </a:r>
            <a:endParaRPr lang="nl-NL" dirty="0"/>
          </a:p>
        </p:txBody>
      </p:sp>
      <p:sp>
        <p:nvSpPr>
          <p:cNvPr id="84" name="Tekstvak 83"/>
          <p:cNvSpPr txBox="1"/>
          <p:nvPr/>
        </p:nvSpPr>
        <p:spPr>
          <a:xfrm>
            <a:off x="915855" y="2889830"/>
            <a:ext cx="11178073" cy="317009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Een </a:t>
            </a:r>
            <a:r>
              <a:rPr lang="nl-NL" sz="2000" dirty="0"/>
              <a:t>schrijver wil iets met </a:t>
            </a:r>
            <a:r>
              <a:rPr lang="nl-NL" sz="2000" dirty="0" smtClean="0"/>
              <a:t>zijn </a:t>
            </a:r>
            <a:r>
              <a:rPr lang="nl-NL" sz="2000" dirty="0"/>
              <a:t>artikel bereiken. </a:t>
            </a:r>
            <a:r>
              <a:rPr lang="nl-NL" sz="2000" dirty="0" smtClean="0"/>
              <a:t>Een paar doelen zijn:</a:t>
            </a:r>
          </a:p>
          <a:p>
            <a:endParaRPr lang="nl-NL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nl-NL" sz="2000" dirty="0" smtClean="0"/>
              <a:t>Hij </a:t>
            </a:r>
            <a:r>
              <a:rPr lang="nl-NL" sz="2000" dirty="0"/>
              <a:t>wil </a:t>
            </a:r>
            <a:r>
              <a:rPr lang="nl-NL" sz="2000" dirty="0">
                <a:solidFill>
                  <a:srgbClr val="FF0000"/>
                </a:solidFill>
              </a:rPr>
              <a:t>informatie geven. </a:t>
            </a:r>
            <a:r>
              <a:rPr lang="nl-NL" sz="2000" dirty="0"/>
              <a:t>Hij </a:t>
            </a:r>
            <a:r>
              <a:rPr lang="nl-NL" sz="2000" dirty="0" smtClean="0"/>
              <a:t>wil de lezer </a:t>
            </a:r>
            <a:r>
              <a:rPr lang="nl-NL" sz="2000" dirty="0"/>
              <a:t>uitleggen hoe iets in elkaar zit</a:t>
            </a:r>
            <a:r>
              <a:rPr lang="nl-NL" sz="2000" dirty="0" smtClean="0"/>
              <a:t>.</a:t>
            </a:r>
            <a:endParaRPr lang="nl-NL" sz="2000" dirty="0"/>
          </a:p>
          <a:p>
            <a:pPr marL="342900" indent="-342900">
              <a:buFont typeface="+mj-lt"/>
              <a:buAutoNum type="arabicPeriod"/>
            </a:pPr>
            <a:r>
              <a:rPr lang="nl-NL" sz="2000" dirty="0" smtClean="0"/>
              <a:t>Hij </a:t>
            </a:r>
            <a:r>
              <a:rPr lang="nl-NL" sz="2000" dirty="0"/>
              <a:t>wil de lezer </a:t>
            </a:r>
            <a:r>
              <a:rPr lang="nl-NL" sz="2000" dirty="0" smtClean="0">
                <a:solidFill>
                  <a:srgbClr val="FF0000"/>
                </a:solidFill>
              </a:rPr>
              <a:t>overtuigen</a:t>
            </a:r>
            <a:r>
              <a:rPr lang="nl-NL" sz="2000" dirty="0" smtClean="0"/>
              <a:t>. Je </a:t>
            </a:r>
            <a:r>
              <a:rPr lang="nl-NL" sz="2000" dirty="0"/>
              <a:t>moet als lezer dus zijn mening </a:t>
            </a:r>
            <a:r>
              <a:rPr lang="nl-NL" sz="2000" dirty="0" smtClean="0"/>
              <a:t>overnemen.</a:t>
            </a:r>
            <a:endParaRPr lang="nl-NL" sz="2000" dirty="0"/>
          </a:p>
          <a:p>
            <a:pPr marL="342900" indent="-342900">
              <a:buFont typeface="+mj-lt"/>
              <a:buAutoNum type="arabicPeriod"/>
            </a:pPr>
            <a:r>
              <a:rPr lang="nl-NL" sz="2000" dirty="0" smtClean="0"/>
              <a:t>Hij wil zijn </a:t>
            </a:r>
            <a:r>
              <a:rPr lang="nl-NL" sz="2000" dirty="0">
                <a:solidFill>
                  <a:srgbClr val="FF0000"/>
                </a:solidFill>
              </a:rPr>
              <a:t>gevoelens tot uitdrukkin</a:t>
            </a:r>
            <a:r>
              <a:rPr lang="nl-NL" sz="2000" dirty="0"/>
              <a:t>g brengen. Hij wordt emotioneel bij een bepaalde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000" dirty="0"/>
              <a:t>gebeurtenis en wil zijn gevoelens laten blijken</a:t>
            </a:r>
            <a:r>
              <a:rPr lang="nl-NL" sz="20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000" dirty="0" smtClean="0"/>
              <a:t>Hij wil </a:t>
            </a:r>
            <a:r>
              <a:rPr lang="nl-NL" sz="2000" dirty="0">
                <a:solidFill>
                  <a:srgbClr val="FF0000"/>
                </a:solidFill>
              </a:rPr>
              <a:t>de lezer tot handelen aansporen</a:t>
            </a:r>
            <a:r>
              <a:rPr lang="nl-NL" sz="2000" dirty="0"/>
              <a:t>. Hij wil dat de lezer actie </a:t>
            </a:r>
            <a:r>
              <a:rPr lang="nl-NL" sz="2000" dirty="0" err="1" smtClean="0"/>
              <a:t>ondermeemt</a:t>
            </a:r>
            <a:endParaRPr lang="nl-NL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nl-NL" sz="2000" dirty="0" smtClean="0"/>
              <a:t>Hij </a:t>
            </a:r>
            <a:r>
              <a:rPr lang="nl-NL" sz="2000" dirty="0"/>
              <a:t>wil </a:t>
            </a:r>
            <a:r>
              <a:rPr lang="nl-NL" sz="2000" dirty="0">
                <a:solidFill>
                  <a:srgbClr val="FF0000"/>
                </a:solidFill>
              </a:rPr>
              <a:t>de mening van de lezer vormen. </a:t>
            </a:r>
            <a:endParaRPr lang="nl-NL" sz="2000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nl-NL" sz="2000" dirty="0" smtClean="0"/>
              <a:t>Hij wil de </a:t>
            </a:r>
            <a:r>
              <a:rPr lang="nl-NL" sz="2000" dirty="0" smtClean="0">
                <a:solidFill>
                  <a:srgbClr val="FF0000"/>
                </a:solidFill>
              </a:rPr>
              <a:t>lezer waarschuwen </a:t>
            </a:r>
            <a:r>
              <a:rPr lang="nl-NL" sz="2000" dirty="0" smtClean="0"/>
              <a:t>voor iets. Bijvoorbeeld voor de gevaren van harde muziek.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000" dirty="0" smtClean="0"/>
              <a:t>Hij wil de </a:t>
            </a:r>
            <a:r>
              <a:rPr lang="nl-NL" sz="2000" dirty="0" smtClean="0">
                <a:solidFill>
                  <a:srgbClr val="FF0000"/>
                </a:solidFill>
              </a:rPr>
              <a:t>lezer amuseren</a:t>
            </a:r>
            <a:r>
              <a:rPr lang="nl-NL" sz="2000" dirty="0" smtClean="0"/>
              <a:t>. Bijvoorbeeld door de vertellen over persoon die iets spannends meemaakt.</a:t>
            </a:r>
            <a:endParaRPr lang="nl-NL" sz="2000" dirty="0"/>
          </a:p>
        </p:txBody>
      </p:sp>
      <p:sp>
        <p:nvSpPr>
          <p:cNvPr id="4" name="Rechthoek 3"/>
          <p:cNvSpPr/>
          <p:nvPr/>
        </p:nvSpPr>
        <p:spPr>
          <a:xfrm>
            <a:off x="2942253" y="1204302"/>
            <a:ext cx="6096000" cy="1620957"/>
          </a:xfrm>
          <a:prstGeom prst="rect">
            <a:avLst/>
          </a:prstGeom>
        </p:spPr>
        <p:txBody>
          <a:bodyPr>
            <a:spAutoFit/>
          </a:bodyPr>
          <a:lstStyle/>
          <a:p>
            <a:pPr marL="85090">
              <a:spcBef>
                <a:spcPts val="355"/>
              </a:spcBef>
              <a:spcAft>
                <a:spcPts val="0"/>
              </a:spcAft>
              <a:tabLst>
                <a:tab pos="369570" algn="l"/>
                <a:tab pos="696595" algn="l"/>
              </a:tabLst>
            </a:pPr>
            <a:r>
              <a:rPr lang="nl-NL" sz="1100" b="1" spc="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8	</a:t>
            </a:r>
            <a:r>
              <a:rPr lang="nl-NL" sz="16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Wat</a:t>
            </a:r>
            <a:r>
              <a:rPr lang="nl-NL" sz="16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600" spc="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is</a:t>
            </a:r>
            <a:r>
              <a:rPr lang="nl-NL" sz="16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6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het</a:t>
            </a:r>
            <a:r>
              <a:rPr lang="nl-NL" sz="16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6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voornaamste</a:t>
            </a:r>
            <a:r>
              <a:rPr lang="nl-NL" sz="16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6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doel</a:t>
            </a:r>
            <a:r>
              <a:rPr lang="nl-NL" sz="16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6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van</a:t>
            </a:r>
            <a:r>
              <a:rPr lang="nl-NL" sz="16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600" spc="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nl-NL" sz="16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6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schrijver</a:t>
            </a:r>
            <a:r>
              <a:rPr lang="nl-NL" sz="16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6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met</a:t>
            </a:r>
            <a:r>
              <a:rPr lang="nl-NL" sz="16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6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deze</a:t>
            </a:r>
            <a:r>
              <a:rPr lang="nl-NL" sz="16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600" spc="2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tekst?</a:t>
            </a:r>
            <a:endParaRPr lang="nl-NL" sz="16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spcBef>
                <a:spcPts val="120"/>
              </a:spcBef>
              <a:spcAft>
                <a:spcPts val="0"/>
              </a:spcAft>
              <a:buClr>
                <a:srgbClr val="231F20"/>
              </a:buClr>
              <a:buSzPts val="1000"/>
              <a:buFont typeface="Arial" panose="020B0604020202020204" pitchFamily="34" charset="0"/>
              <a:buAutoNum type="alphaUcPeriod"/>
              <a:tabLst>
                <a:tab pos="948690" algn="l"/>
                <a:tab pos="949325" algn="l"/>
              </a:tabLst>
            </a:pPr>
            <a:r>
              <a:rPr lang="en-US" sz="1600" spc="25" dirty="0" err="1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adviseren</a:t>
            </a:r>
            <a:endParaRPr lang="nl-NL" sz="14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spcBef>
                <a:spcPts val="120"/>
              </a:spcBef>
              <a:spcAft>
                <a:spcPts val="0"/>
              </a:spcAft>
              <a:buClr>
                <a:srgbClr val="231F20"/>
              </a:buClr>
              <a:buSzPts val="1000"/>
              <a:buFont typeface="Arial" panose="020B0604020202020204" pitchFamily="34" charset="0"/>
              <a:buAutoNum type="alphaUcPeriod"/>
              <a:tabLst>
                <a:tab pos="948690" algn="l"/>
                <a:tab pos="949325" algn="l"/>
              </a:tabLst>
            </a:pPr>
            <a:r>
              <a:rPr lang="en-US" sz="1600" spc="15" dirty="0" err="1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gevoelens</a:t>
            </a:r>
            <a:r>
              <a:rPr lang="en-US" sz="16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6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tot </a:t>
            </a:r>
            <a:r>
              <a:rPr lang="en-US" sz="1600" spc="15" dirty="0" err="1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uitdrukking</a:t>
            </a:r>
            <a:r>
              <a:rPr lang="en-US" sz="1600" spc="14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600" spc="25" dirty="0" err="1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brengen</a:t>
            </a:r>
            <a:endParaRPr lang="nl-NL" sz="14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spcBef>
                <a:spcPts val="120"/>
              </a:spcBef>
              <a:spcAft>
                <a:spcPts val="0"/>
              </a:spcAft>
              <a:buClr>
                <a:srgbClr val="231F20"/>
              </a:buClr>
              <a:buSzPts val="1000"/>
              <a:buFont typeface="Arial" panose="020B0604020202020204" pitchFamily="34" charset="0"/>
              <a:buAutoNum type="alphaUcPeriod"/>
              <a:tabLst>
                <a:tab pos="948690" algn="l"/>
                <a:tab pos="949325" algn="l"/>
              </a:tabLst>
            </a:pPr>
            <a:r>
              <a:rPr lang="en-US" sz="1600" spc="25" dirty="0" err="1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informeren</a:t>
            </a:r>
            <a:endParaRPr lang="nl-NL" sz="14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spcBef>
                <a:spcPts val="120"/>
              </a:spcBef>
              <a:spcAft>
                <a:spcPts val="0"/>
              </a:spcAft>
              <a:buClr>
                <a:srgbClr val="231F20"/>
              </a:buClr>
              <a:buSzPts val="1000"/>
              <a:buFont typeface="Arial" panose="020B0604020202020204" pitchFamily="34" charset="0"/>
              <a:buAutoNum type="alphaUcPeriod"/>
              <a:tabLst>
                <a:tab pos="948690" algn="l"/>
                <a:tab pos="949325" algn="l"/>
              </a:tabLst>
            </a:pPr>
            <a:r>
              <a:rPr lang="en-US" sz="16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tot </a:t>
            </a:r>
            <a:r>
              <a:rPr lang="en-US" sz="1600" spc="15" dirty="0" err="1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handelen</a:t>
            </a:r>
            <a:r>
              <a:rPr lang="en-US" sz="1600" spc="1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600" spc="25" dirty="0" err="1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aansporen</a:t>
            </a:r>
            <a:endParaRPr lang="nl-NL" sz="1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764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549090" y="187504"/>
            <a:ext cx="7912147" cy="153888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b="1" u="sng" dirty="0" smtClean="0">
                <a:solidFill>
                  <a:prstClr val="black"/>
                </a:solidFill>
              </a:rPr>
              <a:t>Aanpak</a:t>
            </a:r>
          </a:p>
          <a:p>
            <a:r>
              <a:rPr lang="nl-NL" sz="2000" dirty="0" smtClean="0"/>
              <a:t>Hoe </a:t>
            </a:r>
            <a:r>
              <a:rPr lang="nl-NL" sz="2000" dirty="0"/>
              <a:t>kom je snel achter het doel van de schrijver</a:t>
            </a:r>
            <a:r>
              <a:rPr lang="nl-NL" sz="2000" dirty="0" smtClean="0"/>
              <a:t>? Stel jezelf de volgende vragen. </a:t>
            </a:r>
          </a:p>
          <a:p>
            <a:endParaRPr lang="nl-NL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000" dirty="0"/>
          </a:p>
        </p:txBody>
      </p:sp>
      <p:sp>
        <p:nvSpPr>
          <p:cNvPr id="5" name="Tekstvak 4"/>
          <p:cNvSpPr txBox="1"/>
          <p:nvPr/>
        </p:nvSpPr>
        <p:spPr>
          <a:xfrm>
            <a:off x="1591967" y="2017214"/>
            <a:ext cx="7869273" cy="92333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/>
              <a:t>Wat vindt hij goed? Moet je hem geloven? Moet je zijn standpunt overnemen? </a:t>
            </a:r>
          </a:p>
          <a:p>
            <a:r>
              <a:rPr lang="nl-NL" dirty="0" smtClean="0"/>
              <a:t>Dan wil hij je </a:t>
            </a:r>
            <a:r>
              <a:rPr lang="nl-NL" b="1" dirty="0" smtClean="0">
                <a:solidFill>
                  <a:srgbClr val="FF0000"/>
                </a:solidFill>
              </a:rPr>
              <a:t>overtuigen</a:t>
            </a:r>
            <a:r>
              <a:rPr lang="nl-NL" dirty="0" smtClean="0"/>
              <a:t> van zijn mening.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1591964" y="3087298"/>
            <a:ext cx="7869273" cy="92333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/>
              <a:t>Moet je van hem iets doen?</a:t>
            </a:r>
          </a:p>
          <a:p>
            <a:r>
              <a:rPr lang="nl-NL" dirty="0" smtClean="0"/>
              <a:t>Dan wil hij je </a:t>
            </a:r>
            <a:r>
              <a:rPr lang="nl-NL" b="1" dirty="0" smtClean="0">
                <a:solidFill>
                  <a:srgbClr val="FF0000"/>
                </a:solidFill>
              </a:rPr>
              <a:t>aansporen</a:t>
            </a:r>
            <a:r>
              <a:rPr lang="nl-NL" dirty="0" smtClean="0"/>
              <a:t> tot handelen.</a:t>
            </a:r>
          </a:p>
          <a:p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1591967" y="4042359"/>
            <a:ext cx="7869273" cy="64633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 </a:t>
            </a:r>
            <a:r>
              <a:rPr lang="nl-NL" b="1" u="sng" dirty="0" smtClean="0"/>
              <a:t>Moet je om hem lachen? Moet je hem amusant vinden? </a:t>
            </a:r>
          </a:p>
          <a:p>
            <a:r>
              <a:rPr lang="nl-NL" dirty="0" smtClean="0"/>
              <a:t>Dan wil hij je </a:t>
            </a:r>
            <a:r>
              <a:rPr lang="nl-NL" b="1" dirty="0" smtClean="0">
                <a:solidFill>
                  <a:srgbClr val="FF0000"/>
                </a:solidFill>
              </a:rPr>
              <a:t>amuseren.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1591966" y="4956242"/>
            <a:ext cx="7869273" cy="64633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/>
              <a:t>Moet je van hem de informatie die hij geeft begrijpen?</a:t>
            </a:r>
          </a:p>
          <a:p>
            <a:r>
              <a:rPr lang="nl-NL" dirty="0" smtClean="0"/>
              <a:t>Dan wil hij je </a:t>
            </a:r>
            <a:r>
              <a:rPr lang="nl-NL" b="1" dirty="0" smtClean="0">
                <a:solidFill>
                  <a:srgbClr val="FF0000"/>
                </a:solidFill>
              </a:rPr>
              <a:t>informeren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1613404" y="5950645"/>
            <a:ext cx="7869273" cy="64633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/>
              <a:t>Wat zegt hij om je te helpen? Wat raadt hij je aan?</a:t>
            </a:r>
          </a:p>
          <a:p>
            <a:r>
              <a:rPr lang="nl-NL" dirty="0" smtClean="0"/>
              <a:t> Dan wil hij je </a:t>
            </a:r>
            <a:r>
              <a:rPr lang="nl-NL" b="1" dirty="0" smtClean="0">
                <a:solidFill>
                  <a:srgbClr val="FF0000"/>
                </a:solidFill>
              </a:rPr>
              <a:t>adviseren.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10773747" y="4937581"/>
            <a:ext cx="1418253" cy="64633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Antwoord C </a:t>
            </a:r>
          </a:p>
        </p:txBody>
      </p:sp>
      <p:sp>
        <p:nvSpPr>
          <p:cNvPr id="13" name="PIJL-RECHTS 12"/>
          <p:cNvSpPr/>
          <p:nvPr/>
        </p:nvSpPr>
        <p:spPr>
          <a:xfrm>
            <a:off x="9638522" y="4985493"/>
            <a:ext cx="690465" cy="5505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208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5855" y="109355"/>
            <a:ext cx="9720072" cy="1499616"/>
          </a:xfrm>
        </p:spPr>
        <p:txBody>
          <a:bodyPr/>
          <a:lstStyle/>
          <a:p>
            <a:r>
              <a:rPr lang="nl-NL" dirty="0" smtClean="0"/>
              <a:t>Aanpak vraag </a:t>
            </a:r>
            <a:r>
              <a:rPr lang="nl-NL" dirty="0"/>
              <a:t>9</a:t>
            </a:r>
            <a:endParaRPr lang="nl-NL" dirty="0"/>
          </a:p>
        </p:txBody>
      </p:sp>
      <p:sp>
        <p:nvSpPr>
          <p:cNvPr id="84" name="Tekstvak 83"/>
          <p:cNvSpPr txBox="1"/>
          <p:nvPr/>
        </p:nvSpPr>
        <p:spPr>
          <a:xfrm>
            <a:off x="1069326" y="1549761"/>
            <a:ext cx="10471034" cy="95410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nl-NL" sz="2800" b="1" u="sng" dirty="0" smtClean="0">
                <a:solidFill>
                  <a:srgbClr val="FF0000"/>
                </a:solidFill>
              </a:rPr>
              <a:t>De hoofdgedachte</a:t>
            </a:r>
            <a:r>
              <a:rPr lang="nl-NL" sz="2800" dirty="0" smtClean="0">
                <a:solidFill>
                  <a:prstClr val="black"/>
                </a:solidFill>
              </a:rPr>
              <a:t>: het belangrijkste wat de schrijver wil zeggen met zijn tekst.</a:t>
            </a:r>
            <a:endParaRPr lang="nl-NL" sz="2800" dirty="0">
              <a:solidFill>
                <a:prstClr val="black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069326" y="2794410"/>
            <a:ext cx="6608483" cy="267765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nl-NL" sz="2800" b="1" u="sng" dirty="0">
                <a:solidFill>
                  <a:prstClr val="black"/>
                </a:solidFill>
              </a:rPr>
              <a:t>De aanpak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800" b="1" u="sng" dirty="0" smtClean="0">
                <a:solidFill>
                  <a:prstClr val="black"/>
                </a:solidFill>
              </a:rPr>
              <a:t>Zorg ervoor dat je de hele tekst goed gelezen hebt!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800" b="1" u="sng" dirty="0" smtClean="0">
                <a:solidFill>
                  <a:prstClr val="black"/>
                </a:solidFill>
              </a:rPr>
              <a:t>Bepaal het onderwerp van de tekst;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800" b="1" u="sng" dirty="0" smtClean="0">
                <a:solidFill>
                  <a:prstClr val="black"/>
                </a:solidFill>
              </a:rPr>
              <a:t>Bekijk per antwoord de kernwoorden;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800" b="1" u="sng" dirty="0" smtClean="0">
                <a:solidFill>
                  <a:prstClr val="black"/>
                </a:solidFill>
              </a:rPr>
              <a:t>Bepaal welk antwoord het best klopt.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8111255" y="2761537"/>
            <a:ext cx="3854774" cy="353943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nl-NL" sz="2800" b="1" u="sng" dirty="0" smtClean="0">
                <a:solidFill>
                  <a:prstClr val="black"/>
                </a:solidFill>
              </a:rPr>
              <a:t>TIPS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nl-NL" sz="2800" dirty="0" smtClean="0">
                <a:solidFill>
                  <a:prstClr val="black"/>
                </a:solidFill>
              </a:rPr>
              <a:t>Let op </a:t>
            </a:r>
            <a:r>
              <a:rPr lang="nl-NL" sz="2800" dirty="0" smtClean="0">
                <a:solidFill>
                  <a:srgbClr val="FF0000"/>
                </a:solidFill>
              </a:rPr>
              <a:t>de titel</a:t>
            </a:r>
            <a:r>
              <a:rPr lang="nl-NL" sz="2800" dirty="0" smtClean="0">
                <a:solidFill>
                  <a:prstClr val="black"/>
                </a:solidFill>
              </a:rPr>
              <a:t> en </a:t>
            </a:r>
            <a:r>
              <a:rPr lang="nl-NL" sz="2800" dirty="0" smtClean="0">
                <a:solidFill>
                  <a:srgbClr val="FF0000"/>
                </a:solidFill>
              </a:rPr>
              <a:t>tussenkopjes </a:t>
            </a:r>
            <a:r>
              <a:rPr lang="nl-NL" sz="2800" dirty="0" smtClean="0">
                <a:solidFill>
                  <a:prstClr val="black"/>
                </a:solidFill>
              </a:rPr>
              <a:t>(als die er zijn).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nl-NL" sz="2800" dirty="0" smtClean="0">
                <a:solidFill>
                  <a:prstClr val="black"/>
                </a:solidFill>
              </a:rPr>
              <a:t>Hoofdgedachte wordt vaak genoemd in de </a:t>
            </a:r>
            <a:r>
              <a:rPr lang="nl-NL" sz="2800" dirty="0" smtClean="0">
                <a:solidFill>
                  <a:srgbClr val="FF0000"/>
                </a:solidFill>
              </a:rPr>
              <a:t>inleiding of het slot </a:t>
            </a:r>
            <a:r>
              <a:rPr lang="nl-NL" sz="2800" dirty="0" smtClean="0">
                <a:solidFill>
                  <a:prstClr val="black"/>
                </a:solidFill>
              </a:rPr>
              <a:t>van de tekst. </a:t>
            </a:r>
          </a:p>
        </p:txBody>
      </p:sp>
    </p:spTree>
    <p:extLst>
      <p:ext uri="{BB962C8B-B14F-4D97-AF65-F5344CB8AC3E}">
        <p14:creationId xmlns:p14="http://schemas.microsoft.com/office/powerpoint/2010/main" val="798121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0" y="2202580"/>
            <a:ext cx="6096000" cy="34778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lvl="1"/>
            <a:r>
              <a:rPr lang="en-US" sz="2000" dirty="0" err="1"/>
              <a:t>Dieppaars</a:t>
            </a:r>
            <a:r>
              <a:rPr lang="en-US" sz="2000" dirty="0"/>
              <a:t> </a:t>
            </a:r>
            <a:r>
              <a:rPr lang="en-US" sz="2000" dirty="0" err="1"/>
              <a:t>liggen</a:t>
            </a:r>
            <a:r>
              <a:rPr lang="en-US" sz="2000" dirty="0"/>
              <a:t> de </a:t>
            </a:r>
            <a:r>
              <a:rPr lang="en-US" sz="2000" dirty="0" err="1"/>
              <a:t>plakkerige</a:t>
            </a:r>
            <a:endParaRPr lang="nl-NL" dirty="0"/>
          </a:p>
          <a:p>
            <a:r>
              <a:rPr lang="nl-NL" sz="2000" dirty="0"/>
              <a:t>mierzoete ‘Gentse neuzen’ uitgestald in een handkar. Het snoepgoed </a:t>
            </a:r>
            <a:r>
              <a:rPr lang="nl-NL" sz="2000" dirty="0" err="1" smtClean="0"/>
              <a:t>is,volgens</a:t>
            </a:r>
            <a:r>
              <a:rPr lang="nl-NL" sz="2000" dirty="0" smtClean="0"/>
              <a:t> </a:t>
            </a:r>
            <a:r>
              <a:rPr lang="nl-NL" sz="2000" dirty="0"/>
              <a:t>de verkoper, vrij van geur-,</a:t>
            </a:r>
          </a:p>
          <a:p>
            <a:r>
              <a:rPr lang="nl-NL" sz="1200" dirty="0"/>
              <a:t>5 </a:t>
            </a:r>
            <a:r>
              <a:rPr lang="nl-NL" sz="2000" dirty="0"/>
              <a:t>kleur- en smaakstoffen. </a:t>
            </a:r>
            <a:r>
              <a:rPr lang="nl-NL" sz="2000" dirty="0" smtClean="0"/>
              <a:t>Zonder geur-</a:t>
            </a:r>
            <a:r>
              <a:rPr lang="nl-NL" sz="2000" dirty="0"/>
              <a:t>, kleur- en smaakstoffen, dat moet wel heel gezond zijn, of toch niet? “Vergeet het maar”, stelt de Wageningse toxicologe</a:t>
            </a:r>
            <a:r>
              <a:rPr lang="nl-NL" sz="2000" baseline="30000" dirty="0"/>
              <a:t>1)</a:t>
            </a:r>
            <a:r>
              <a:rPr lang="nl-NL" sz="2000" dirty="0"/>
              <a:t> </a:t>
            </a:r>
            <a:r>
              <a:rPr lang="nl-NL" sz="2000" dirty="0" smtClean="0"/>
              <a:t>professor Ivonne </a:t>
            </a:r>
            <a:r>
              <a:rPr lang="nl-NL" sz="2000" dirty="0" err="1"/>
              <a:t>Rietjens</a:t>
            </a:r>
            <a:r>
              <a:rPr lang="nl-NL" sz="2000" b="1" dirty="0">
                <a:solidFill>
                  <a:srgbClr val="FF0000"/>
                </a:solidFill>
              </a:rPr>
              <a:t>. “We denken dat alles wat natuurlijk en </a:t>
            </a:r>
            <a:r>
              <a:rPr lang="nl-NL" sz="2000" b="1" dirty="0" smtClean="0">
                <a:solidFill>
                  <a:srgbClr val="FF0000"/>
                </a:solidFill>
              </a:rPr>
              <a:t>plantaardig wordt </a:t>
            </a:r>
            <a:r>
              <a:rPr lang="nl-NL" sz="2000" b="1" dirty="0">
                <a:solidFill>
                  <a:srgbClr val="FF0000"/>
                </a:solidFill>
              </a:rPr>
              <a:t>genoemd ook goed is en dat alles wat kunstmatig is gemaakt</a:t>
            </a:r>
          </a:p>
          <a:p>
            <a:r>
              <a:rPr lang="nl-NL" sz="2000" b="1" dirty="0">
                <a:solidFill>
                  <a:srgbClr val="FF0000"/>
                </a:solidFill>
              </a:rPr>
              <a:t>verkeerd is. Maar dat hoeft </a:t>
            </a:r>
            <a:r>
              <a:rPr lang="nl-NL" sz="2000" b="1" dirty="0" smtClean="0">
                <a:solidFill>
                  <a:srgbClr val="FF0000"/>
                </a:solidFill>
              </a:rPr>
              <a:t>helemaal niet </a:t>
            </a:r>
            <a:r>
              <a:rPr lang="nl-NL" sz="2000" b="1" dirty="0">
                <a:solidFill>
                  <a:srgbClr val="FF0000"/>
                </a:solidFill>
              </a:rPr>
              <a:t>zo te zijn.” </a:t>
            </a:r>
            <a:r>
              <a:rPr lang="nl-NL" sz="2000" dirty="0"/>
              <a:t>In één klap ben ik dus uit de droom.</a:t>
            </a:r>
          </a:p>
        </p:txBody>
      </p:sp>
      <p:graphicFrame>
        <p:nvGraphicFramePr>
          <p:cNvPr id="10" name="Tabe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411713"/>
              </p:ext>
            </p:extLst>
          </p:nvPr>
        </p:nvGraphicFramePr>
        <p:xfrm>
          <a:off x="6579339" y="2074961"/>
          <a:ext cx="5087144" cy="445195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087144"/>
              </a:tblGrid>
              <a:tr h="236011">
                <a:tc>
                  <a:txBody>
                    <a:bodyPr/>
                    <a:lstStyle/>
                    <a:p>
                      <a:pPr marL="35560">
                        <a:lnSpc>
                          <a:spcPts val="136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nl-NL" sz="2000" b="1" spc="10" dirty="0">
                          <a:solidFill>
                            <a:srgbClr val="231F20"/>
                          </a:solidFill>
                          <a:effectLst/>
                          <a:latin typeface="+mn-lt"/>
                          <a:ea typeface="Arial"/>
                        </a:rPr>
                        <a:t>(9) </a:t>
                      </a:r>
                      <a:r>
                        <a:rPr lang="nl-NL" sz="2000" spc="10" dirty="0">
                          <a:solidFill>
                            <a:srgbClr val="231F20"/>
                          </a:solidFill>
                          <a:effectLst/>
                          <a:latin typeface="+mn-lt"/>
                          <a:ea typeface="Arial"/>
                        </a:rPr>
                        <a:t>Dat het ook met</a:t>
                      </a:r>
                      <a:r>
                        <a:rPr lang="nl-NL" sz="2000" spc="265" dirty="0">
                          <a:solidFill>
                            <a:srgbClr val="231F20"/>
                          </a:solidFill>
                          <a:effectLst/>
                          <a:latin typeface="+mn-lt"/>
                          <a:ea typeface="Arial"/>
                        </a:rPr>
                        <a:t> </a:t>
                      </a:r>
                      <a:r>
                        <a:rPr lang="nl-NL" sz="2000" spc="25" dirty="0">
                          <a:solidFill>
                            <a:srgbClr val="231F20"/>
                          </a:solidFill>
                          <a:effectLst/>
                          <a:latin typeface="+mn-lt"/>
                          <a:ea typeface="Arial"/>
                        </a:rPr>
                        <a:t>plantenextracten</a:t>
                      </a:r>
                      <a:endParaRPr lang="nl-NL" sz="1800" dirty="0">
                        <a:effectLst/>
                        <a:latin typeface="+mn-lt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011">
                <a:tc>
                  <a:txBody>
                    <a:bodyPr/>
                    <a:lstStyle/>
                    <a:p>
                      <a:pPr marL="35560">
                        <a:lnSpc>
                          <a:spcPts val="136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231F20"/>
                          </a:solidFill>
                          <a:effectLst/>
                          <a:latin typeface="+mn-lt"/>
                          <a:ea typeface="Arial"/>
                        </a:rPr>
                        <a:t>goed mis kan gaan, is in het verleden</a:t>
                      </a:r>
                      <a:endParaRPr lang="nl-NL" sz="1800" dirty="0">
                        <a:effectLst/>
                        <a:latin typeface="+mn-lt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011">
                <a:tc>
                  <a:txBody>
                    <a:bodyPr/>
                    <a:lstStyle/>
                    <a:p>
                      <a:pPr marL="35560">
                        <a:lnSpc>
                          <a:spcPts val="136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231F20"/>
                          </a:solidFill>
                          <a:effectLst/>
                          <a:latin typeface="+mn-lt"/>
                          <a:ea typeface="Arial"/>
                        </a:rPr>
                        <a:t>bewezen. Vrouwen die in een</a:t>
                      </a:r>
                      <a:endParaRPr lang="nl-NL" sz="1800" dirty="0">
                        <a:effectLst/>
                        <a:latin typeface="+mn-lt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011">
                <a:tc>
                  <a:txBody>
                    <a:bodyPr/>
                    <a:lstStyle/>
                    <a:p>
                      <a:pPr marL="35560">
                        <a:lnSpc>
                          <a:spcPts val="136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231F20"/>
                          </a:solidFill>
                          <a:effectLst/>
                          <a:latin typeface="+mn-lt"/>
                          <a:ea typeface="Arial"/>
                        </a:rPr>
                        <a:t>Belgische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effectLst/>
                          <a:latin typeface="+mn-lt"/>
                          <a:ea typeface="Arial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231F20"/>
                          </a:solidFill>
                          <a:effectLst/>
                          <a:latin typeface="+mn-lt"/>
                          <a:ea typeface="Arial"/>
                        </a:rPr>
                        <a:t>afslankkliniek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effectLst/>
                          <a:latin typeface="+mn-lt"/>
                          <a:ea typeface="Arial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231F20"/>
                          </a:solidFill>
                          <a:effectLst/>
                          <a:latin typeface="+mn-lt"/>
                          <a:ea typeface="Arial"/>
                        </a:rPr>
                        <a:t>kruiden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effectLst/>
                          <a:latin typeface="+mn-lt"/>
                          <a:ea typeface="Arial"/>
                        </a:rPr>
                        <a:t>-</a:t>
                      </a:r>
                      <a:endParaRPr lang="nl-NL" sz="1800" dirty="0">
                        <a:effectLst/>
                        <a:latin typeface="+mn-lt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011">
                <a:tc>
                  <a:txBody>
                    <a:bodyPr/>
                    <a:lstStyle/>
                    <a:p>
                      <a:pPr marL="35560">
                        <a:lnSpc>
                          <a:spcPts val="136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231F20"/>
                          </a:solidFill>
                          <a:effectLst/>
                          <a:latin typeface="+mn-lt"/>
                          <a:ea typeface="Arial"/>
                        </a:rPr>
                        <a:t>preparaten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effectLst/>
                          <a:latin typeface="+mn-lt"/>
                          <a:ea typeface="Arial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231F20"/>
                          </a:solidFill>
                          <a:effectLst/>
                          <a:latin typeface="+mn-lt"/>
                          <a:ea typeface="Arial"/>
                        </a:rPr>
                        <a:t>voorgeschreven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effectLst/>
                          <a:latin typeface="+mn-lt"/>
                          <a:ea typeface="Arial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231F20"/>
                          </a:solidFill>
                          <a:effectLst/>
                          <a:latin typeface="+mn-lt"/>
                          <a:ea typeface="Arial"/>
                        </a:rPr>
                        <a:t>kregen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effectLst/>
                          <a:latin typeface="+mn-lt"/>
                          <a:ea typeface="Arial"/>
                        </a:rPr>
                        <a:t>,</a:t>
                      </a:r>
                      <a:endParaRPr lang="nl-NL" sz="1800" dirty="0">
                        <a:effectLst/>
                        <a:latin typeface="+mn-lt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225">
                <a:tc>
                  <a:txBody>
                    <a:bodyPr/>
                    <a:lstStyle/>
                    <a:p>
                      <a:pPr marL="35560">
                        <a:lnSpc>
                          <a:spcPts val="136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231F20"/>
                          </a:solidFill>
                          <a:effectLst/>
                          <a:latin typeface="+mn-lt"/>
                          <a:ea typeface="Arial"/>
                        </a:rPr>
                        <a:t>ontwikkelden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effectLst/>
                          <a:latin typeface="+mn-lt"/>
                          <a:ea typeface="Arial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231F20"/>
                          </a:solidFill>
                          <a:effectLst/>
                          <a:latin typeface="+mn-lt"/>
                          <a:ea typeface="Arial"/>
                        </a:rPr>
                        <a:t>vaker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effectLst/>
                          <a:latin typeface="+mn-lt"/>
                          <a:ea typeface="Arial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231F20"/>
                          </a:solidFill>
                          <a:effectLst/>
                          <a:latin typeface="+mn-lt"/>
                          <a:ea typeface="Arial"/>
                        </a:rPr>
                        <a:t>dan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effectLst/>
                          <a:latin typeface="+mn-lt"/>
                          <a:ea typeface="Arial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231F20"/>
                          </a:solidFill>
                          <a:effectLst/>
                          <a:latin typeface="+mn-lt"/>
                          <a:ea typeface="Arial"/>
                        </a:rPr>
                        <a:t>gewoonlijk</a:t>
                      </a:r>
                      <a:endParaRPr lang="nl-NL" sz="1800" dirty="0">
                        <a:effectLst/>
                        <a:latin typeface="+mn-lt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011">
                <a:tc>
                  <a:txBody>
                    <a:bodyPr/>
                    <a:lstStyle/>
                    <a:p>
                      <a:pPr marL="35560">
                        <a:lnSpc>
                          <a:spcPts val="136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231F20"/>
                          </a:solidFill>
                          <a:effectLst/>
                          <a:latin typeface="+mn-lt"/>
                          <a:ea typeface="Arial"/>
                        </a:rPr>
                        <a:t>nierkanker. En in ons land</a:t>
                      </a:r>
                      <a:endParaRPr lang="nl-NL" sz="1800" dirty="0">
                        <a:effectLst/>
                        <a:latin typeface="+mn-lt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011">
                <a:tc>
                  <a:txBody>
                    <a:bodyPr/>
                    <a:lstStyle/>
                    <a:p>
                      <a:pPr marL="35560">
                        <a:lnSpc>
                          <a:spcPts val="136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231F20"/>
                          </a:solidFill>
                          <a:effectLst/>
                          <a:latin typeface="+mn-lt"/>
                          <a:ea typeface="Arial"/>
                        </a:rPr>
                        <a:t>veroorzaakte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effectLst/>
                          <a:latin typeface="+mn-lt"/>
                          <a:ea typeface="Arial"/>
                        </a:rPr>
                        <a:t> de </a:t>
                      </a:r>
                      <a:r>
                        <a:rPr lang="en-US" sz="2000" dirty="0" err="1">
                          <a:solidFill>
                            <a:srgbClr val="231F20"/>
                          </a:solidFill>
                          <a:effectLst/>
                          <a:latin typeface="+mn-lt"/>
                          <a:ea typeface="Arial"/>
                        </a:rPr>
                        <a:t>kruidenthee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effectLst/>
                          <a:latin typeface="+mn-lt"/>
                          <a:ea typeface="Arial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231F20"/>
                          </a:solidFill>
                          <a:effectLst/>
                          <a:latin typeface="+mn-lt"/>
                          <a:ea typeface="Arial"/>
                        </a:rPr>
                        <a:t>sterren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effectLst/>
                          <a:latin typeface="+mn-lt"/>
                          <a:ea typeface="Arial"/>
                        </a:rPr>
                        <a:t>-</a:t>
                      </a:r>
                      <a:endParaRPr lang="nl-NL" sz="1800" dirty="0">
                        <a:effectLst/>
                        <a:latin typeface="+mn-lt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011">
                <a:tc>
                  <a:txBody>
                    <a:bodyPr/>
                    <a:lstStyle/>
                    <a:p>
                      <a:pPr marL="35560">
                        <a:lnSpc>
                          <a:spcPts val="136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231F20"/>
                          </a:solidFill>
                          <a:effectLst/>
                          <a:latin typeface="+mn-lt"/>
                          <a:ea typeface="Arial"/>
                        </a:rPr>
                        <a:t>mix grote problemen toen een</a:t>
                      </a:r>
                      <a:endParaRPr lang="nl-NL" sz="1800" dirty="0">
                        <a:effectLst/>
                        <a:latin typeface="+mn-lt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011">
                <a:tc>
                  <a:txBody>
                    <a:bodyPr/>
                    <a:lstStyle/>
                    <a:p>
                      <a:pPr marL="35560">
                        <a:lnSpc>
                          <a:spcPts val="136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nl-NL" sz="2000">
                          <a:solidFill>
                            <a:srgbClr val="231F20"/>
                          </a:solidFill>
                          <a:effectLst/>
                          <a:latin typeface="+mn-lt"/>
                          <a:ea typeface="Arial"/>
                        </a:rPr>
                        <a:t>fabrikant voor het maken van de thee</a:t>
                      </a:r>
                      <a:endParaRPr lang="nl-NL" sz="1800">
                        <a:effectLst/>
                        <a:latin typeface="+mn-lt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011">
                <a:tc>
                  <a:txBody>
                    <a:bodyPr/>
                    <a:lstStyle/>
                    <a:p>
                      <a:pPr marL="35560">
                        <a:lnSpc>
                          <a:spcPts val="136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231F20"/>
                          </a:solidFill>
                          <a:effectLst/>
                          <a:latin typeface="+mn-lt"/>
                          <a:ea typeface="Arial"/>
                        </a:rPr>
                        <a:t>Japanse in plaats van Chinese ster-</a:t>
                      </a:r>
                      <a:endParaRPr lang="nl-NL" sz="1800" dirty="0">
                        <a:effectLst/>
                        <a:latin typeface="+mn-lt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011">
                <a:tc>
                  <a:txBody>
                    <a:bodyPr/>
                    <a:lstStyle/>
                    <a:p>
                      <a:pPr marL="35560">
                        <a:lnSpc>
                          <a:spcPts val="136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231F20"/>
                          </a:solidFill>
                          <a:effectLst/>
                          <a:latin typeface="+mn-lt"/>
                          <a:ea typeface="Arial"/>
                        </a:rPr>
                        <a:t>anijs gebruikte. Japanse steranijs is</a:t>
                      </a:r>
                      <a:endParaRPr lang="nl-NL" sz="1800" dirty="0">
                        <a:effectLst/>
                        <a:latin typeface="+mn-lt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011">
                <a:tc>
                  <a:txBody>
                    <a:bodyPr/>
                    <a:lstStyle/>
                    <a:p>
                      <a:pPr marL="35560">
                        <a:lnSpc>
                          <a:spcPts val="136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nl-NL" sz="20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/>
                        </a:rPr>
                        <a:t>namelijk giftig, Chinese niet. “Plant-</a:t>
                      </a:r>
                      <a:endParaRPr lang="nl-NL" sz="1800" dirty="0">
                        <a:effectLst/>
                        <a:latin typeface="+mn-lt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011">
                <a:tc>
                  <a:txBody>
                    <a:bodyPr/>
                    <a:lstStyle/>
                    <a:p>
                      <a:pPr marL="35560">
                        <a:lnSpc>
                          <a:spcPts val="136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nl-NL" sz="20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/>
                        </a:rPr>
                        <a:t>aardige stoffen moeten dus niet</a:t>
                      </a:r>
                      <a:endParaRPr lang="nl-NL" sz="1800" dirty="0">
                        <a:effectLst/>
                        <a:latin typeface="+mn-lt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011">
                <a:tc>
                  <a:txBody>
                    <a:bodyPr/>
                    <a:lstStyle/>
                    <a:p>
                      <a:pPr marL="35560">
                        <a:lnSpc>
                          <a:spcPts val="136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/>
                        </a:rPr>
                        <a:t>worden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/>
                        </a:rPr>
                        <a:t>opgehemeld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/>
                        </a:rPr>
                        <a:t>”, 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/>
                        </a:rPr>
                        <a:t>stelt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/>
                        </a:rPr>
                        <a:t> professor</a:t>
                      </a:r>
                      <a:endParaRPr lang="nl-NL" sz="1800" dirty="0">
                        <a:effectLst/>
                        <a:latin typeface="+mn-lt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011">
                <a:tc>
                  <a:txBody>
                    <a:bodyPr/>
                    <a:lstStyle/>
                    <a:p>
                      <a:pPr marL="35560">
                        <a:lnSpc>
                          <a:spcPts val="136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nl-NL" sz="2000" b="1" spc="15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/>
                        </a:rPr>
                        <a:t>Rietjens</a:t>
                      </a:r>
                      <a:r>
                        <a:rPr lang="nl-NL" sz="2000" b="1" spc="15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/>
                        </a:rPr>
                        <a:t>. </a:t>
                      </a:r>
                      <a:r>
                        <a:rPr lang="nl-NL" sz="2000" b="1" spc="1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/>
                        </a:rPr>
                        <a:t>“Het </a:t>
                      </a:r>
                      <a:r>
                        <a:rPr lang="nl-NL" sz="2000" b="1" spc="5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/>
                        </a:rPr>
                        <a:t>is </a:t>
                      </a:r>
                      <a:r>
                        <a:rPr lang="nl-NL" sz="2000" b="1" spc="1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/>
                        </a:rPr>
                        <a:t>een </a:t>
                      </a:r>
                      <a:r>
                        <a:rPr lang="nl-NL" sz="2000" b="1" spc="15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/>
                        </a:rPr>
                        <a:t>grote </a:t>
                      </a:r>
                      <a:r>
                        <a:rPr lang="nl-NL" sz="2000" b="1" spc="1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/>
                        </a:rPr>
                        <a:t>fout</a:t>
                      </a:r>
                      <a:r>
                        <a:rPr lang="nl-NL" sz="2000" b="1" spc="3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/>
                        </a:rPr>
                        <a:t> </a:t>
                      </a:r>
                      <a:r>
                        <a:rPr lang="nl-NL" sz="2000" b="1" spc="25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/>
                        </a:rPr>
                        <a:t>er</a:t>
                      </a:r>
                      <a:endParaRPr lang="nl-NL" sz="1800" dirty="0">
                        <a:effectLst/>
                        <a:latin typeface="+mn-lt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011">
                <a:tc>
                  <a:txBody>
                    <a:bodyPr/>
                    <a:lstStyle/>
                    <a:p>
                      <a:pPr marL="35560">
                        <a:lnSpc>
                          <a:spcPts val="136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nl-NL" sz="2000" b="1" spc="15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/>
                        </a:rPr>
                        <a:t>automatisch </a:t>
                      </a:r>
                      <a:r>
                        <a:rPr lang="nl-NL" sz="2000" b="1" spc="1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/>
                        </a:rPr>
                        <a:t>van uit </a:t>
                      </a:r>
                      <a:r>
                        <a:rPr lang="nl-NL" sz="2000" b="1" spc="5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/>
                        </a:rPr>
                        <a:t>te </a:t>
                      </a:r>
                      <a:r>
                        <a:rPr lang="nl-NL" sz="2000" b="1" spc="1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/>
                        </a:rPr>
                        <a:t>gaan dat</a:t>
                      </a:r>
                      <a:r>
                        <a:rPr lang="nl-NL" sz="2000" b="1" spc="315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/>
                        </a:rPr>
                        <a:t> </a:t>
                      </a:r>
                      <a:r>
                        <a:rPr lang="nl-NL" sz="2000" b="1" spc="25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/>
                        </a:rPr>
                        <a:t>als</a:t>
                      </a:r>
                      <a:endParaRPr lang="nl-NL" sz="1800" dirty="0">
                        <a:effectLst/>
                        <a:latin typeface="+mn-lt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555">
                <a:tc>
                  <a:txBody>
                    <a:bodyPr/>
                    <a:lstStyle/>
                    <a:p>
                      <a:pPr marL="35560">
                        <a:lnSpc>
                          <a:spcPts val="136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nl-NL" sz="2000" b="1" spc="1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/>
                        </a:rPr>
                        <a:t>iets </a:t>
                      </a:r>
                      <a:r>
                        <a:rPr lang="nl-NL" sz="2000" b="1" spc="15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/>
                        </a:rPr>
                        <a:t>natuurlijk </a:t>
                      </a:r>
                      <a:r>
                        <a:rPr lang="nl-NL" sz="2000" b="1" spc="5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/>
                        </a:rPr>
                        <a:t>is </a:t>
                      </a:r>
                      <a:r>
                        <a:rPr lang="nl-NL" sz="2000" b="1" spc="1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/>
                        </a:rPr>
                        <a:t>het ook </a:t>
                      </a:r>
                      <a:r>
                        <a:rPr lang="nl-NL" sz="2000" b="1" spc="15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/>
                        </a:rPr>
                        <a:t>gezond</a:t>
                      </a:r>
                      <a:r>
                        <a:rPr lang="nl-NL" sz="2000" b="1" spc="315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/>
                        </a:rPr>
                        <a:t> </a:t>
                      </a:r>
                      <a:r>
                        <a:rPr lang="nl-NL" sz="2000" b="1" spc="25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/>
                        </a:rPr>
                        <a:t>is.”</a:t>
                      </a:r>
                      <a:endParaRPr lang="nl-NL" sz="1800" dirty="0">
                        <a:effectLst/>
                        <a:latin typeface="+mn-lt"/>
                        <a:ea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" name="Tekstvak 10"/>
          <p:cNvSpPr txBox="1"/>
          <p:nvPr/>
        </p:nvSpPr>
        <p:spPr>
          <a:xfrm>
            <a:off x="1860331" y="346841"/>
            <a:ext cx="81980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u="sng" dirty="0" smtClean="0"/>
              <a:t>Antwoord C</a:t>
            </a:r>
          </a:p>
          <a:p>
            <a:pPr lvl="0"/>
            <a:r>
              <a:rPr lang="nl-NL" sz="2000" i="1" dirty="0"/>
              <a:t>Natuurlijke en plantaardige stoffen in voeding hebben de naam beter voor de gezondheid te zijn dan kunstmatige, maar dat is nog niet</a:t>
            </a:r>
          </a:p>
          <a:p>
            <a:r>
              <a:rPr lang="en-US" sz="2000" i="1" dirty="0" err="1"/>
              <a:t>bewezen</a:t>
            </a:r>
            <a:r>
              <a:rPr lang="en-US" sz="2000" i="1" dirty="0"/>
              <a:t>.</a:t>
            </a:r>
            <a:endParaRPr lang="nl-NL" sz="2000" i="1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9363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leren?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Een strategische aanpak van veelvoorkomende vragen bij leesteksten.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555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Tekst proefexamen lezen;</a:t>
            </a:r>
          </a:p>
          <a:p>
            <a:r>
              <a:rPr lang="nl-NL" dirty="0" smtClean="0"/>
              <a:t>Vraag 1 t/m 10 samen behandelen met uitleg;</a:t>
            </a:r>
          </a:p>
          <a:p>
            <a:r>
              <a:rPr lang="nl-NL" dirty="0" smtClean="0"/>
              <a:t>Terugblik </a:t>
            </a:r>
            <a:r>
              <a:rPr lang="nl-NL" dirty="0" err="1" smtClean="0"/>
              <a:t>lesdoel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3363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3617" y="-50706"/>
            <a:ext cx="9720072" cy="1499616"/>
          </a:xfrm>
        </p:spPr>
        <p:txBody>
          <a:bodyPr/>
          <a:lstStyle/>
          <a:p>
            <a:r>
              <a:rPr lang="nl-NL" dirty="0" smtClean="0"/>
              <a:t>Aanpak vraag 1</a:t>
            </a:r>
            <a:endParaRPr lang="nl-NL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6466669" y="1461610"/>
            <a:ext cx="6307138" cy="1403349"/>
            <a:chOff x="868" y="1419"/>
            <a:chExt cx="3973" cy="884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868" y="1419"/>
              <a:ext cx="3973" cy="8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868" y="1487"/>
              <a:ext cx="10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1p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940" y="1470"/>
              <a:ext cx="61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962" y="1470"/>
              <a:ext cx="83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007" y="1470"/>
              <a:ext cx="61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048" y="1459"/>
              <a:ext cx="217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Hoe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227" y="1459"/>
              <a:ext cx="6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259" y="1459"/>
              <a:ext cx="275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wordt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1498" y="1459"/>
              <a:ext cx="6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1530" y="1459"/>
              <a:ext cx="176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het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1667" y="1459"/>
              <a:ext cx="6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1699" y="1459"/>
              <a:ext cx="492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dirty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onderwerp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2161" y="1459"/>
              <a:ext cx="6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2193" y="1459"/>
              <a:ext cx="195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dirty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van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2351" y="1459"/>
              <a:ext cx="6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2382" y="1459"/>
              <a:ext cx="148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de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2490" y="1459"/>
              <a:ext cx="6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2521" y="1459"/>
              <a:ext cx="245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tekst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730" y="1459"/>
              <a:ext cx="6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2762" y="1459"/>
              <a:ext cx="116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in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836" y="1459"/>
              <a:ext cx="6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868" y="1459"/>
              <a:ext cx="297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alinea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3132" y="1459"/>
              <a:ext cx="6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3164" y="1459"/>
              <a:ext cx="95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3218" y="1459"/>
              <a:ext cx="6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3249" y="1459"/>
              <a:ext cx="423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ingeleid?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3651" y="1459"/>
              <a:ext cx="6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1307" y="1578"/>
              <a:ext cx="680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dirty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De tekst wordt 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1948" y="1578"/>
              <a:ext cx="58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ingeleid door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2497" y="1578"/>
              <a:ext cx="6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1307" y="1709"/>
              <a:ext cx="93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A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1364" y="1709"/>
              <a:ext cx="61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1465" y="1698"/>
              <a:ext cx="176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de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1600" y="1698"/>
              <a:ext cx="38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dirty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mening 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1950" y="1698"/>
              <a:ext cx="222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van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2135" y="1698"/>
              <a:ext cx="176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de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2270" y="1698"/>
              <a:ext cx="743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schrijver voorop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2994" y="1698"/>
              <a:ext cx="122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te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3075" y="1698"/>
              <a:ext cx="6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3"/>
            <p:cNvSpPr>
              <a:spLocks noChangeArrowheads="1"/>
            </p:cNvSpPr>
            <p:nvPr/>
          </p:nvSpPr>
          <p:spPr bwMode="auto">
            <a:xfrm>
              <a:off x="3127" y="1698"/>
              <a:ext cx="346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stellen.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4"/>
            <p:cNvSpPr>
              <a:spLocks noChangeArrowheads="1"/>
            </p:cNvSpPr>
            <p:nvPr/>
          </p:nvSpPr>
          <p:spPr bwMode="auto">
            <a:xfrm>
              <a:off x="3449" y="1698"/>
              <a:ext cx="6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5"/>
            <p:cNvSpPr>
              <a:spLocks noChangeArrowheads="1"/>
            </p:cNvSpPr>
            <p:nvPr/>
          </p:nvSpPr>
          <p:spPr bwMode="auto">
            <a:xfrm>
              <a:off x="1307" y="1829"/>
              <a:ext cx="9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B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6"/>
            <p:cNvSpPr>
              <a:spLocks noChangeArrowheads="1"/>
            </p:cNvSpPr>
            <p:nvPr/>
          </p:nvSpPr>
          <p:spPr bwMode="auto">
            <a:xfrm>
              <a:off x="1364" y="1829"/>
              <a:ext cx="61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7"/>
            <p:cNvSpPr>
              <a:spLocks noChangeArrowheads="1"/>
            </p:cNvSpPr>
            <p:nvPr/>
          </p:nvSpPr>
          <p:spPr bwMode="auto">
            <a:xfrm>
              <a:off x="1465" y="1818"/>
              <a:ext cx="176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de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8"/>
            <p:cNvSpPr>
              <a:spLocks noChangeArrowheads="1"/>
            </p:cNvSpPr>
            <p:nvPr/>
          </p:nvSpPr>
          <p:spPr bwMode="auto">
            <a:xfrm>
              <a:off x="1600" y="1818"/>
              <a:ext cx="401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opbouw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49"/>
            <p:cNvSpPr>
              <a:spLocks noChangeArrowheads="1"/>
            </p:cNvSpPr>
            <p:nvPr/>
          </p:nvSpPr>
          <p:spPr bwMode="auto">
            <a:xfrm>
              <a:off x="1971" y="1818"/>
              <a:ext cx="222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van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50"/>
            <p:cNvSpPr>
              <a:spLocks noChangeArrowheads="1"/>
            </p:cNvSpPr>
            <p:nvPr/>
          </p:nvSpPr>
          <p:spPr bwMode="auto">
            <a:xfrm>
              <a:off x="2157" y="1818"/>
              <a:ext cx="176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de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51"/>
            <p:cNvSpPr>
              <a:spLocks noChangeArrowheads="1"/>
            </p:cNvSpPr>
            <p:nvPr/>
          </p:nvSpPr>
          <p:spPr bwMode="auto">
            <a:xfrm>
              <a:off x="2291" y="1818"/>
              <a:ext cx="273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tekst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52"/>
            <p:cNvSpPr>
              <a:spLocks noChangeArrowheads="1"/>
            </p:cNvSpPr>
            <p:nvPr/>
          </p:nvSpPr>
          <p:spPr bwMode="auto">
            <a:xfrm>
              <a:off x="2527" y="1818"/>
              <a:ext cx="22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aan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53"/>
            <p:cNvSpPr>
              <a:spLocks noChangeArrowheads="1"/>
            </p:cNvSpPr>
            <p:nvPr/>
          </p:nvSpPr>
          <p:spPr bwMode="auto">
            <a:xfrm>
              <a:off x="2718" y="1818"/>
              <a:ext cx="122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te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54"/>
            <p:cNvSpPr>
              <a:spLocks noChangeArrowheads="1"/>
            </p:cNvSpPr>
            <p:nvPr/>
          </p:nvSpPr>
          <p:spPr bwMode="auto">
            <a:xfrm>
              <a:off x="2799" y="1818"/>
              <a:ext cx="6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5"/>
            <p:cNvSpPr>
              <a:spLocks noChangeArrowheads="1"/>
            </p:cNvSpPr>
            <p:nvPr/>
          </p:nvSpPr>
          <p:spPr bwMode="auto">
            <a:xfrm>
              <a:off x="2852" y="1818"/>
              <a:ext cx="328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geven.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56"/>
            <p:cNvSpPr>
              <a:spLocks noChangeArrowheads="1"/>
            </p:cNvSpPr>
            <p:nvPr/>
          </p:nvSpPr>
          <p:spPr bwMode="auto">
            <a:xfrm>
              <a:off x="3151" y="1818"/>
              <a:ext cx="6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57"/>
            <p:cNvSpPr>
              <a:spLocks noChangeArrowheads="1"/>
            </p:cNvSpPr>
            <p:nvPr/>
          </p:nvSpPr>
          <p:spPr bwMode="auto">
            <a:xfrm>
              <a:off x="1307" y="1950"/>
              <a:ext cx="9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C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58"/>
            <p:cNvSpPr>
              <a:spLocks noChangeArrowheads="1"/>
            </p:cNvSpPr>
            <p:nvPr/>
          </p:nvSpPr>
          <p:spPr bwMode="auto">
            <a:xfrm>
              <a:off x="1364" y="1950"/>
              <a:ext cx="61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59"/>
            <p:cNvSpPr>
              <a:spLocks noChangeArrowheads="1"/>
            </p:cNvSpPr>
            <p:nvPr/>
          </p:nvSpPr>
          <p:spPr bwMode="auto">
            <a:xfrm>
              <a:off x="1465" y="1939"/>
              <a:ext cx="22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dirty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een 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60"/>
            <p:cNvSpPr>
              <a:spLocks noChangeArrowheads="1"/>
            </p:cNvSpPr>
            <p:nvPr/>
          </p:nvSpPr>
          <p:spPr bwMode="auto">
            <a:xfrm>
              <a:off x="1656" y="1939"/>
              <a:ext cx="946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belangrijke uitspraak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61"/>
            <p:cNvSpPr>
              <a:spLocks noChangeArrowheads="1"/>
            </p:cNvSpPr>
            <p:nvPr/>
          </p:nvSpPr>
          <p:spPr bwMode="auto">
            <a:xfrm>
              <a:off x="2589" y="1939"/>
              <a:ext cx="41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over het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62"/>
            <p:cNvSpPr>
              <a:spLocks noChangeArrowheads="1"/>
            </p:cNvSpPr>
            <p:nvPr/>
          </p:nvSpPr>
          <p:spPr bwMode="auto">
            <a:xfrm>
              <a:off x="2971" y="1939"/>
              <a:ext cx="51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onderwerp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63"/>
            <p:cNvSpPr>
              <a:spLocks noChangeArrowheads="1"/>
            </p:cNvSpPr>
            <p:nvPr/>
          </p:nvSpPr>
          <p:spPr bwMode="auto">
            <a:xfrm>
              <a:off x="3462" y="1939"/>
              <a:ext cx="122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te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64"/>
            <p:cNvSpPr>
              <a:spLocks noChangeArrowheads="1"/>
            </p:cNvSpPr>
            <p:nvPr/>
          </p:nvSpPr>
          <p:spPr bwMode="auto">
            <a:xfrm>
              <a:off x="3543" y="1939"/>
              <a:ext cx="6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65"/>
            <p:cNvSpPr>
              <a:spLocks noChangeArrowheads="1"/>
            </p:cNvSpPr>
            <p:nvPr/>
          </p:nvSpPr>
          <p:spPr bwMode="auto">
            <a:xfrm>
              <a:off x="3596" y="1939"/>
              <a:ext cx="281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doen.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66"/>
            <p:cNvSpPr>
              <a:spLocks noChangeArrowheads="1"/>
            </p:cNvSpPr>
            <p:nvPr/>
          </p:nvSpPr>
          <p:spPr bwMode="auto">
            <a:xfrm>
              <a:off x="3847" y="1939"/>
              <a:ext cx="6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67"/>
            <p:cNvSpPr>
              <a:spLocks noChangeArrowheads="1"/>
            </p:cNvSpPr>
            <p:nvPr/>
          </p:nvSpPr>
          <p:spPr bwMode="auto">
            <a:xfrm>
              <a:off x="1307" y="2089"/>
              <a:ext cx="9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D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68"/>
            <p:cNvSpPr>
              <a:spLocks noChangeArrowheads="1"/>
            </p:cNvSpPr>
            <p:nvPr/>
          </p:nvSpPr>
          <p:spPr bwMode="auto">
            <a:xfrm>
              <a:off x="1365" y="2089"/>
              <a:ext cx="61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69"/>
            <p:cNvSpPr>
              <a:spLocks noChangeArrowheads="1"/>
            </p:cNvSpPr>
            <p:nvPr/>
          </p:nvSpPr>
          <p:spPr bwMode="auto">
            <a:xfrm>
              <a:off x="1465" y="2078"/>
              <a:ext cx="335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vooraf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70"/>
            <p:cNvSpPr>
              <a:spLocks noChangeArrowheads="1"/>
            </p:cNvSpPr>
            <p:nvPr/>
          </p:nvSpPr>
          <p:spPr bwMode="auto">
            <a:xfrm>
              <a:off x="1768" y="2078"/>
              <a:ext cx="22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een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71"/>
            <p:cNvSpPr>
              <a:spLocks noChangeArrowheads="1"/>
            </p:cNvSpPr>
            <p:nvPr/>
          </p:nvSpPr>
          <p:spPr bwMode="auto">
            <a:xfrm>
              <a:off x="1958" y="2078"/>
              <a:ext cx="345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advies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72"/>
            <p:cNvSpPr>
              <a:spLocks noChangeArrowheads="1"/>
            </p:cNvSpPr>
            <p:nvPr/>
          </p:nvSpPr>
          <p:spPr bwMode="auto">
            <a:xfrm>
              <a:off x="2269" y="2078"/>
              <a:ext cx="41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over het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73"/>
            <p:cNvSpPr>
              <a:spLocks noChangeArrowheads="1"/>
            </p:cNvSpPr>
            <p:nvPr/>
          </p:nvSpPr>
          <p:spPr bwMode="auto">
            <a:xfrm>
              <a:off x="2652" y="2078"/>
              <a:ext cx="51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onderwerp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74"/>
            <p:cNvSpPr>
              <a:spLocks noChangeArrowheads="1"/>
            </p:cNvSpPr>
            <p:nvPr/>
          </p:nvSpPr>
          <p:spPr bwMode="auto">
            <a:xfrm>
              <a:off x="3143" y="2078"/>
              <a:ext cx="122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te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Rectangle 75"/>
            <p:cNvSpPr>
              <a:spLocks noChangeArrowheads="1"/>
            </p:cNvSpPr>
            <p:nvPr/>
          </p:nvSpPr>
          <p:spPr bwMode="auto">
            <a:xfrm>
              <a:off x="3223" y="2078"/>
              <a:ext cx="6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76"/>
            <p:cNvSpPr>
              <a:spLocks noChangeArrowheads="1"/>
            </p:cNvSpPr>
            <p:nvPr/>
          </p:nvSpPr>
          <p:spPr bwMode="auto">
            <a:xfrm>
              <a:off x="3275" y="2078"/>
              <a:ext cx="328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geven.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Rectangle 77"/>
            <p:cNvSpPr>
              <a:spLocks noChangeArrowheads="1"/>
            </p:cNvSpPr>
            <p:nvPr/>
          </p:nvSpPr>
          <p:spPr bwMode="auto">
            <a:xfrm>
              <a:off x="3576" y="2106"/>
              <a:ext cx="46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Rectangle 78"/>
            <p:cNvSpPr>
              <a:spLocks noChangeArrowheads="1"/>
            </p:cNvSpPr>
            <p:nvPr/>
          </p:nvSpPr>
          <p:spPr bwMode="auto">
            <a:xfrm>
              <a:off x="1465" y="2216"/>
              <a:ext cx="46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Rectangle 79"/>
            <p:cNvSpPr>
              <a:spLocks noChangeArrowheads="1"/>
            </p:cNvSpPr>
            <p:nvPr/>
          </p:nvSpPr>
          <p:spPr bwMode="auto">
            <a:xfrm>
              <a:off x="1466" y="2216"/>
              <a:ext cx="46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83" name="Tekstvak 82"/>
          <p:cNvSpPr txBox="1"/>
          <p:nvPr/>
        </p:nvSpPr>
        <p:spPr>
          <a:xfrm>
            <a:off x="931572" y="1496871"/>
            <a:ext cx="5196960" cy="181588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Dit is </a:t>
            </a:r>
            <a:r>
              <a:rPr lang="nl-NL" sz="1400" b="1" u="sng" dirty="0" smtClean="0"/>
              <a:t>één van de vragen </a:t>
            </a:r>
            <a:r>
              <a:rPr lang="nl-NL" sz="1400" dirty="0" smtClean="0"/>
              <a:t>die </a:t>
            </a:r>
            <a:r>
              <a:rPr lang="nl-NL" sz="1400" b="1" u="sng" dirty="0" smtClean="0"/>
              <a:t>je bijna altijd </a:t>
            </a:r>
            <a:r>
              <a:rPr lang="nl-NL" sz="1400" dirty="0" smtClean="0"/>
              <a:t>krijgt. Soms wordt de vraag </a:t>
            </a:r>
            <a:r>
              <a:rPr lang="nl-NL" sz="1400" b="1" u="sng" dirty="0" smtClean="0"/>
              <a:t>net iets anders </a:t>
            </a:r>
            <a:r>
              <a:rPr lang="nl-NL" sz="1400" dirty="0" smtClean="0"/>
              <a:t>gesteld: </a:t>
            </a:r>
          </a:p>
          <a:p>
            <a:endParaRPr lang="nl-NL" sz="1400" dirty="0" smtClean="0"/>
          </a:p>
          <a:p>
            <a:r>
              <a:rPr lang="nl-NL" sz="1400" i="1" dirty="0" smtClean="0"/>
              <a:t>‘De eerste alinea van de tekst kan onder meer de volgende functies hebben’</a:t>
            </a:r>
          </a:p>
          <a:p>
            <a:endParaRPr lang="nl-NL" sz="1400" i="1" dirty="0"/>
          </a:p>
          <a:p>
            <a:r>
              <a:rPr lang="nl-NL" sz="1400" i="1" dirty="0" smtClean="0"/>
              <a:t>‘Hoe probeert de schrijver de aandacht van de lezer te trekken? ‘</a:t>
            </a:r>
          </a:p>
        </p:txBody>
      </p:sp>
      <p:sp>
        <p:nvSpPr>
          <p:cNvPr id="84" name="Tekstvak 83"/>
          <p:cNvSpPr txBox="1"/>
          <p:nvPr/>
        </p:nvSpPr>
        <p:spPr>
          <a:xfrm>
            <a:off x="949325" y="3742274"/>
            <a:ext cx="5174157" cy="138499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b="1" u="sng" dirty="0" smtClean="0"/>
              <a:t>AANPAK</a:t>
            </a:r>
          </a:p>
          <a:p>
            <a:endParaRPr lang="nl-NL" sz="1400" dirty="0"/>
          </a:p>
          <a:p>
            <a:r>
              <a:rPr lang="nl-NL" sz="1400" dirty="0" smtClean="0"/>
              <a:t>Er zijn altijd meerdere mogelijkheden: A, B, C, D</a:t>
            </a:r>
          </a:p>
          <a:p>
            <a:r>
              <a:rPr lang="nl-NL" sz="1400" dirty="0" smtClean="0"/>
              <a:t>Maar welke kies je?</a:t>
            </a:r>
          </a:p>
          <a:p>
            <a:endParaRPr lang="nl-NL" sz="1400" dirty="0" smtClean="0"/>
          </a:p>
          <a:p>
            <a:r>
              <a:rPr lang="nl-NL" sz="1400" dirty="0" smtClean="0"/>
              <a:t>1:Bekijk de antwoorden en </a:t>
            </a:r>
            <a:r>
              <a:rPr lang="nl-NL" sz="1400" b="1" u="sng" dirty="0" smtClean="0"/>
              <a:t>markeer</a:t>
            </a:r>
            <a:r>
              <a:rPr lang="nl-NL" sz="1400" dirty="0" smtClean="0"/>
              <a:t> de </a:t>
            </a:r>
            <a:r>
              <a:rPr lang="nl-NL" sz="1400" b="1" u="sng" dirty="0" smtClean="0"/>
              <a:t>kernwoorden</a:t>
            </a:r>
            <a:r>
              <a:rPr lang="nl-NL" sz="1400" dirty="0" smtClean="0"/>
              <a:t>!</a:t>
            </a:r>
          </a:p>
        </p:txBody>
      </p:sp>
      <p:grpSp>
        <p:nvGrpSpPr>
          <p:cNvPr id="86" name="Group 4"/>
          <p:cNvGrpSpPr>
            <a:grpSpLocks noChangeAspect="1"/>
          </p:cNvGrpSpPr>
          <p:nvPr/>
        </p:nvGrpSpPr>
        <p:grpSpPr bwMode="auto">
          <a:xfrm>
            <a:off x="6540994" y="3840818"/>
            <a:ext cx="6307138" cy="1403349"/>
            <a:chOff x="868" y="1419"/>
            <a:chExt cx="3973" cy="884"/>
          </a:xfrm>
        </p:grpSpPr>
        <p:sp>
          <p:nvSpPr>
            <p:cNvPr id="87" name="AutoShape 3"/>
            <p:cNvSpPr>
              <a:spLocks noChangeAspect="1" noChangeArrowheads="1" noTextEdit="1"/>
            </p:cNvSpPr>
            <p:nvPr/>
          </p:nvSpPr>
          <p:spPr bwMode="auto">
            <a:xfrm>
              <a:off x="868" y="1419"/>
              <a:ext cx="3973" cy="8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8" name="Rectangle 5"/>
            <p:cNvSpPr>
              <a:spLocks noChangeArrowheads="1"/>
            </p:cNvSpPr>
            <p:nvPr/>
          </p:nvSpPr>
          <p:spPr bwMode="auto">
            <a:xfrm>
              <a:off x="868" y="1487"/>
              <a:ext cx="10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1p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Rectangle 6"/>
            <p:cNvSpPr>
              <a:spLocks noChangeArrowheads="1"/>
            </p:cNvSpPr>
            <p:nvPr/>
          </p:nvSpPr>
          <p:spPr bwMode="auto">
            <a:xfrm>
              <a:off x="940" y="1470"/>
              <a:ext cx="61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Rectangle 7"/>
            <p:cNvSpPr>
              <a:spLocks noChangeArrowheads="1"/>
            </p:cNvSpPr>
            <p:nvPr/>
          </p:nvSpPr>
          <p:spPr bwMode="auto">
            <a:xfrm>
              <a:off x="962" y="1470"/>
              <a:ext cx="83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Rectangle 8"/>
            <p:cNvSpPr>
              <a:spLocks noChangeArrowheads="1"/>
            </p:cNvSpPr>
            <p:nvPr/>
          </p:nvSpPr>
          <p:spPr bwMode="auto">
            <a:xfrm>
              <a:off x="1007" y="1470"/>
              <a:ext cx="61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" name="Rectangle 9"/>
            <p:cNvSpPr>
              <a:spLocks noChangeArrowheads="1"/>
            </p:cNvSpPr>
            <p:nvPr/>
          </p:nvSpPr>
          <p:spPr bwMode="auto">
            <a:xfrm>
              <a:off x="1048" y="1459"/>
              <a:ext cx="217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dirty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Hoe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1227" y="1459"/>
              <a:ext cx="6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Rectangle 11"/>
            <p:cNvSpPr>
              <a:spLocks noChangeArrowheads="1"/>
            </p:cNvSpPr>
            <p:nvPr/>
          </p:nvSpPr>
          <p:spPr bwMode="auto">
            <a:xfrm>
              <a:off x="1259" y="1459"/>
              <a:ext cx="275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dirty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wordt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Rectangle 12"/>
            <p:cNvSpPr>
              <a:spLocks noChangeArrowheads="1"/>
            </p:cNvSpPr>
            <p:nvPr/>
          </p:nvSpPr>
          <p:spPr bwMode="auto">
            <a:xfrm>
              <a:off x="1498" y="1459"/>
              <a:ext cx="6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6" name="Rectangle 13"/>
            <p:cNvSpPr>
              <a:spLocks noChangeArrowheads="1"/>
            </p:cNvSpPr>
            <p:nvPr/>
          </p:nvSpPr>
          <p:spPr bwMode="auto">
            <a:xfrm>
              <a:off x="1530" y="1459"/>
              <a:ext cx="176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het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7" name="Rectangle 14"/>
            <p:cNvSpPr>
              <a:spLocks noChangeArrowheads="1"/>
            </p:cNvSpPr>
            <p:nvPr/>
          </p:nvSpPr>
          <p:spPr bwMode="auto">
            <a:xfrm>
              <a:off x="1667" y="1459"/>
              <a:ext cx="6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Rectangle 15"/>
            <p:cNvSpPr>
              <a:spLocks noChangeArrowheads="1"/>
            </p:cNvSpPr>
            <p:nvPr/>
          </p:nvSpPr>
          <p:spPr bwMode="auto">
            <a:xfrm>
              <a:off x="1699" y="1459"/>
              <a:ext cx="492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dirty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onderwerp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" name="Rectangle 16"/>
            <p:cNvSpPr>
              <a:spLocks noChangeArrowheads="1"/>
            </p:cNvSpPr>
            <p:nvPr/>
          </p:nvSpPr>
          <p:spPr bwMode="auto">
            <a:xfrm>
              <a:off x="2161" y="1459"/>
              <a:ext cx="6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" name="Rectangle 17"/>
            <p:cNvSpPr>
              <a:spLocks noChangeArrowheads="1"/>
            </p:cNvSpPr>
            <p:nvPr/>
          </p:nvSpPr>
          <p:spPr bwMode="auto">
            <a:xfrm>
              <a:off x="2193" y="1459"/>
              <a:ext cx="195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van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" name="Rectangle 18"/>
            <p:cNvSpPr>
              <a:spLocks noChangeArrowheads="1"/>
            </p:cNvSpPr>
            <p:nvPr/>
          </p:nvSpPr>
          <p:spPr bwMode="auto">
            <a:xfrm>
              <a:off x="2351" y="1459"/>
              <a:ext cx="6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" name="Rectangle 19"/>
            <p:cNvSpPr>
              <a:spLocks noChangeArrowheads="1"/>
            </p:cNvSpPr>
            <p:nvPr/>
          </p:nvSpPr>
          <p:spPr bwMode="auto">
            <a:xfrm>
              <a:off x="2382" y="1459"/>
              <a:ext cx="148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de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" name="Rectangle 20"/>
            <p:cNvSpPr>
              <a:spLocks noChangeArrowheads="1"/>
            </p:cNvSpPr>
            <p:nvPr/>
          </p:nvSpPr>
          <p:spPr bwMode="auto">
            <a:xfrm>
              <a:off x="2490" y="1459"/>
              <a:ext cx="6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" name="Rectangle 21"/>
            <p:cNvSpPr>
              <a:spLocks noChangeArrowheads="1"/>
            </p:cNvSpPr>
            <p:nvPr/>
          </p:nvSpPr>
          <p:spPr bwMode="auto">
            <a:xfrm>
              <a:off x="2521" y="1459"/>
              <a:ext cx="245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tekst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" name="Rectangle 22"/>
            <p:cNvSpPr>
              <a:spLocks noChangeArrowheads="1"/>
            </p:cNvSpPr>
            <p:nvPr/>
          </p:nvSpPr>
          <p:spPr bwMode="auto">
            <a:xfrm>
              <a:off x="2730" y="1459"/>
              <a:ext cx="6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" name="Rectangle 23"/>
            <p:cNvSpPr>
              <a:spLocks noChangeArrowheads="1"/>
            </p:cNvSpPr>
            <p:nvPr/>
          </p:nvSpPr>
          <p:spPr bwMode="auto">
            <a:xfrm>
              <a:off x="2762" y="1459"/>
              <a:ext cx="116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in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" name="Rectangle 24"/>
            <p:cNvSpPr>
              <a:spLocks noChangeArrowheads="1"/>
            </p:cNvSpPr>
            <p:nvPr/>
          </p:nvSpPr>
          <p:spPr bwMode="auto">
            <a:xfrm>
              <a:off x="2836" y="1459"/>
              <a:ext cx="6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" name="Rectangle 25"/>
            <p:cNvSpPr>
              <a:spLocks noChangeArrowheads="1"/>
            </p:cNvSpPr>
            <p:nvPr/>
          </p:nvSpPr>
          <p:spPr bwMode="auto">
            <a:xfrm>
              <a:off x="2868" y="1459"/>
              <a:ext cx="297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alinea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" name="Rectangle 26"/>
            <p:cNvSpPr>
              <a:spLocks noChangeArrowheads="1"/>
            </p:cNvSpPr>
            <p:nvPr/>
          </p:nvSpPr>
          <p:spPr bwMode="auto">
            <a:xfrm>
              <a:off x="3132" y="1459"/>
              <a:ext cx="6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" name="Rectangle 27"/>
            <p:cNvSpPr>
              <a:spLocks noChangeArrowheads="1"/>
            </p:cNvSpPr>
            <p:nvPr/>
          </p:nvSpPr>
          <p:spPr bwMode="auto">
            <a:xfrm>
              <a:off x="3164" y="1459"/>
              <a:ext cx="95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" name="Rectangle 28"/>
            <p:cNvSpPr>
              <a:spLocks noChangeArrowheads="1"/>
            </p:cNvSpPr>
            <p:nvPr/>
          </p:nvSpPr>
          <p:spPr bwMode="auto">
            <a:xfrm>
              <a:off x="3218" y="1459"/>
              <a:ext cx="6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" name="Rectangle 29"/>
            <p:cNvSpPr>
              <a:spLocks noChangeArrowheads="1"/>
            </p:cNvSpPr>
            <p:nvPr/>
          </p:nvSpPr>
          <p:spPr bwMode="auto">
            <a:xfrm>
              <a:off x="3249" y="1459"/>
              <a:ext cx="423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ingeleid?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" name="Rectangle 30"/>
            <p:cNvSpPr>
              <a:spLocks noChangeArrowheads="1"/>
            </p:cNvSpPr>
            <p:nvPr/>
          </p:nvSpPr>
          <p:spPr bwMode="auto">
            <a:xfrm>
              <a:off x="3651" y="1459"/>
              <a:ext cx="6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" name="Rectangle 31"/>
            <p:cNvSpPr>
              <a:spLocks noChangeArrowheads="1"/>
            </p:cNvSpPr>
            <p:nvPr/>
          </p:nvSpPr>
          <p:spPr bwMode="auto">
            <a:xfrm>
              <a:off x="1307" y="1578"/>
              <a:ext cx="680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dirty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De tekst wordt 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" name="Rectangle 32"/>
            <p:cNvSpPr>
              <a:spLocks noChangeArrowheads="1"/>
            </p:cNvSpPr>
            <p:nvPr/>
          </p:nvSpPr>
          <p:spPr bwMode="auto">
            <a:xfrm>
              <a:off x="1948" y="1578"/>
              <a:ext cx="58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ingeleid door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" name="Rectangle 33"/>
            <p:cNvSpPr>
              <a:spLocks noChangeArrowheads="1"/>
            </p:cNvSpPr>
            <p:nvPr/>
          </p:nvSpPr>
          <p:spPr bwMode="auto">
            <a:xfrm>
              <a:off x="2497" y="1578"/>
              <a:ext cx="6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" name="Rectangle 34"/>
            <p:cNvSpPr>
              <a:spLocks noChangeArrowheads="1"/>
            </p:cNvSpPr>
            <p:nvPr/>
          </p:nvSpPr>
          <p:spPr bwMode="auto">
            <a:xfrm>
              <a:off x="1307" y="1709"/>
              <a:ext cx="93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A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" name="Rectangle 35"/>
            <p:cNvSpPr>
              <a:spLocks noChangeArrowheads="1"/>
            </p:cNvSpPr>
            <p:nvPr/>
          </p:nvSpPr>
          <p:spPr bwMode="auto">
            <a:xfrm>
              <a:off x="1364" y="1709"/>
              <a:ext cx="61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9" name="Rectangle 36"/>
            <p:cNvSpPr>
              <a:spLocks noChangeArrowheads="1"/>
            </p:cNvSpPr>
            <p:nvPr/>
          </p:nvSpPr>
          <p:spPr bwMode="auto">
            <a:xfrm>
              <a:off x="1465" y="1698"/>
              <a:ext cx="176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de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0" name="Rectangle 37"/>
            <p:cNvSpPr>
              <a:spLocks noChangeArrowheads="1"/>
            </p:cNvSpPr>
            <p:nvPr/>
          </p:nvSpPr>
          <p:spPr bwMode="auto">
            <a:xfrm>
              <a:off x="1600" y="1698"/>
              <a:ext cx="384" cy="12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dirty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mening 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1" name="Rectangle 38"/>
            <p:cNvSpPr>
              <a:spLocks noChangeArrowheads="1"/>
            </p:cNvSpPr>
            <p:nvPr/>
          </p:nvSpPr>
          <p:spPr bwMode="auto">
            <a:xfrm>
              <a:off x="1950" y="1698"/>
              <a:ext cx="222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van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2" name="Rectangle 39"/>
            <p:cNvSpPr>
              <a:spLocks noChangeArrowheads="1"/>
            </p:cNvSpPr>
            <p:nvPr/>
          </p:nvSpPr>
          <p:spPr bwMode="auto">
            <a:xfrm>
              <a:off x="2135" y="1698"/>
              <a:ext cx="176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de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3" name="Rectangle 40"/>
            <p:cNvSpPr>
              <a:spLocks noChangeArrowheads="1"/>
            </p:cNvSpPr>
            <p:nvPr/>
          </p:nvSpPr>
          <p:spPr bwMode="auto">
            <a:xfrm>
              <a:off x="2270" y="1698"/>
              <a:ext cx="743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schrijver voorop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4" name="Rectangle 41"/>
            <p:cNvSpPr>
              <a:spLocks noChangeArrowheads="1"/>
            </p:cNvSpPr>
            <p:nvPr/>
          </p:nvSpPr>
          <p:spPr bwMode="auto">
            <a:xfrm>
              <a:off x="2994" y="1698"/>
              <a:ext cx="122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te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5" name="Rectangle 42"/>
            <p:cNvSpPr>
              <a:spLocks noChangeArrowheads="1"/>
            </p:cNvSpPr>
            <p:nvPr/>
          </p:nvSpPr>
          <p:spPr bwMode="auto">
            <a:xfrm>
              <a:off x="3075" y="1698"/>
              <a:ext cx="6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6" name="Rectangle 43"/>
            <p:cNvSpPr>
              <a:spLocks noChangeArrowheads="1"/>
            </p:cNvSpPr>
            <p:nvPr/>
          </p:nvSpPr>
          <p:spPr bwMode="auto">
            <a:xfrm>
              <a:off x="3127" y="1698"/>
              <a:ext cx="346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stellen.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7" name="Rectangle 44"/>
            <p:cNvSpPr>
              <a:spLocks noChangeArrowheads="1"/>
            </p:cNvSpPr>
            <p:nvPr/>
          </p:nvSpPr>
          <p:spPr bwMode="auto">
            <a:xfrm>
              <a:off x="3449" y="1698"/>
              <a:ext cx="6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8" name="Rectangle 45"/>
            <p:cNvSpPr>
              <a:spLocks noChangeArrowheads="1"/>
            </p:cNvSpPr>
            <p:nvPr/>
          </p:nvSpPr>
          <p:spPr bwMode="auto">
            <a:xfrm>
              <a:off x="1307" y="1829"/>
              <a:ext cx="9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B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9" name="Rectangle 46"/>
            <p:cNvSpPr>
              <a:spLocks noChangeArrowheads="1"/>
            </p:cNvSpPr>
            <p:nvPr/>
          </p:nvSpPr>
          <p:spPr bwMode="auto">
            <a:xfrm>
              <a:off x="1364" y="1829"/>
              <a:ext cx="61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0" name="Rectangle 47"/>
            <p:cNvSpPr>
              <a:spLocks noChangeArrowheads="1"/>
            </p:cNvSpPr>
            <p:nvPr/>
          </p:nvSpPr>
          <p:spPr bwMode="auto">
            <a:xfrm>
              <a:off x="1465" y="1818"/>
              <a:ext cx="176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de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1" name="Rectangle 48"/>
            <p:cNvSpPr>
              <a:spLocks noChangeArrowheads="1"/>
            </p:cNvSpPr>
            <p:nvPr/>
          </p:nvSpPr>
          <p:spPr bwMode="auto">
            <a:xfrm>
              <a:off x="1600" y="1818"/>
              <a:ext cx="401" cy="12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dirty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opbouw 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2" name="Rectangle 49"/>
            <p:cNvSpPr>
              <a:spLocks noChangeArrowheads="1"/>
            </p:cNvSpPr>
            <p:nvPr/>
          </p:nvSpPr>
          <p:spPr bwMode="auto">
            <a:xfrm>
              <a:off x="1971" y="1818"/>
              <a:ext cx="222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van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3" name="Rectangle 50"/>
            <p:cNvSpPr>
              <a:spLocks noChangeArrowheads="1"/>
            </p:cNvSpPr>
            <p:nvPr/>
          </p:nvSpPr>
          <p:spPr bwMode="auto">
            <a:xfrm>
              <a:off x="2157" y="1818"/>
              <a:ext cx="176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de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4" name="Rectangle 51"/>
            <p:cNvSpPr>
              <a:spLocks noChangeArrowheads="1"/>
            </p:cNvSpPr>
            <p:nvPr/>
          </p:nvSpPr>
          <p:spPr bwMode="auto">
            <a:xfrm>
              <a:off x="2291" y="1818"/>
              <a:ext cx="273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tekst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5" name="Rectangle 52"/>
            <p:cNvSpPr>
              <a:spLocks noChangeArrowheads="1"/>
            </p:cNvSpPr>
            <p:nvPr/>
          </p:nvSpPr>
          <p:spPr bwMode="auto">
            <a:xfrm>
              <a:off x="2527" y="1818"/>
              <a:ext cx="22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aan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6" name="Rectangle 53"/>
            <p:cNvSpPr>
              <a:spLocks noChangeArrowheads="1"/>
            </p:cNvSpPr>
            <p:nvPr/>
          </p:nvSpPr>
          <p:spPr bwMode="auto">
            <a:xfrm>
              <a:off x="2718" y="1818"/>
              <a:ext cx="122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te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7" name="Rectangle 54"/>
            <p:cNvSpPr>
              <a:spLocks noChangeArrowheads="1"/>
            </p:cNvSpPr>
            <p:nvPr/>
          </p:nvSpPr>
          <p:spPr bwMode="auto">
            <a:xfrm>
              <a:off x="2799" y="1818"/>
              <a:ext cx="6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8" name="Rectangle 55"/>
            <p:cNvSpPr>
              <a:spLocks noChangeArrowheads="1"/>
            </p:cNvSpPr>
            <p:nvPr/>
          </p:nvSpPr>
          <p:spPr bwMode="auto">
            <a:xfrm>
              <a:off x="2852" y="1818"/>
              <a:ext cx="328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geven.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9" name="Rectangle 56"/>
            <p:cNvSpPr>
              <a:spLocks noChangeArrowheads="1"/>
            </p:cNvSpPr>
            <p:nvPr/>
          </p:nvSpPr>
          <p:spPr bwMode="auto">
            <a:xfrm>
              <a:off x="3151" y="1818"/>
              <a:ext cx="6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0" name="Rectangle 57"/>
            <p:cNvSpPr>
              <a:spLocks noChangeArrowheads="1"/>
            </p:cNvSpPr>
            <p:nvPr/>
          </p:nvSpPr>
          <p:spPr bwMode="auto">
            <a:xfrm>
              <a:off x="1307" y="1950"/>
              <a:ext cx="9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C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1" name="Rectangle 58"/>
            <p:cNvSpPr>
              <a:spLocks noChangeArrowheads="1"/>
            </p:cNvSpPr>
            <p:nvPr/>
          </p:nvSpPr>
          <p:spPr bwMode="auto">
            <a:xfrm>
              <a:off x="1364" y="1950"/>
              <a:ext cx="61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2" name="Rectangle 59"/>
            <p:cNvSpPr>
              <a:spLocks noChangeArrowheads="1"/>
            </p:cNvSpPr>
            <p:nvPr/>
          </p:nvSpPr>
          <p:spPr bwMode="auto">
            <a:xfrm>
              <a:off x="1465" y="1939"/>
              <a:ext cx="22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een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3" name="Rectangle 60"/>
            <p:cNvSpPr>
              <a:spLocks noChangeArrowheads="1"/>
            </p:cNvSpPr>
            <p:nvPr/>
          </p:nvSpPr>
          <p:spPr bwMode="auto">
            <a:xfrm>
              <a:off x="1656" y="1939"/>
              <a:ext cx="946" cy="12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dirty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belangrijke uitspraak 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4" name="Rectangle 61"/>
            <p:cNvSpPr>
              <a:spLocks noChangeArrowheads="1"/>
            </p:cNvSpPr>
            <p:nvPr/>
          </p:nvSpPr>
          <p:spPr bwMode="auto">
            <a:xfrm>
              <a:off x="2589" y="1939"/>
              <a:ext cx="41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over het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5" name="Rectangle 62"/>
            <p:cNvSpPr>
              <a:spLocks noChangeArrowheads="1"/>
            </p:cNvSpPr>
            <p:nvPr/>
          </p:nvSpPr>
          <p:spPr bwMode="auto">
            <a:xfrm>
              <a:off x="2971" y="1939"/>
              <a:ext cx="51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onderwerp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6" name="Rectangle 63"/>
            <p:cNvSpPr>
              <a:spLocks noChangeArrowheads="1"/>
            </p:cNvSpPr>
            <p:nvPr/>
          </p:nvSpPr>
          <p:spPr bwMode="auto">
            <a:xfrm>
              <a:off x="3462" y="1939"/>
              <a:ext cx="122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te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7" name="Rectangle 64"/>
            <p:cNvSpPr>
              <a:spLocks noChangeArrowheads="1"/>
            </p:cNvSpPr>
            <p:nvPr/>
          </p:nvSpPr>
          <p:spPr bwMode="auto">
            <a:xfrm>
              <a:off x="3543" y="1939"/>
              <a:ext cx="6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8" name="Rectangle 65"/>
            <p:cNvSpPr>
              <a:spLocks noChangeArrowheads="1"/>
            </p:cNvSpPr>
            <p:nvPr/>
          </p:nvSpPr>
          <p:spPr bwMode="auto">
            <a:xfrm>
              <a:off x="3596" y="1939"/>
              <a:ext cx="281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doen.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9" name="Rectangle 66"/>
            <p:cNvSpPr>
              <a:spLocks noChangeArrowheads="1"/>
            </p:cNvSpPr>
            <p:nvPr/>
          </p:nvSpPr>
          <p:spPr bwMode="auto">
            <a:xfrm>
              <a:off x="3847" y="1939"/>
              <a:ext cx="6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0" name="Rectangle 67"/>
            <p:cNvSpPr>
              <a:spLocks noChangeArrowheads="1"/>
            </p:cNvSpPr>
            <p:nvPr/>
          </p:nvSpPr>
          <p:spPr bwMode="auto">
            <a:xfrm>
              <a:off x="1307" y="2089"/>
              <a:ext cx="96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D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1" name="Rectangle 68"/>
            <p:cNvSpPr>
              <a:spLocks noChangeArrowheads="1"/>
            </p:cNvSpPr>
            <p:nvPr/>
          </p:nvSpPr>
          <p:spPr bwMode="auto">
            <a:xfrm>
              <a:off x="1365" y="2089"/>
              <a:ext cx="61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1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2" name="Rectangle 69"/>
            <p:cNvSpPr>
              <a:spLocks noChangeArrowheads="1"/>
            </p:cNvSpPr>
            <p:nvPr/>
          </p:nvSpPr>
          <p:spPr bwMode="auto">
            <a:xfrm>
              <a:off x="1465" y="2078"/>
              <a:ext cx="335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vooraf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" name="Rectangle 70"/>
            <p:cNvSpPr>
              <a:spLocks noChangeArrowheads="1"/>
            </p:cNvSpPr>
            <p:nvPr/>
          </p:nvSpPr>
          <p:spPr bwMode="auto">
            <a:xfrm>
              <a:off x="1768" y="2078"/>
              <a:ext cx="22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dirty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een 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4" name="Rectangle 71"/>
            <p:cNvSpPr>
              <a:spLocks noChangeArrowheads="1"/>
            </p:cNvSpPr>
            <p:nvPr/>
          </p:nvSpPr>
          <p:spPr bwMode="auto">
            <a:xfrm>
              <a:off x="1958" y="2078"/>
              <a:ext cx="345" cy="12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dirty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advies 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5" name="Rectangle 72"/>
            <p:cNvSpPr>
              <a:spLocks noChangeArrowheads="1"/>
            </p:cNvSpPr>
            <p:nvPr/>
          </p:nvSpPr>
          <p:spPr bwMode="auto">
            <a:xfrm>
              <a:off x="2269" y="2078"/>
              <a:ext cx="41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over het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6" name="Rectangle 73"/>
            <p:cNvSpPr>
              <a:spLocks noChangeArrowheads="1"/>
            </p:cNvSpPr>
            <p:nvPr/>
          </p:nvSpPr>
          <p:spPr bwMode="auto">
            <a:xfrm>
              <a:off x="2652" y="2078"/>
              <a:ext cx="51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onderwerp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7" name="Rectangle 74"/>
            <p:cNvSpPr>
              <a:spLocks noChangeArrowheads="1"/>
            </p:cNvSpPr>
            <p:nvPr/>
          </p:nvSpPr>
          <p:spPr bwMode="auto">
            <a:xfrm>
              <a:off x="3143" y="2078"/>
              <a:ext cx="122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te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8" name="Rectangle 75"/>
            <p:cNvSpPr>
              <a:spLocks noChangeArrowheads="1"/>
            </p:cNvSpPr>
            <p:nvPr/>
          </p:nvSpPr>
          <p:spPr bwMode="auto">
            <a:xfrm>
              <a:off x="3223" y="2078"/>
              <a:ext cx="6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9" name="Rectangle 76"/>
            <p:cNvSpPr>
              <a:spLocks noChangeArrowheads="1"/>
            </p:cNvSpPr>
            <p:nvPr/>
          </p:nvSpPr>
          <p:spPr bwMode="auto">
            <a:xfrm>
              <a:off x="3275" y="2078"/>
              <a:ext cx="328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2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geven.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0" name="Rectangle 77"/>
            <p:cNvSpPr>
              <a:spLocks noChangeArrowheads="1"/>
            </p:cNvSpPr>
            <p:nvPr/>
          </p:nvSpPr>
          <p:spPr bwMode="auto">
            <a:xfrm>
              <a:off x="3576" y="2106"/>
              <a:ext cx="46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1" name="Rectangle 78"/>
            <p:cNvSpPr>
              <a:spLocks noChangeArrowheads="1"/>
            </p:cNvSpPr>
            <p:nvPr/>
          </p:nvSpPr>
          <p:spPr bwMode="auto">
            <a:xfrm>
              <a:off x="1465" y="2216"/>
              <a:ext cx="46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2" name="Rectangle 79"/>
            <p:cNvSpPr>
              <a:spLocks noChangeArrowheads="1"/>
            </p:cNvSpPr>
            <p:nvPr/>
          </p:nvSpPr>
          <p:spPr bwMode="auto">
            <a:xfrm>
              <a:off x="1466" y="2216"/>
              <a:ext cx="46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63" name="Tekstvak 162"/>
          <p:cNvSpPr txBox="1"/>
          <p:nvPr/>
        </p:nvSpPr>
        <p:spPr>
          <a:xfrm>
            <a:off x="905945" y="5477386"/>
            <a:ext cx="5217537" cy="73866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2:Bedenk of je </a:t>
            </a:r>
            <a:r>
              <a:rPr lang="nl-NL" sz="1400" b="1" u="sng" dirty="0" smtClean="0"/>
              <a:t>precies snapt </a:t>
            </a:r>
            <a:r>
              <a:rPr lang="nl-NL" sz="1400" dirty="0" smtClean="0"/>
              <a:t>wat de kernwoorden inhouden. Hoe weet je of iets een mening is? Wat is een advies?</a:t>
            </a:r>
          </a:p>
        </p:txBody>
      </p:sp>
    </p:spTree>
    <p:extLst>
      <p:ext uri="{BB962C8B-B14F-4D97-AF65-F5344CB8AC3E}">
        <p14:creationId xmlns:p14="http://schemas.microsoft.com/office/powerpoint/2010/main" val="180486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4" grpId="0" animBg="1"/>
      <p:bldP spid="16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Aanpak vraag 1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848666" y="2430397"/>
            <a:ext cx="1997170" cy="313932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3: Lees het stukje tekst waar de vraag over gaat. Herken je één van de kernwoorden duidelijk? Dan is dat het juiste antwoord!</a:t>
            </a:r>
          </a:p>
          <a:p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6783356" y="2267851"/>
            <a:ext cx="2976464" cy="4606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spcBef>
                <a:spcPts val="460"/>
              </a:spcBef>
              <a:spcAft>
                <a:spcPts val="0"/>
              </a:spcAft>
              <a:buClr>
                <a:srgbClr val="231F20"/>
              </a:buClr>
              <a:buSzPts val="1200"/>
              <a:buFont typeface="Arial" panose="020B0604020202020204" pitchFamily="34" charset="0"/>
              <a:buAutoNum type="arabicParenBoth"/>
              <a:tabLst>
                <a:tab pos="654050" algn="l"/>
              </a:tabLst>
            </a:pPr>
            <a:r>
              <a:rPr lang="en-US" sz="1200" spc="15" dirty="0" err="1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Dieppaars</a:t>
            </a:r>
            <a:r>
              <a:rPr lang="en-US" sz="12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200" spc="15" dirty="0" err="1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liggen</a:t>
            </a:r>
            <a:r>
              <a:rPr lang="en-US" sz="12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200" spc="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n-US" sz="1200" spc="15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200" spc="25" dirty="0" err="1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plakkerige</a:t>
            </a:r>
            <a:endParaRPr lang="nl-NL" sz="1100" spc="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08940" marR="111760">
              <a:lnSpc>
                <a:spcPct val="108000"/>
              </a:lnSpc>
              <a:spcBef>
                <a:spcPts val="120"/>
              </a:spcBef>
              <a:spcAft>
                <a:spcPts val="0"/>
              </a:spcAft>
            </a:pPr>
            <a:r>
              <a:rPr lang="nl-NL" sz="12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mierzoete ‘Gentse neuzen’ uitgestald in een handkar. Het snoepgoed is,</a:t>
            </a:r>
            <a:endParaRPr lang="nl-NL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08940">
              <a:lnSpc>
                <a:spcPts val="1370"/>
              </a:lnSpc>
              <a:spcAft>
                <a:spcPts val="0"/>
              </a:spcAft>
            </a:pPr>
            <a:r>
              <a:rPr lang="nl-NL" sz="12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volgens </a:t>
            </a:r>
            <a:r>
              <a:rPr lang="nl-NL" sz="1200" spc="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 </a:t>
            </a:r>
            <a:r>
              <a:rPr lang="nl-NL" sz="12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verkoper, </a:t>
            </a:r>
            <a:r>
              <a:rPr lang="nl-NL" sz="12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vrij van</a:t>
            </a:r>
            <a:r>
              <a:rPr lang="nl-NL" sz="1200" spc="32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spc="2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geur-,</a:t>
            </a:r>
            <a:endParaRPr lang="nl-NL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73685">
              <a:spcBef>
                <a:spcPts val="120"/>
              </a:spcBef>
              <a:spcAft>
                <a:spcPts val="0"/>
              </a:spcAft>
            </a:pPr>
            <a:r>
              <a:rPr lang="nl-NL" sz="9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5 </a:t>
            </a:r>
            <a:r>
              <a:rPr lang="nl-NL" sz="12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kleur- en smaakstoffen. Zonder</a:t>
            </a:r>
            <a:endParaRPr lang="nl-NL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08940" marR="111760">
              <a:lnSpc>
                <a:spcPct val="108000"/>
              </a:lnSpc>
              <a:spcBef>
                <a:spcPts val="120"/>
              </a:spcBef>
              <a:spcAft>
                <a:spcPts val="0"/>
              </a:spcAft>
            </a:pPr>
            <a:r>
              <a:rPr lang="nl-NL" sz="12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geur-, kleur- en smaakstoffen, dat moet wel heel gezond zijn, of toch niet? “Vergeet het maar”, stelt de Wageningse toxicologe</a:t>
            </a:r>
            <a:r>
              <a:rPr lang="nl-NL" sz="1200" baseline="300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1)</a:t>
            </a:r>
            <a:r>
              <a:rPr lang="nl-NL" sz="12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professor</a:t>
            </a:r>
            <a:endParaRPr lang="nl-NL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08940" marR="188595" indent="-198120">
              <a:lnSpc>
                <a:spcPct val="108000"/>
              </a:lnSpc>
              <a:spcAft>
                <a:spcPts val="0"/>
              </a:spcAft>
            </a:pPr>
            <a:r>
              <a:rPr lang="nl-NL" sz="9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10 </a:t>
            </a:r>
            <a:r>
              <a:rPr lang="nl-NL" sz="12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Ivonne </a:t>
            </a:r>
            <a:r>
              <a:rPr lang="nl-NL" sz="12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Rietjens</a:t>
            </a:r>
            <a:r>
              <a:rPr lang="nl-NL" sz="12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“We denken dat alles wat natuurlijk en plantaardig</a:t>
            </a:r>
          </a:p>
          <a:p>
            <a:pPr marL="408940" marR="111760">
              <a:lnSpc>
                <a:spcPct val="108000"/>
              </a:lnSpc>
              <a:spcAft>
                <a:spcPts val="0"/>
              </a:spcAft>
            </a:pPr>
            <a:r>
              <a:rPr lang="nl-NL" sz="12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wordt genoemd ook goed is en dat alles wat kunstmatig is gemaakt</a:t>
            </a:r>
          </a:p>
          <a:p>
            <a:pPr marL="408940">
              <a:lnSpc>
                <a:spcPts val="1370"/>
              </a:lnSpc>
              <a:spcAft>
                <a:spcPts val="0"/>
              </a:spcAft>
            </a:pPr>
            <a:r>
              <a:rPr lang="nl-NL" sz="1200" b="1" spc="15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verkeerd </a:t>
            </a:r>
            <a:r>
              <a:rPr lang="nl-NL" sz="1200" b="1" spc="1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is. Maar dat </a:t>
            </a:r>
            <a:r>
              <a:rPr lang="nl-NL" sz="1200" b="1" spc="15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hoeft</a:t>
            </a:r>
            <a:r>
              <a:rPr lang="nl-NL" sz="1200" b="1" spc="285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b="1" spc="15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helemaal</a:t>
            </a:r>
            <a:endParaRPr lang="nl-NL" sz="1200" b="1" dirty="0" smtClean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08940" marR="111760" indent="-198120">
              <a:lnSpc>
                <a:spcPct val="108000"/>
              </a:lnSpc>
              <a:spcBef>
                <a:spcPts val="95"/>
              </a:spcBef>
              <a:spcAft>
                <a:spcPts val="0"/>
              </a:spcAft>
            </a:pPr>
            <a:r>
              <a:rPr lang="nl-NL" sz="9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15 </a:t>
            </a:r>
            <a:r>
              <a:rPr lang="nl-NL" sz="12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niet zo te zijn.” In één klap ben ik dus uit de droom.</a:t>
            </a:r>
            <a:endParaRPr lang="nl-NL" sz="1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85" name="PIJL-LINKS 84"/>
          <p:cNvSpPr/>
          <p:nvPr/>
        </p:nvSpPr>
        <p:spPr>
          <a:xfrm>
            <a:off x="5631023" y="5365100"/>
            <a:ext cx="821095" cy="46653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7" name="Tekstvak 86"/>
          <p:cNvSpPr txBox="1"/>
          <p:nvPr/>
        </p:nvSpPr>
        <p:spPr>
          <a:xfrm>
            <a:off x="3368350" y="4998202"/>
            <a:ext cx="1931436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Antwoord C</a:t>
            </a:r>
          </a:p>
          <a:p>
            <a:endParaRPr lang="nl-NL" dirty="0"/>
          </a:p>
          <a:p>
            <a:r>
              <a:rPr lang="nl-NL" dirty="0" smtClean="0"/>
              <a:t>Een belangrijke uitspraak!</a:t>
            </a:r>
            <a:endParaRPr lang="nl-NL" dirty="0"/>
          </a:p>
        </p:txBody>
      </p:sp>
      <p:sp>
        <p:nvSpPr>
          <p:cNvPr id="88" name="Tekstvak 87"/>
          <p:cNvSpPr txBox="1"/>
          <p:nvPr/>
        </p:nvSpPr>
        <p:spPr>
          <a:xfrm>
            <a:off x="3177073" y="2430397"/>
            <a:ext cx="3093097" cy="147732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/>
              <a:t>LET OP:</a:t>
            </a:r>
          </a:p>
          <a:p>
            <a:r>
              <a:rPr lang="nl-NL" dirty="0" smtClean="0"/>
              <a:t>Deze aanpak gebruik je natuurlijk ook als het een vraag is over de laatste alinea!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33178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5" grpId="0" animBg="1"/>
      <p:bldP spid="87" grpId="0" animBg="1"/>
      <p:bldP spid="8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5855" y="109355"/>
            <a:ext cx="9720072" cy="1499616"/>
          </a:xfrm>
        </p:spPr>
        <p:txBody>
          <a:bodyPr/>
          <a:lstStyle/>
          <a:p>
            <a:r>
              <a:rPr lang="nl-NL" dirty="0" smtClean="0"/>
              <a:t>Aanpak vraag 2</a:t>
            </a:r>
            <a:endParaRPr lang="nl-NL" dirty="0"/>
          </a:p>
        </p:txBody>
      </p:sp>
      <p:sp>
        <p:nvSpPr>
          <p:cNvPr id="84" name="Tekstvak 83"/>
          <p:cNvSpPr txBox="1"/>
          <p:nvPr/>
        </p:nvSpPr>
        <p:spPr>
          <a:xfrm>
            <a:off x="599089" y="3249762"/>
            <a:ext cx="10925503" cy="120032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>
                <a:solidFill>
                  <a:prstClr val="black"/>
                </a:solidFill>
              </a:rPr>
              <a:t>AANPAK</a:t>
            </a:r>
            <a:endParaRPr lang="nl-NL" dirty="0">
              <a:solidFill>
                <a:prstClr val="black"/>
              </a:solidFill>
            </a:endParaRPr>
          </a:p>
          <a:p>
            <a:r>
              <a:rPr lang="nl-NL" dirty="0"/>
              <a:t>Veel vragen gaan over verbanden, bijvoorbeeld over het verband tussen alinea's. Het is</a:t>
            </a:r>
          </a:p>
          <a:p>
            <a:r>
              <a:rPr lang="nl-NL" dirty="0"/>
              <a:t>dus de moeite waard dit vaak en goed te oefenen</a:t>
            </a:r>
            <a:r>
              <a:rPr lang="nl-NL" dirty="0" smtClean="0"/>
              <a:t>.</a:t>
            </a:r>
          </a:p>
          <a:p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163" name="Tekstvak 162"/>
          <p:cNvSpPr txBox="1"/>
          <p:nvPr/>
        </p:nvSpPr>
        <p:spPr>
          <a:xfrm>
            <a:off x="599089" y="4591980"/>
            <a:ext cx="10925503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nl-NL" sz="2000" dirty="0" smtClean="0"/>
              <a:t>Je leest eerst alle genoemde alinea's, in dit geval alinea 3 tot en met 4</a:t>
            </a:r>
          </a:p>
          <a:p>
            <a:r>
              <a:rPr lang="nl-NL" sz="2000" dirty="0" smtClean="0"/>
              <a:t>  </a:t>
            </a:r>
            <a:r>
              <a:rPr lang="nl-NL" sz="2000" dirty="0" smtClean="0"/>
              <a:t>Lees </a:t>
            </a:r>
            <a:r>
              <a:rPr lang="nl-NL" sz="2000" b="1" u="sng" dirty="0" smtClean="0"/>
              <a:t>de eerste zin en laatste zin van elke alinea extra goed</a:t>
            </a:r>
            <a:r>
              <a:rPr lang="nl-NL" sz="2000" dirty="0" smtClean="0"/>
              <a:t>. Probeer eerst zelf het verband te vinden.</a:t>
            </a: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2727891" y="1743240"/>
            <a:ext cx="6096000" cy="1282402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>
            <a:spAutoFit/>
          </a:bodyPr>
          <a:lstStyle/>
          <a:p>
            <a:pPr>
              <a:spcBef>
                <a:spcPts val="355"/>
              </a:spcBef>
              <a:spcAft>
                <a:spcPts val="0"/>
              </a:spcAft>
              <a:tabLst>
                <a:tab pos="369570" algn="l"/>
                <a:tab pos="696595" algn="l"/>
              </a:tabLst>
            </a:pPr>
            <a:r>
              <a:rPr lang="nl-NL" sz="800" spc="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1p</a:t>
            </a:r>
            <a:r>
              <a:rPr lang="nl-NL" sz="1000" b="1" spc="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2	</a:t>
            </a:r>
            <a:r>
              <a:rPr lang="nl-NL" sz="12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Wat </a:t>
            </a:r>
            <a:r>
              <a:rPr lang="nl-NL" sz="1200" spc="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is </a:t>
            </a:r>
            <a:r>
              <a:rPr lang="nl-NL" sz="12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het </a:t>
            </a:r>
            <a:r>
              <a:rPr lang="nl-NL" sz="12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verband tussen alinea </a:t>
            </a:r>
            <a:r>
              <a:rPr lang="nl-NL" sz="12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3 </a:t>
            </a:r>
            <a:r>
              <a:rPr lang="nl-NL" sz="1200" spc="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 </a:t>
            </a:r>
            <a:r>
              <a:rPr lang="nl-NL" sz="12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alinea</a:t>
            </a:r>
            <a:r>
              <a:rPr lang="nl-NL" sz="1200" spc="7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spc="2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4?</a:t>
            </a:r>
            <a:endParaRPr lang="nl-NL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spcBef>
                <a:spcPts val="120"/>
              </a:spcBef>
              <a:spcAft>
                <a:spcPts val="0"/>
              </a:spcAft>
              <a:buClr>
                <a:srgbClr val="231F20"/>
              </a:buClr>
              <a:buSzPts val="1000"/>
              <a:buFont typeface="Arial" panose="020B0604020202020204" pitchFamily="34" charset="0"/>
              <a:buAutoNum type="alphaUcPeriod"/>
              <a:tabLst>
                <a:tab pos="948690" algn="l"/>
                <a:tab pos="949325" algn="l"/>
              </a:tabLst>
            </a:pPr>
            <a:r>
              <a:rPr lang="nl-NL" sz="12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Alinea </a:t>
            </a:r>
            <a:r>
              <a:rPr lang="nl-NL" sz="12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3 </a:t>
            </a:r>
            <a:r>
              <a:rPr lang="nl-NL" sz="1200" spc="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 </a:t>
            </a:r>
            <a:r>
              <a:rPr lang="nl-NL" sz="12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4 </a:t>
            </a:r>
            <a:r>
              <a:rPr lang="nl-NL" sz="12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vormen samen </a:t>
            </a:r>
            <a:r>
              <a:rPr lang="nl-NL" sz="12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een</a:t>
            </a:r>
            <a:r>
              <a:rPr lang="nl-NL" sz="1200" spc="35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b="1" u="sng" spc="25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opsomming.</a:t>
            </a:r>
            <a:endParaRPr lang="nl-NL" sz="1100" b="1" u="sng" dirty="0" smtClean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spcBef>
                <a:spcPts val="120"/>
              </a:spcBef>
              <a:spcAft>
                <a:spcPts val="0"/>
              </a:spcAft>
              <a:buClr>
                <a:srgbClr val="231F20"/>
              </a:buClr>
              <a:buSzPts val="1000"/>
              <a:buFont typeface="Arial" panose="020B0604020202020204" pitchFamily="34" charset="0"/>
              <a:buAutoNum type="alphaUcPeriod"/>
              <a:tabLst>
                <a:tab pos="948690" algn="l"/>
                <a:tab pos="949325" algn="l"/>
              </a:tabLst>
            </a:pPr>
            <a:r>
              <a:rPr lang="nl-NL" sz="12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Alinea </a:t>
            </a:r>
            <a:r>
              <a:rPr lang="nl-NL" sz="12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3 </a:t>
            </a:r>
            <a:r>
              <a:rPr lang="nl-NL" sz="1200" spc="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 </a:t>
            </a:r>
            <a:r>
              <a:rPr lang="nl-NL" sz="12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4 </a:t>
            </a:r>
            <a:r>
              <a:rPr lang="nl-NL" sz="12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vormen samen </a:t>
            </a:r>
            <a:r>
              <a:rPr lang="nl-NL" sz="12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een</a:t>
            </a:r>
            <a:r>
              <a:rPr lang="nl-NL" sz="1200" spc="35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b="1" u="sng" spc="25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voorspelling.</a:t>
            </a:r>
            <a:endParaRPr lang="nl-NL" sz="1100" b="1" u="sng" dirty="0" smtClean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spcBef>
                <a:spcPts val="120"/>
              </a:spcBef>
              <a:spcAft>
                <a:spcPts val="0"/>
              </a:spcAft>
              <a:buClr>
                <a:srgbClr val="231F20"/>
              </a:buClr>
              <a:buSzPts val="1000"/>
              <a:buFont typeface="Arial" panose="020B0604020202020204" pitchFamily="34" charset="0"/>
              <a:buAutoNum type="alphaUcPeriod"/>
              <a:tabLst>
                <a:tab pos="948690" algn="l"/>
                <a:tab pos="949325" algn="l"/>
              </a:tabLst>
            </a:pPr>
            <a:r>
              <a:rPr lang="nl-NL" sz="12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Alinea</a:t>
            </a:r>
            <a:r>
              <a:rPr lang="nl-NL" sz="12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4</a:t>
            </a:r>
            <a:r>
              <a:rPr lang="nl-NL" sz="12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geeft</a:t>
            </a:r>
            <a:r>
              <a:rPr lang="nl-NL" sz="12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b="1" u="sng" spc="1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een</a:t>
            </a:r>
            <a:r>
              <a:rPr lang="nl-NL" sz="1200" b="1" u="sng" spc="55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b="1" u="sng" spc="15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bewijs</a:t>
            </a:r>
            <a:r>
              <a:rPr lang="nl-NL" sz="1200" b="1" u="sng" spc="55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voor</a:t>
            </a:r>
            <a:r>
              <a:rPr lang="nl-NL" sz="12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het</a:t>
            </a:r>
            <a:r>
              <a:rPr lang="nl-NL" sz="1200" spc="6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gestelde</a:t>
            </a:r>
            <a:r>
              <a:rPr lang="nl-NL" sz="12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spc="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</a:t>
            </a:r>
            <a:r>
              <a:rPr lang="nl-NL" sz="12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alinea</a:t>
            </a:r>
            <a:r>
              <a:rPr lang="nl-NL" sz="12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spc="2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3.</a:t>
            </a:r>
            <a:endParaRPr lang="nl-NL" sz="11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spcBef>
                <a:spcPts val="120"/>
              </a:spcBef>
              <a:spcAft>
                <a:spcPts val="0"/>
              </a:spcAft>
              <a:buClr>
                <a:srgbClr val="231F20"/>
              </a:buClr>
              <a:buSzPts val="1000"/>
              <a:buFont typeface="Arial" panose="020B0604020202020204" pitchFamily="34" charset="0"/>
              <a:buAutoNum type="alphaUcPeriod"/>
              <a:tabLst>
                <a:tab pos="948690" algn="l"/>
                <a:tab pos="949325" algn="l"/>
              </a:tabLst>
            </a:pPr>
            <a:r>
              <a:rPr lang="nl-NL" sz="12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Alinea</a:t>
            </a:r>
            <a:r>
              <a:rPr lang="nl-NL" sz="12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4</a:t>
            </a:r>
            <a:r>
              <a:rPr lang="nl-NL" sz="12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noemt</a:t>
            </a:r>
            <a:r>
              <a:rPr lang="nl-NL" sz="12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b="1" u="sng" spc="1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een</a:t>
            </a:r>
            <a:r>
              <a:rPr lang="nl-NL" sz="1200" b="1" u="sng" spc="55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b="1" u="sng" spc="15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gevolg</a:t>
            </a:r>
            <a:r>
              <a:rPr lang="nl-NL" sz="1200" b="1" u="sng" spc="55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van</a:t>
            </a:r>
            <a:r>
              <a:rPr lang="nl-NL" sz="12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het</a:t>
            </a:r>
            <a:r>
              <a:rPr lang="nl-NL" sz="12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gestelde</a:t>
            </a:r>
            <a:r>
              <a:rPr lang="nl-NL" sz="12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spc="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</a:t>
            </a:r>
            <a:r>
              <a:rPr lang="nl-NL" sz="12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alinea</a:t>
            </a:r>
            <a:r>
              <a:rPr lang="nl-NL" sz="12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spc="2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3.</a:t>
            </a:r>
            <a:endParaRPr lang="nl-NL" sz="11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spcBef>
                <a:spcPts val="10"/>
              </a:spcBef>
              <a:spcAft>
                <a:spcPts val="0"/>
              </a:spcAft>
            </a:pPr>
            <a:r>
              <a:rPr lang="nl-NL" sz="1400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nl-NL" sz="1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64" name="Tekstvak 163"/>
          <p:cNvSpPr txBox="1"/>
          <p:nvPr/>
        </p:nvSpPr>
        <p:spPr>
          <a:xfrm>
            <a:off x="599090" y="5453983"/>
            <a:ext cx="10925502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nl-NL" sz="2000" dirty="0" smtClean="0"/>
              <a:t>Zoek in </a:t>
            </a:r>
            <a:r>
              <a:rPr lang="nl-NL" sz="2000" dirty="0"/>
              <a:t>de antwoorden de </a:t>
            </a:r>
            <a:r>
              <a:rPr lang="nl-NL" sz="2000" b="1" u="sng" dirty="0">
                <a:solidFill>
                  <a:srgbClr val="FF0000"/>
                </a:solidFill>
              </a:rPr>
              <a:t>kernwoorden</a:t>
            </a:r>
            <a:r>
              <a:rPr lang="nl-NL" sz="2000" dirty="0"/>
              <a:t> op die op een verband wijzen</a:t>
            </a:r>
            <a:r>
              <a:rPr lang="nl-NL" sz="2000" dirty="0" smtClean="0"/>
              <a:t>.</a:t>
            </a:r>
            <a:endParaRPr lang="nl-NL" sz="2000" dirty="0" smtClean="0"/>
          </a:p>
        </p:txBody>
      </p:sp>
      <p:sp>
        <p:nvSpPr>
          <p:cNvPr id="166" name="Tekstvak 165"/>
          <p:cNvSpPr txBox="1"/>
          <p:nvPr/>
        </p:nvSpPr>
        <p:spPr>
          <a:xfrm>
            <a:off x="599089" y="5971209"/>
            <a:ext cx="10925502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3</a:t>
            </a:r>
            <a:r>
              <a:rPr lang="nl-NL" sz="1400" dirty="0" smtClean="0"/>
              <a:t>. </a:t>
            </a:r>
            <a:r>
              <a:rPr lang="nl-NL" sz="2000" dirty="0" smtClean="0"/>
              <a:t>Bekijk </a:t>
            </a:r>
            <a:r>
              <a:rPr lang="nl-NL" sz="2000" b="1" u="sng" dirty="0" smtClean="0">
                <a:solidFill>
                  <a:srgbClr val="FF0000"/>
                </a:solidFill>
              </a:rPr>
              <a:t>één voor één alle antwoorden </a:t>
            </a:r>
            <a:r>
              <a:rPr lang="nl-NL" sz="2000" dirty="0" smtClean="0"/>
              <a:t>en vraag je af: </a:t>
            </a:r>
            <a:r>
              <a:rPr lang="nl-NL" sz="2000" b="1" u="sng" dirty="0" smtClean="0">
                <a:solidFill>
                  <a:srgbClr val="FF0000"/>
                </a:solidFill>
              </a:rPr>
              <a:t>welke </a:t>
            </a:r>
            <a:r>
              <a:rPr lang="nl-NL" sz="2000" b="1" u="sng" dirty="0">
                <a:solidFill>
                  <a:srgbClr val="FF0000"/>
                </a:solidFill>
              </a:rPr>
              <a:t>antwoorden</a:t>
            </a:r>
          </a:p>
          <a:p>
            <a:r>
              <a:rPr lang="nl-NL" sz="2000" b="1" u="sng" dirty="0">
                <a:solidFill>
                  <a:srgbClr val="FF0000"/>
                </a:solidFill>
              </a:rPr>
              <a:t>kunnen</a:t>
            </a:r>
            <a:r>
              <a:rPr lang="nl-NL" sz="2000" dirty="0"/>
              <a:t> </a:t>
            </a:r>
            <a:r>
              <a:rPr lang="nl-NL" sz="2000" dirty="0" smtClean="0"/>
              <a:t>en </a:t>
            </a:r>
            <a:r>
              <a:rPr lang="nl-NL" sz="2000" b="1" u="sng" dirty="0" smtClean="0">
                <a:solidFill>
                  <a:srgbClr val="FF0000"/>
                </a:solidFill>
              </a:rPr>
              <a:t>welke </a:t>
            </a:r>
            <a:r>
              <a:rPr lang="nl-NL" sz="2000" b="1" u="sng" dirty="0">
                <a:solidFill>
                  <a:srgbClr val="FF0000"/>
                </a:solidFill>
              </a:rPr>
              <a:t>moeten </a:t>
            </a:r>
            <a:r>
              <a:rPr lang="nl-NL" sz="2000" b="1" u="sng" dirty="0" smtClean="0">
                <a:solidFill>
                  <a:srgbClr val="FF0000"/>
                </a:solidFill>
              </a:rPr>
              <a:t>afvallen</a:t>
            </a:r>
            <a:r>
              <a:rPr lang="nl-NL" sz="2000" dirty="0"/>
              <a:t>? Je houdt daarna het beste antwoord over.</a:t>
            </a:r>
          </a:p>
        </p:txBody>
      </p:sp>
    </p:spTree>
    <p:extLst>
      <p:ext uri="{BB962C8B-B14F-4D97-AF65-F5344CB8AC3E}">
        <p14:creationId xmlns:p14="http://schemas.microsoft.com/office/powerpoint/2010/main" val="380861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163" grpId="0" animBg="1"/>
      <p:bldP spid="3" grpId="0" animBg="1"/>
      <p:bldP spid="164" grpId="0" animBg="1"/>
      <p:bldP spid="16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5934266" y="199408"/>
            <a:ext cx="5889871" cy="6616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10515" lvl="1">
              <a:lnSpc>
                <a:spcPct val="108000"/>
              </a:lnSpc>
              <a:spcBef>
                <a:spcPts val="120"/>
              </a:spcBef>
              <a:spcAft>
                <a:spcPts val="0"/>
              </a:spcAft>
              <a:buClr>
                <a:srgbClr val="231F20"/>
              </a:buClr>
              <a:buSzPts val="1200"/>
              <a:tabLst>
                <a:tab pos="653415" algn="l"/>
              </a:tabLst>
            </a:pPr>
            <a:r>
              <a:rPr lang="nl-NL" sz="2000" spc="15" dirty="0" smtClean="0">
                <a:solidFill>
                  <a:srgbClr val="231F20"/>
                </a:solidFill>
                <a:effectLst/>
                <a:ea typeface="Arial" panose="020B0604020202020204" pitchFamily="34" charset="0"/>
              </a:rPr>
              <a:t>(3) Kunstmatige stoffen staan </a:t>
            </a:r>
            <a:r>
              <a:rPr lang="nl-NL" sz="2000" spc="25" dirty="0" smtClean="0">
                <a:solidFill>
                  <a:srgbClr val="231F20"/>
                </a:solidFill>
                <a:effectLst/>
                <a:ea typeface="Arial" panose="020B0604020202020204" pitchFamily="34" charset="0"/>
              </a:rPr>
              <a:t>de </a:t>
            </a:r>
            <a:r>
              <a:rPr lang="nl-NL" sz="2000" spc="15" dirty="0" smtClean="0">
                <a:solidFill>
                  <a:srgbClr val="231F20"/>
                </a:solidFill>
                <a:effectLst/>
                <a:ea typeface="Arial" panose="020B0604020202020204" pitchFamily="34" charset="0"/>
              </a:rPr>
              <a:t>laatste jaren steeds </a:t>
            </a:r>
            <a:r>
              <a:rPr lang="nl-NL" sz="2000" spc="10" dirty="0" smtClean="0">
                <a:solidFill>
                  <a:srgbClr val="231F20"/>
                </a:solidFill>
                <a:effectLst/>
                <a:ea typeface="Arial" panose="020B0604020202020204" pitchFamily="34" charset="0"/>
              </a:rPr>
              <a:t>meer ter</a:t>
            </a:r>
            <a:r>
              <a:rPr lang="nl-NL" sz="2000" spc="260" dirty="0" smtClean="0">
                <a:solidFill>
                  <a:srgbClr val="231F20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nl-NL" sz="2000" spc="25" dirty="0" smtClean="0">
                <a:solidFill>
                  <a:srgbClr val="231F20"/>
                </a:solidFill>
                <a:effectLst/>
                <a:ea typeface="Arial" panose="020B0604020202020204" pitchFamily="34" charset="0"/>
              </a:rPr>
              <a:t>dis</a:t>
            </a:r>
            <a:r>
              <a:rPr lang="nl-NL" sz="2000" spc="15" dirty="0" smtClean="0">
                <a:solidFill>
                  <a:srgbClr val="231F20"/>
                </a:solidFill>
                <a:effectLst/>
                <a:ea typeface="Arial" panose="020B0604020202020204" pitchFamily="34" charset="0"/>
              </a:rPr>
              <a:t>cussie. Daarom hebben </a:t>
            </a:r>
            <a:r>
              <a:rPr lang="nl-NL" sz="2000" spc="25" dirty="0" smtClean="0">
                <a:solidFill>
                  <a:srgbClr val="231F20"/>
                </a:solidFill>
                <a:effectLst/>
                <a:ea typeface="Arial" panose="020B0604020202020204" pitchFamily="34" charset="0"/>
              </a:rPr>
              <a:t>fabrikanten </a:t>
            </a:r>
            <a:r>
              <a:rPr lang="nl-NL" sz="2000" spc="10" dirty="0" smtClean="0">
                <a:solidFill>
                  <a:srgbClr val="231F20"/>
                </a:solidFill>
                <a:effectLst/>
                <a:ea typeface="Arial" panose="020B0604020202020204" pitchFamily="34" charset="0"/>
              </a:rPr>
              <a:t>van </a:t>
            </a:r>
            <a:r>
              <a:rPr lang="nl-NL" sz="2000" spc="15" dirty="0" smtClean="0">
                <a:solidFill>
                  <a:srgbClr val="231F20"/>
                </a:solidFill>
                <a:effectLst/>
                <a:ea typeface="Arial" panose="020B0604020202020204" pitchFamily="34" charset="0"/>
              </a:rPr>
              <a:t>voedsel </a:t>
            </a:r>
            <a:r>
              <a:rPr lang="nl-NL" sz="2000" spc="5" dirty="0" smtClean="0">
                <a:solidFill>
                  <a:srgbClr val="231F20"/>
                </a:solidFill>
                <a:effectLst/>
                <a:ea typeface="Arial" panose="020B0604020202020204" pitchFamily="34" charset="0"/>
              </a:rPr>
              <a:t>en </a:t>
            </a:r>
            <a:r>
              <a:rPr lang="nl-NL" sz="2000" spc="15" dirty="0" smtClean="0">
                <a:solidFill>
                  <a:srgbClr val="231F20"/>
                </a:solidFill>
                <a:effectLst/>
                <a:ea typeface="Arial" panose="020B0604020202020204" pitchFamily="34" charset="0"/>
              </a:rPr>
              <a:t>snoep </a:t>
            </a:r>
            <a:r>
              <a:rPr lang="nl-NL" sz="2000" spc="5" dirty="0" smtClean="0">
                <a:solidFill>
                  <a:srgbClr val="231F20"/>
                </a:solidFill>
                <a:effectLst/>
                <a:ea typeface="Arial" panose="020B0604020202020204" pitchFamily="34" charset="0"/>
              </a:rPr>
              <a:t>ze </a:t>
            </a:r>
            <a:r>
              <a:rPr lang="nl-NL" sz="2000" spc="10" dirty="0" smtClean="0">
                <a:solidFill>
                  <a:srgbClr val="231F20"/>
                </a:solidFill>
                <a:effectLst/>
                <a:ea typeface="Arial" panose="020B0604020202020204" pitchFamily="34" charset="0"/>
              </a:rPr>
              <a:t>vaak</a:t>
            </a:r>
            <a:r>
              <a:rPr lang="nl-NL" sz="2000" spc="305" dirty="0">
                <a:solidFill>
                  <a:srgbClr val="231F20"/>
                </a:solidFill>
                <a:ea typeface="Arial" panose="020B0604020202020204" pitchFamily="34" charset="0"/>
              </a:rPr>
              <a:t> </a:t>
            </a:r>
            <a:r>
              <a:rPr lang="nl-NL" sz="2000" spc="25" dirty="0" smtClean="0">
                <a:solidFill>
                  <a:srgbClr val="231F20"/>
                </a:solidFill>
                <a:effectLst/>
                <a:ea typeface="Arial" panose="020B0604020202020204" pitchFamily="34" charset="0"/>
              </a:rPr>
              <a:t>al</a:t>
            </a:r>
            <a:r>
              <a:rPr lang="nl-NL" sz="2000" dirty="0" smtClean="0">
                <a:solidFill>
                  <a:srgbClr val="231F20"/>
                </a:solidFill>
                <a:effectLst/>
                <a:ea typeface="Arial" panose="020B0604020202020204" pitchFamily="34" charset="0"/>
              </a:rPr>
              <a:t>door plantaardige stoffen vervangen.</a:t>
            </a:r>
            <a:endParaRPr lang="nl-NL" sz="2000" dirty="0" smtClean="0">
              <a:effectLst/>
              <a:ea typeface="Arial" panose="020B0604020202020204" pitchFamily="34" charset="0"/>
            </a:endParaRPr>
          </a:p>
          <a:p>
            <a:pPr marL="408940">
              <a:spcBef>
                <a:spcPts val="110"/>
              </a:spcBef>
              <a:spcAft>
                <a:spcPts val="0"/>
              </a:spcAft>
            </a:pPr>
            <a:r>
              <a:rPr lang="nl-NL" sz="2000" dirty="0" smtClean="0">
                <a:solidFill>
                  <a:srgbClr val="231F20"/>
                </a:solidFill>
                <a:effectLst/>
                <a:ea typeface="Arial" panose="020B0604020202020204" pitchFamily="34" charset="0"/>
              </a:rPr>
              <a:t>Sinds 20 juli 2010 zijn ze ook nog</a:t>
            </a:r>
            <a:r>
              <a:rPr lang="nl-NL" sz="2000" dirty="0">
                <a:ea typeface="Arial" panose="020B0604020202020204" pitchFamily="34" charset="0"/>
              </a:rPr>
              <a:t> </a:t>
            </a:r>
            <a:r>
              <a:rPr lang="nl-NL" sz="2000" dirty="0" smtClean="0">
                <a:solidFill>
                  <a:srgbClr val="231F20"/>
                </a:solidFill>
                <a:effectLst/>
                <a:ea typeface="Arial" panose="020B0604020202020204" pitchFamily="34" charset="0"/>
              </a:rPr>
              <a:t>eens verplicht om van zes zogeheten kunstmatige azo-kleurstoffen</a:t>
            </a:r>
            <a:r>
              <a:rPr lang="nl-NL" sz="2000" baseline="30000" dirty="0" smtClean="0">
                <a:solidFill>
                  <a:srgbClr val="231F20"/>
                </a:solidFill>
                <a:effectLst/>
                <a:ea typeface="Arial" panose="020B0604020202020204" pitchFamily="34" charset="0"/>
              </a:rPr>
              <a:t>2)</a:t>
            </a:r>
            <a:r>
              <a:rPr lang="nl-NL" sz="2000" dirty="0" smtClean="0">
                <a:solidFill>
                  <a:srgbClr val="231F20"/>
                </a:solidFill>
                <a:effectLst/>
                <a:ea typeface="Arial" panose="020B0604020202020204" pitchFamily="34" charset="0"/>
              </a:rPr>
              <a:t> op</a:t>
            </a:r>
            <a:endParaRPr lang="nl-NL" sz="2000" dirty="0" smtClean="0">
              <a:effectLst/>
              <a:ea typeface="Arial" panose="020B0604020202020204" pitchFamily="34" charset="0"/>
            </a:endParaRPr>
          </a:p>
          <a:p>
            <a:pPr marL="408940">
              <a:lnSpc>
                <a:spcPts val="1370"/>
              </a:lnSpc>
              <a:spcAft>
                <a:spcPts val="0"/>
              </a:spcAft>
            </a:pPr>
            <a:r>
              <a:rPr lang="nl-NL" sz="2000" spc="15" dirty="0" smtClean="0">
                <a:solidFill>
                  <a:srgbClr val="231F20"/>
                </a:solidFill>
                <a:effectLst/>
                <a:ea typeface="Arial" panose="020B0604020202020204" pitchFamily="34" charset="0"/>
              </a:rPr>
              <a:t>verpakkingen </a:t>
            </a:r>
            <a:r>
              <a:rPr lang="nl-NL" sz="2000" spc="5" dirty="0" smtClean="0">
                <a:solidFill>
                  <a:srgbClr val="231F20"/>
                </a:solidFill>
                <a:effectLst/>
                <a:ea typeface="Arial" panose="020B0604020202020204" pitchFamily="34" charset="0"/>
              </a:rPr>
              <a:t>te </a:t>
            </a:r>
            <a:r>
              <a:rPr lang="nl-NL" sz="2000" spc="15" dirty="0" smtClean="0">
                <a:solidFill>
                  <a:srgbClr val="231F20"/>
                </a:solidFill>
                <a:effectLst/>
                <a:ea typeface="Arial" panose="020B0604020202020204" pitchFamily="34" charset="0"/>
              </a:rPr>
              <a:t>vermelden </a:t>
            </a:r>
            <a:r>
              <a:rPr lang="nl-NL" sz="2000" spc="10" dirty="0" smtClean="0">
                <a:solidFill>
                  <a:srgbClr val="231F20"/>
                </a:solidFill>
                <a:effectLst/>
                <a:ea typeface="Arial" panose="020B0604020202020204" pitchFamily="34" charset="0"/>
              </a:rPr>
              <a:t>dat </a:t>
            </a:r>
            <a:r>
              <a:rPr lang="nl-NL" sz="2000" spc="5" dirty="0" smtClean="0">
                <a:solidFill>
                  <a:srgbClr val="231F20"/>
                </a:solidFill>
                <a:effectLst/>
                <a:ea typeface="Arial" panose="020B0604020202020204" pitchFamily="34" charset="0"/>
              </a:rPr>
              <a:t>ze</a:t>
            </a:r>
            <a:r>
              <a:rPr lang="nl-NL" sz="2000" spc="290" dirty="0" smtClean="0">
                <a:solidFill>
                  <a:srgbClr val="231F20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nl-NL" sz="2000" spc="25" dirty="0" smtClean="0">
                <a:solidFill>
                  <a:srgbClr val="231F20"/>
                </a:solidFill>
                <a:effectLst/>
                <a:ea typeface="Arial" panose="020B0604020202020204" pitchFamily="34" charset="0"/>
              </a:rPr>
              <a:t>de</a:t>
            </a:r>
            <a:endParaRPr lang="nl-NL" sz="2000" dirty="0" smtClean="0">
              <a:effectLst/>
              <a:ea typeface="Arial" panose="020B0604020202020204" pitchFamily="34" charset="0"/>
            </a:endParaRPr>
          </a:p>
          <a:p>
            <a:pPr marL="408940" marR="111760" indent="-198120">
              <a:lnSpc>
                <a:spcPct val="108000"/>
              </a:lnSpc>
              <a:spcBef>
                <a:spcPts val="120"/>
              </a:spcBef>
              <a:spcAft>
                <a:spcPts val="0"/>
              </a:spcAft>
            </a:pPr>
            <a:r>
              <a:rPr lang="nl-NL" sz="1200" dirty="0" smtClean="0">
                <a:solidFill>
                  <a:srgbClr val="231F20"/>
                </a:solidFill>
                <a:effectLst/>
                <a:ea typeface="Arial" panose="020B0604020202020204" pitchFamily="34" charset="0"/>
              </a:rPr>
              <a:t>40 </a:t>
            </a:r>
            <a:r>
              <a:rPr lang="nl-NL" sz="2000" dirty="0" smtClean="0">
                <a:solidFill>
                  <a:srgbClr val="231F20"/>
                </a:solidFill>
                <a:effectLst/>
                <a:ea typeface="Arial" panose="020B0604020202020204" pitchFamily="34" charset="0"/>
              </a:rPr>
              <a:t>“activiteit of oplettendheid van kinderen nadelig </a:t>
            </a:r>
            <a:r>
              <a:rPr lang="nl-NL" sz="2000" dirty="0" smtClean="0">
                <a:solidFill>
                  <a:srgbClr val="231F20"/>
                </a:solidFill>
                <a:effectLst/>
                <a:ea typeface="Arial" panose="020B0604020202020204" pitchFamily="34" charset="0"/>
              </a:rPr>
              <a:t>kunnen</a:t>
            </a:r>
            <a:r>
              <a:rPr lang="nl-NL" sz="2000" dirty="0" smtClean="0">
                <a:effectLst/>
                <a:ea typeface="Arial" panose="020B0604020202020204" pitchFamily="34" charset="0"/>
              </a:rPr>
              <a:t/>
            </a:r>
            <a:br>
              <a:rPr lang="nl-NL" sz="2000" dirty="0" smtClean="0">
                <a:effectLst/>
                <a:ea typeface="Arial" panose="020B0604020202020204" pitchFamily="34" charset="0"/>
              </a:rPr>
            </a:br>
            <a:r>
              <a:rPr lang="nl-NL" sz="2000" dirty="0" smtClean="0">
                <a:solidFill>
                  <a:srgbClr val="231F20"/>
                </a:solidFill>
                <a:effectLst/>
                <a:ea typeface="Arial" panose="020B0604020202020204" pitchFamily="34" charset="0"/>
              </a:rPr>
              <a:t>beïnvloeden</a:t>
            </a:r>
            <a:r>
              <a:rPr lang="nl-NL" sz="2000" dirty="0" smtClean="0">
                <a:solidFill>
                  <a:srgbClr val="231F20"/>
                </a:solidFill>
                <a:effectLst/>
                <a:ea typeface="Arial" panose="020B0604020202020204" pitchFamily="34" charset="0"/>
              </a:rPr>
              <a:t>”. Dat is een beslissing van het Europese Parlement.</a:t>
            </a:r>
          </a:p>
          <a:p>
            <a:pPr marL="408940" marR="111760" indent="-198120">
              <a:lnSpc>
                <a:spcPct val="108000"/>
              </a:lnSpc>
              <a:spcBef>
                <a:spcPts val="120"/>
              </a:spcBef>
              <a:spcAft>
                <a:spcPts val="0"/>
              </a:spcAft>
            </a:pPr>
            <a:endParaRPr lang="nl-NL" sz="2000" dirty="0" smtClean="0">
              <a:effectLst/>
              <a:ea typeface="Arial" panose="020B0604020202020204" pitchFamily="34" charset="0"/>
            </a:endParaRPr>
          </a:p>
          <a:p>
            <a:pPr lvl="1">
              <a:lnSpc>
                <a:spcPts val="1370"/>
              </a:lnSpc>
              <a:spcAft>
                <a:spcPts val="0"/>
              </a:spcAft>
              <a:buClr>
                <a:srgbClr val="231F20"/>
              </a:buClr>
              <a:buSzPts val="1200"/>
              <a:tabLst>
                <a:tab pos="654050" algn="l"/>
              </a:tabLst>
            </a:pPr>
            <a:r>
              <a:rPr lang="en-US" sz="2000" spc="15" dirty="0" smtClean="0">
                <a:solidFill>
                  <a:srgbClr val="231F20"/>
                </a:solidFill>
                <a:effectLst/>
                <a:ea typeface="Arial" panose="020B0604020202020204" pitchFamily="34" charset="0"/>
              </a:rPr>
              <a:t>(4) </a:t>
            </a:r>
            <a:r>
              <a:rPr lang="en-US" sz="2000" b="1" spc="15" dirty="0" err="1" smtClean="0">
                <a:solidFill>
                  <a:srgbClr val="FF0000"/>
                </a:solidFill>
                <a:effectLst/>
                <a:ea typeface="Arial" panose="020B0604020202020204" pitchFamily="34" charset="0"/>
              </a:rPr>
              <a:t>Producenten</a:t>
            </a:r>
            <a:r>
              <a:rPr lang="en-US" sz="2000" b="1" spc="15" dirty="0" smtClean="0">
                <a:solidFill>
                  <a:srgbClr val="FF0000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en-US" sz="2000" b="1" spc="15" dirty="0" err="1" smtClean="0">
                <a:solidFill>
                  <a:srgbClr val="FF0000"/>
                </a:solidFill>
                <a:effectLst/>
                <a:ea typeface="Arial" panose="020B0604020202020204" pitchFamily="34" charset="0"/>
              </a:rPr>
              <a:t>hebben</a:t>
            </a:r>
            <a:r>
              <a:rPr lang="en-US" sz="2000" b="1" spc="15" dirty="0" smtClean="0">
                <a:solidFill>
                  <a:srgbClr val="FF0000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en-US" sz="2000" b="1" spc="10" dirty="0" err="1" smtClean="0">
                <a:solidFill>
                  <a:srgbClr val="FF0000"/>
                </a:solidFill>
                <a:effectLst/>
                <a:ea typeface="Arial" panose="020B0604020202020204" pitchFamily="34" charset="0"/>
              </a:rPr>
              <a:t>daar</a:t>
            </a:r>
            <a:r>
              <a:rPr lang="en-US" sz="2000" b="1" spc="150" dirty="0" smtClean="0">
                <a:solidFill>
                  <a:srgbClr val="FF0000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en-US" sz="2000" b="1" spc="25" dirty="0" err="1" smtClean="0">
                <a:solidFill>
                  <a:srgbClr val="FF0000"/>
                </a:solidFill>
                <a:effectLst/>
                <a:ea typeface="Arial" panose="020B0604020202020204" pitchFamily="34" charset="0"/>
              </a:rPr>
              <a:t>niet</a:t>
            </a:r>
            <a:r>
              <a:rPr lang="nl-NL" b="1" dirty="0">
                <a:solidFill>
                  <a:srgbClr val="FF0000"/>
                </a:solidFill>
                <a:ea typeface="Arial" panose="020B0604020202020204" pitchFamily="34" charset="0"/>
              </a:rPr>
              <a:t> </a:t>
            </a:r>
            <a:r>
              <a:rPr lang="nl-NL" sz="2000" b="1" dirty="0" smtClean="0">
                <a:solidFill>
                  <a:srgbClr val="FF0000"/>
                </a:solidFill>
                <a:effectLst/>
                <a:ea typeface="Arial" panose="020B0604020202020204" pitchFamily="34" charset="0"/>
              </a:rPr>
              <a:t>zo’n zin in, waardoor ze extra</a:t>
            </a:r>
          </a:p>
          <a:p>
            <a:pPr marL="408305" marR="254000">
              <a:lnSpc>
                <a:spcPct val="108000"/>
              </a:lnSpc>
              <a:spcBef>
                <a:spcPts val="120"/>
              </a:spcBef>
              <a:spcAft>
                <a:spcPts val="0"/>
              </a:spcAft>
            </a:pPr>
            <a:r>
              <a:rPr lang="nl-NL" sz="2000" b="1" dirty="0" smtClean="0">
                <a:solidFill>
                  <a:srgbClr val="FF0000"/>
                </a:solidFill>
                <a:effectLst/>
                <a:ea typeface="Arial" panose="020B0604020202020204" pitchFamily="34" charset="0"/>
              </a:rPr>
              <a:t>gestimuleerd worden vaker plantaardige stoffen te gebruiken, zoals</a:t>
            </a:r>
            <a:r>
              <a:rPr lang="nl-NL" sz="2000" b="1" dirty="0">
                <a:solidFill>
                  <a:srgbClr val="FF0000"/>
                </a:solidFill>
                <a:ea typeface="Arial" panose="020B0604020202020204" pitchFamily="34" charset="0"/>
              </a:rPr>
              <a:t> </a:t>
            </a:r>
            <a:r>
              <a:rPr lang="nl-NL" sz="2000" b="1" spc="15" dirty="0" smtClean="0">
                <a:solidFill>
                  <a:srgbClr val="FF0000"/>
                </a:solidFill>
                <a:effectLst/>
                <a:ea typeface="Arial" panose="020B0604020202020204" pitchFamily="34" charset="0"/>
              </a:rPr>
              <a:t>bijvoorbeeld </a:t>
            </a:r>
            <a:r>
              <a:rPr lang="nl-NL" sz="2000" b="1" spc="15" dirty="0" err="1" smtClean="0">
                <a:solidFill>
                  <a:srgbClr val="FF0000"/>
                </a:solidFill>
                <a:effectLst/>
                <a:ea typeface="Arial" panose="020B0604020202020204" pitchFamily="34" charset="0"/>
              </a:rPr>
              <a:t>bèta-caroteen</a:t>
            </a:r>
            <a:r>
              <a:rPr lang="nl-NL" sz="2000" b="1" spc="15" dirty="0" smtClean="0">
                <a:solidFill>
                  <a:srgbClr val="FF0000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nl-NL" sz="2000" b="1" spc="10" dirty="0" smtClean="0">
                <a:solidFill>
                  <a:srgbClr val="FF0000"/>
                </a:solidFill>
                <a:effectLst/>
                <a:ea typeface="Arial" panose="020B0604020202020204" pitchFamily="34" charset="0"/>
              </a:rPr>
              <a:t>uit </a:t>
            </a:r>
            <a:r>
              <a:rPr lang="nl-NL" sz="2000" b="1" spc="25" dirty="0" smtClean="0">
                <a:solidFill>
                  <a:srgbClr val="FF0000"/>
                </a:solidFill>
                <a:effectLst/>
                <a:ea typeface="Arial" panose="020B0604020202020204" pitchFamily="34" charset="0"/>
              </a:rPr>
              <a:t>wortel </a:t>
            </a:r>
            <a:r>
              <a:rPr lang="nl-NL" sz="2000" b="1" spc="5" dirty="0" smtClean="0">
                <a:solidFill>
                  <a:srgbClr val="FF0000"/>
                </a:solidFill>
                <a:effectLst/>
                <a:ea typeface="Arial" panose="020B0604020202020204" pitchFamily="34" charset="0"/>
              </a:rPr>
              <a:t>om </a:t>
            </a:r>
            <a:r>
              <a:rPr lang="nl-NL" sz="2000" b="1" spc="10" dirty="0" smtClean="0">
                <a:solidFill>
                  <a:srgbClr val="FF0000"/>
                </a:solidFill>
                <a:effectLst/>
                <a:ea typeface="Arial" panose="020B0604020202020204" pitchFamily="34" charset="0"/>
              </a:rPr>
              <a:t>iets </a:t>
            </a:r>
            <a:r>
              <a:rPr lang="nl-NL" sz="2000" b="1" spc="15" dirty="0" smtClean="0">
                <a:solidFill>
                  <a:srgbClr val="FF0000"/>
                </a:solidFill>
                <a:effectLst/>
                <a:ea typeface="Arial" panose="020B0604020202020204" pitchFamily="34" charset="0"/>
              </a:rPr>
              <a:t>oranje </a:t>
            </a:r>
            <a:r>
              <a:rPr lang="nl-NL" sz="2000" b="1" spc="5" dirty="0" smtClean="0">
                <a:solidFill>
                  <a:srgbClr val="FF0000"/>
                </a:solidFill>
                <a:effectLst/>
                <a:ea typeface="Arial" panose="020B0604020202020204" pitchFamily="34" charset="0"/>
              </a:rPr>
              <a:t>te </a:t>
            </a:r>
            <a:r>
              <a:rPr lang="nl-NL" sz="2000" b="1" spc="15" dirty="0" smtClean="0">
                <a:solidFill>
                  <a:srgbClr val="FF0000"/>
                </a:solidFill>
                <a:effectLst/>
                <a:ea typeface="Arial" panose="020B0604020202020204" pitchFamily="34" charset="0"/>
              </a:rPr>
              <a:t>kleuren </a:t>
            </a:r>
            <a:r>
              <a:rPr lang="nl-NL" sz="2000" b="1" spc="5" dirty="0" smtClean="0">
                <a:solidFill>
                  <a:srgbClr val="FF0000"/>
                </a:solidFill>
                <a:effectLst/>
                <a:ea typeface="Arial" panose="020B0604020202020204" pitchFamily="34" charset="0"/>
              </a:rPr>
              <a:t>en</a:t>
            </a:r>
            <a:r>
              <a:rPr lang="nl-NL" sz="2000" b="1" spc="315" dirty="0" smtClean="0">
                <a:solidFill>
                  <a:srgbClr val="FF0000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nl-NL" sz="2000" b="1" spc="25" dirty="0" smtClean="0">
                <a:solidFill>
                  <a:srgbClr val="FF0000"/>
                </a:solidFill>
                <a:effectLst/>
                <a:ea typeface="Arial" panose="020B0604020202020204" pitchFamily="34" charset="0"/>
              </a:rPr>
              <a:t>bieten</a:t>
            </a:r>
            <a:r>
              <a:rPr lang="nl-NL" sz="2000" b="1" dirty="0" smtClean="0">
                <a:solidFill>
                  <a:srgbClr val="FF0000"/>
                </a:solidFill>
                <a:effectLst/>
                <a:ea typeface="Arial" panose="020B0604020202020204" pitchFamily="34" charset="0"/>
              </a:rPr>
              <a:t>sap voor diep rood. </a:t>
            </a:r>
            <a:r>
              <a:rPr lang="nl-NL" sz="2000" dirty="0" smtClean="0">
                <a:solidFill>
                  <a:srgbClr val="231F20"/>
                </a:solidFill>
                <a:effectLst/>
                <a:ea typeface="Arial" panose="020B0604020202020204" pitchFamily="34" charset="0"/>
              </a:rPr>
              <a:t>Het toepassen van plantaardige stoffen is nog niet zo gemakkelijk, want sommige </a:t>
            </a:r>
            <a:r>
              <a:rPr lang="nl-NL" sz="2000" dirty="0" err="1" smtClean="0">
                <a:solidFill>
                  <a:srgbClr val="231F20"/>
                </a:solidFill>
                <a:effectLst/>
                <a:ea typeface="Arial" panose="020B0604020202020204" pitchFamily="34" charset="0"/>
              </a:rPr>
              <a:t>kleu</a:t>
            </a:r>
            <a:r>
              <a:rPr lang="nl-NL" sz="2000" dirty="0" smtClean="0">
                <a:solidFill>
                  <a:srgbClr val="231F20"/>
                </a:solidFill>
                <a:effectLst/>
                <a:ea typeface="Arial" panose="020B0604020202020204" pitchFamily="34" charset="0"/>
              </a:rPr>
              <a:t>-en zijn niet ‘stabiel’</a:t>
            </a:r>
            <a:r>
              <a:rPr lang="nl-NL" sz="2000" baseline="30000" dirty="0" smtClean="0">
                <a:solidFill>
                  <a:srgbClr val="231F20"/>
                </a:solidFill>
                <a:effectLst/>
                <a:ea typeface="Arial" panose="020B0604020202020204" pitchFamily="34" charset="0"/>
              </a:rPr>
              <a:t>3)</a:t>
            </a:r>
            <a:r>
              <a:rPr lang="nl-NL" sz="2000" dirty="0" smtClean="0">
                <a:solidFill>
                  <a:srgbClr val="231F20"/>
                </a:solidFill>
                <a:effectLst/>
                <a:ea typeface="Arial" panose="020B0604020202020204" pitchFamily="34" charset="0"/>
              </a:rPr>
              <a:t> en lastiger te</a:t>
            </a:r>
            <a:r>
              <a:rPr lang="nl-NL" sz="2000" dirty="0">
                <a:ea typeface="Arial" panose="020B0604020202020204" pitchFamily="34" charset="0"/>
              </a:rPr>
              <a:t> </a:t>
            </a:r>
            <a:r>
              <a:rPr lang="nl-NL" dirty="0" smtClean="0">
                <a:solidFill>
                  <a:srgbClr val="231F20"/>
                </a:solidFill>
                <a:effectLst/>
                <a:ea typeface="Arial" panose="020B0604020202020204" pitchFamily="34" charset="0"/>
              </a:rPr>
              <a:t>gebruiken in een bak- of kookproces</a:t>
            </a:r>
            <a:endParaRPr lang="nl-NL" sz="3200" dirty="0"/>
          </a:p>
        </p:txBody>
      </p:sp>
      <p:sp>
        <p:nvSpPr>
          <p:cNvPr id="5" name="PIJL-LINKS 4"/>
          <p:cNvSpPr/>
          <p:nvPr/>
        </p:nvSpPr>
        <p:spPr>
          <a:xfrm>
            <a:off x="4987048" y="3978609"/>
            <a:ext cx="821095" cy="46653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307910" y="3473210"/>
            <a:ext cx="4488023" cy="163121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b="1" u="sng" dirty="0" smtClean="0"/>
              <a:t>Antwoord D</a:t>
            </a:r>
          </a:p>
          <a:p>
            <a:endParaRPr lang="nl-NL" sz="2000" dirty="0"/>
          </a:p>
          <a:p>
            <a:r>
              <a:rPr lang="nl-NL" sz="2000" dirty="0" smtClean="0"/>
              <a:t>Het gevolg van het verplicht vermelden is dat producenten extra gestimuleerd worden!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39949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5855" y="109355"/>
            <a:ext cx="9720072" cy="1499616"/>
          </a:xfrm>
        </p:spPr>
        <p:txBody>
          <a:bodyPr/>
          <a:lstStyle/>
          <a:p>
            <a:r>
              <a:rPr lang="nl-NL" dirty="0" smtClean="0"/>
              <a:t>Aanpak vraag 3,4</a:t>
            </a:r>
            <a:endParaRPr lang="nl-NL" dirty="0"/>
          </a:p>
        </p:txBody>
      </p:sp>
      <p:sp>
        <p:nvSpPr>
          <p:cNvPr id="84" name="Tekstvak 83"/>
          <p:cNvSpPr txBox="1"/>
          <p:nvPr/>
        </p:nvSpPr>
        <p:spPr>
          <a:xfrm>
            <a:off x="186106" y="2527069"/>
            <a:ext cx="11394754" cy="132343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b="1" u="sng" dirty="0" smtClean="0">
                <a:solidFill>
                  <a:prstClr val="black"/>
                </a:solidFill>
              </a:rPr>
              <a:t>AANPAK</a:t>
            </a:r>
            <a:endParaRPr lang="nl-NL" sz="2000" dirty="0">
              <a:solidFill>
                <a:prstClr val="black"/>
              </a:solidFill>
            </a:endParaRPr>
          </a:p>
          <a:p>
            <a:r>
              <a:rPr lang="nl-NL" sz="2000" dirty="0"/>
              <a:t>'Welk kopje geeft de inhoud van een deel van de tekst weer?'</a:t>
            </a:r>
          </a:p>
          <a:p>
            <a:r>
              <a:rPr lang="nl-NL" sz="2000" dirty="0"/>
              <a:t>Een </a:t>
            </a:r>
            <a:r>
              <a:rPr lang="nl-NL" sz="2000" dirty="0" smtClean="0"/>
              <a:t>kopje </a:t>
            </a:r>
            <a:r>
              <a:rPr lang="nl-NL" sz="2000" b="1" u="sng" dirty="0">
                <a:solidFill>
                  <a:srgbClr val="FF0000"/>
                </a:solidFill>
              </a:rPr>
              <a:t>vertelt waarover de alinea's gaan</a:t>
            </a:r>
            <a:r>
              <a:rPr lang="nl-NL" sz="2000" dirty="0"/>
              <a:t>. Het kopje heeft dus </a:t>
            </a:r>
            <a:r>
              <a:rPr lang="nl-NL" sz="2000" b="1" u="sng" dirty="0">
                <a:solidFill>
                  <a:srgbClr val="FF0000"/>
                </a:solidFill>
              </a:rPr>
              <a:t>iets te maken </a:t>
            </a:r>
            <a:r>
              <a:rPr lang="nl-NL" sz="2000" dirty="0"/>
              <a:t>met </a:t>
            </a:r>
            <a:r>
              <a:rPr lang="nl-NL" sz="2000" dirty="0" smtClean="0"/>
              <a:t>het </a:t>
            </a:r>
            <a:r>
              <a:rPr lang="nl-NL" sz="2000" b="1" u="sng" dirty="0" smtClean="0">
                <a:solidFill>
                  <a:srgbClr val="FF0000"/>
                </a:solidFill>
              </a:rPr>
              <a:t>onderwerp </a:t>
            </a:r>
            <a:r>
              <a:rPr lang="nl-NL" sz="2000" b="1" u="sng" dirty="0">
                <a:solidFill>
                  <a:srgbClr val="FF0000"/>
                </a:solidFill>
              </a:rPr>
              <a:t>van de alinea's'</a:t>
            </a:r>
          </a:p>
        </p:txBody>
      </p:sp>
      <p:sp>
        <p:nvSpPr>
          <p:cNvPr id="163" name="Tekstvak 162"/>
          <p:cNvSpPr txBox="1"/>
          <p:nvPr/>
        </p:nvSpPr>
        <p:spPr>
          <a:xfrm>
            <a:off x="255962" y="4046840"/>
            <a:ext cx="11394753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1 Je </a:t>
            </a:r>
            <a:r>
              <a:rPr lang="nl-NL" sz="2000" b="1" u="sng" dirty="0">
                <a:solidFill>
                  <a:srgbClr val="FF0000"/>
                </a:solidFill>
              </a:rPr>
              <a:t>leest eerst </a:t>
            </a:r>
            <a:r>
              <a:rPr lang="nl-NL" sz="2000" b="1" u="sng" dirty="0" smtClean="0">
                <a:solidFill>
                  <a:srgbClr val="FF0000"/>
                </a:solidFill>
              </a:rPr>
              <a:t>de alinea`s van de vraag </a:t>
            </a:r>
            <a:r>
              <a:rPr lang="nl-NL" sz="2000" dirty="0" smtClean="0"/>
              <a:t>goed door.</a:t>
            </a:r>
          </a:p>
          <a:p>
            <a:r>
              <a:rPr lang="nl-NL" sz="2000" dirty="0" smtClean="0"/>
              <a:t>Dan </a:t>
            </a:r>
            <a:r>
              <a:rPr lang="nl-NL" sz="2000" dirty="0"/>
              <a:t>pas bekijk je de verschillende antwoorden en kies je het beste </a:t>
            </a:r>
            <a:r>
              <a:rPr lang="nl-NL" sz="2000" dirty="0" err="1" smtClean="0"/>
              <a:t>andwoord</a:t>
            </a:r>
            <a:r>
              <a:rPr lang="nl-NL" sz="2000" dirty="0"/>
              <a:t>.</a:t>
            </a:r>
            <a:endParaRPr lang="nl-NL" sz="2000" dirty="0">
              <a:solidFill>
                <a:prstClr val="black"/>
              </a:solidFill>
            </a:endParaRPr>
          </a:p>
        </p:txBody>
      </p:sp>
      <p:sp>
        <p:nvSpPr>
          <p:cNvPr id="164" name="Tekstvak 163"/>
          <p:cNvSpPr txBox="1"/>
          <p:nvPr/>
        </p:nvSpPr>
        <p:spPr>
          <a:xfrm>
            <a:off x="255964" y="4978240"/>
            <a:ext cx="11394753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2. Je gaat na waarover ze samen gaan. Let daarbij vooral op </a:t>
            </a:r>
            <a:r>
              <a:rPr lang="nl-NL" sz="2000" b="1" u="sng" dirty="0" smtClean="0">
                <a:solidFill>
                  <a:srgbClr val="FF0000"/>
                </a:solidFill>
              </a:rPr>
              <a:t>de eerste zin van elke alinea</a:t>
            </a:r>
            <a:r>
              <a:rPr lang="nl-NL" sz="2000" b="1" dirty="0" smtClean="0"/>
              <a:t>. </a:t>
            </a:r>
            <a:endParaRPr lang="nl-NL" sz="2000" b="1" dirty="0"/>
          </a:p>
        </p:txBody>
      </p:sp>
      <p:sp>
        <p:nvSpPr>
          <p:cNvPr id="166" name="Tekstvak 165"/>
          <p:cNvSpPr txBox="1"/>
          <p:nvPr/>
        </p:nvSpPr>
        <p:spPr>
          <a:xfrm>
            <a:off x="255963" y="5666265"/>
            <a:ext cx="11394753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3. Je probeert daarna </a:t>
            </a:r>
            <a:r>
              <a:rPr lang="nl-NL" sz="2000" b="1" u="sng" dirty="0" smtClean="0">
                <a:solidFill>
                  <a:srgbClr val="FF0000"/>
                </a:solidFill>
              </a:rPr>
              <a:t>zelf een antwoord </a:t>
            </a:r>
            <a:r>
              <a:rPr lang="nl-NL" sz="2000" dirty="0" smtClean="0"/>
              <a:t>te bedenken.</a:t>
            </a:r>
          </a:p>
        </p:txBody>
      </p:sp>
      <p:sp>
        <p:nvSpPr>
          <p:cNvPr id="5" name="Rechthoek 4"/>
          <p:cNvSpPr/>
          <p:nvPr/>
        </p:nvSpPr>
        <p:spPr>
          <a:xfrm>
            <a:off x="255963" y="1252671"/>
            <a:ext cx="6096000" cy="10669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85090">
              <a:spcAft>
                <a:spcPts val="0"/>
              </a:spcAft>
              <a:tabLst>
                <a:tab pos="369570" algn="l"/>
                <a:tab pos="696595" algn="l"/>
              </a:tabLst>
            </a:pPr>
            <a:r>
              <a:rPr lang="nl-NL" sz="1200" b="1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3</a:t>
            </a:r>
            <a:r>
              <a:rPr lang="nl-NL" sz="12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Welk</a:t>
            </a:r>
            <a:r>
              <a:rPr lang="nl-NL" sz="12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kopje</a:t>
            </a:r>
            <a:r>
              <a:rPr lang="nl-NL" sz="12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geeft</a:t>
            </a:r>
            <a:r>
              <a:rPr lang="nl-NL" sz="12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het</a:t>
            </a:r>
            <a:r>
              <a:rPr lang="nl-NL" sz="12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beste</a:t>
            </a:r>
            <a:r>
              <a:rPr lang="nl-NL" sz="12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spc="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nl-NL" sz="12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inhoud</a:t>
            </a:r>
            <a:r>
              <a:rPr lang="nl-NL" sz="12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weer</a:t>
            </a:r>
            <a:r>
              <a:rPr lang="nl-NL" sz="12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van</a:t>
            </a:r>
            <a:r>
              <a:rPr lang="nl-NL" sz="12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deel</a:t>
            </a:r>
            <a:r>
              <a:rPr lang="nl-NL" sz="12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2</a:t>
            </a:r>
            <a:r>
              <a:rPr lang="nl-NL" sz="12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(alinea’s</a:t>
            </a:r>
            <a:r>
              <a:rPr lang="nl-NL" sz="12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spc="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2,</a:t>
            </a:r>
            <a:r>
              <a:rPr lang="nl-NL" sz="12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3</a:t>
            </a:r>
            <a:r>
              <a:rPr lang="nl-NL" sz="12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spc="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nl-NL" sz="12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spc="2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4)?</a:t>
            </a:r>
            <a:endParaRPr lang="nl-NL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spcBef>
                <a:spcPts val="120"/>
              </a:spcBef>
              <a:spcAft>
                <a:spcPts val="0"/>
              </a:spcAft>
              <a:buClr>
                <a:srgbClr val="231F20"/>
              </a:buClr>
              <a:buSzPts val="1000"/>
              <a:buFont typeface="Arial" panose="020B0604020202020204" pitchFamily="34" charset="0"/>
              <a:buAutoNum type="alphaUcPeriod"/>
              <a:tabLst>
                <a:tab pos="948690" algn="l"/>
                <a:tab pos="949325" algn="l"/>
              </a:tabLst>
            </a:pPr>
            <a:r>
              <a:rPr lang="en-US" sz="1200" spc="15" dirty="0" err="1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Gezondheidsrisico’s</a:t>
            </a:r>
            <a:r>
              <a:rPr lang="en-US" sz="12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200" spc="10" dirty="0" err="1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bij</a:t>
            </a:r>
            <a:r>
              <a:rPr lang="en-US" sz="1200" spc="1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200" spc="25" dirty="0" err="1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voedsel</a:t>
            </a:r>
            <a:endParaRPr lang="nl-NL" sz="11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spcBef>
                <a:spcPts val="120"/>
              </a:spcBef>
              <a:spcAft>
                <a:spcPts val="0"/>
              </a:spcAft>
              <a:buClr>
                <a:srgbClr val="231F20"/>
              </a:buClr>
              <a:buSzPts val="1000"/>
              <a:buFont typeface="Arial" panose="020B0604020202020204" pitchFamily="34" charset="0"/>
              <a:buAutoNum type="alphaUcPeriod"/>
              <a:tabLst>
                <a:tab pos="948690" algn="l"/>
                <a:tab pos="949325" algn="l"/>
              </a:tabLst>
            </a:pPr>
            <a:r>
              <a:rPr lang="en-US" sz="1200" spc="15" dirty="0" err="1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Kunstmatige</a:t>
            </a:r>
            <a:r>
              <a:rPr lang="en-US" sz="12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200" spc="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 </a:t>
            </a:r>
            <a:r>
              <a:rPr lang="en-US" sz="1200" spc="15" dirty="0" err="1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plantaardige</a:t>
            </a:r>
            <a:r>
              <a:rPr lang="en-US" sz="1200" spc="15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200" spc="25" dirty="0" err="1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stoffen</a:t>
            </a:r>
            <a:endParaRPr lang="nl-NL" sz="11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spcBef>
                <a:spcPts val="120"/>
              </a:spcBef>
              <a:spcAft>
                <a:spcPts val="0"/>
              </a:spcAft>
              <a:buClr>
                <a:srgbClr val="231F20"/>
              </a:buClr>
              <a:buSzPts val="1000"/>
              <a:buFont typeface="Arial" panose="020B0604020202020204" pitchFamily="34" charset="0"/>
              <a:buAutoNum type="alphaUcPeriod"/>
              <a:tabLst>
                <a:tab pos="948690" algn="l"/>
                <a:tab pos="949325" algn="l"/>
              </a:tabLst>
            </a:pPr>
            <a:r>
              <a:rPr lang="en-US" sz="1200" spc="15" dirty="0" err="1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Veiligheid</a:t>
            </a:r>
            <a:r>
              <a:rPr lang="en-US" sz="12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200" spc="10" dirty="0" err="1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voor</a:t>
            </a:r>
            <a:r>
              <a:rPr lang="en-US" sz="1200" spc="10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200" spc="25" dirty="0" err="1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snoepen</a:t>
            </a:r>
            <a:endParaRPr lang="nl-NL" sz="11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spcBef>
                <a:spcPts val="120"/>
              </a:spcBef>
              <a:spcAft>
                <a:spcPts val="0"/>
              </a:spcAft>
              <a:buClr>
                <a:srgbClr val="231F20"/>
              </a:buClr>
              <a:buSzPts val="1000"/>
              <a:buFont typeface="Arial" panose="020B0604020202020204" pitchFamily="34" charset="0"/>
              <a:buAutoNum type="alphaUcPeriod"/>
              <a:tabLst>
                <a:tab pos="948690" algn="l"/>
                <a:tab pos="949325" algn="l"/>
              </a:tabLst>
            </a:pPr>
            <a:r>
              <a:rPr lang="en-US" sz="1200" spc="15" dirty="0" err="1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Wetenschappelijke</a:t>
            </a:r>
            <a:r>
              <a:rPr lang="en-US" sz="12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200" spc="25" dirty="0" err="1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testen</a:t>
            </a:r>
            <a:endParaRPr lang="nl-NL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6351963" y="1178289"/>
            <a:ext cx="6096000" cy="10541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85090">
              <a:spcAft>
                <a:spcPts val="0"/>
              </a:spcAft>
              <a:tabLst>
                <a:tab pos="369570" algn="l"/>
                <a:tab pos="696595" algn="l"/>
              </a:tabLst>
            </a:pPr>
            <a:r>
              <a:rPr lang="nl-NL" sz="1000" b="1" spc="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4	</a:t>
            </a:r>
            <a:r>
              <a:rPr lang="nl-NL" sz="12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Welk</a:t>
            </a:r>
            <a:r>
              <a:rPr lang="nl-NL" sz="12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kopje</a:t>
            </a:r>
            <a:r>
              <a:rPr lang="nl-NL" sz="12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geeft</a:t>
            </a:r>
            <a:r>
              <a:rPr lang="nl-NL" sz="12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het</a:t>
            </a:r>
            <a:r>
              <a:rPr lang="nl-NL" sz="12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beste</a:t>
            </a:r>
            <a:r>
              <a:rPr lang="nl-NL" sz="12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spc="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nl-NL" sz="12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inhoud</a:t>
            </a:r>
            <a:r>
              <a:rPr lang="nl-NL" sz="12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weer</a:t>
            </a:r>
            <a:r>
              <a:rPr lang="nl-NL" sz="12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van</a:t>
            </a:r>
            <a:r>
              <a:rPr lang="nl-NL" sz="12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deel</a:t>
            </a:r>
            <a:r>
              <a:rPr lang="nl-NL" sz="12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4</a:t>
            </a:r>
            <a:r>
              <a:rPr lang="nl-NL" sz="12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(alinea’s</a:t>
            </a:r>
            <a:r>
              <a:rPr lang="nl-NL" sz="12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7</a:t>
            </a:r>
            <a:r>
              <a:rPr lang="nl-NL" sz="12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spc="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nl-NL" sz="1200" spc="5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spc="2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8)?</a:t>
            </a:r>
            <a:endParaRPr lang="nl-NL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spcBef>
                <a:spcPts val="120"/>
              </a:spcBef>
              <a:spcAft>
                <a:spcPts val="0"/>
              </a:spcAft>
              <a:buClr>
                <a:srgbClr val="231F20"/>
              </a:buClr>
              <a:buSzPts val="1000"/>
              <a:buFont typeface="Arial" panose="020B0604020202020204" pitchFamily="34" charset="0"/>
              <a:buAutoNum type="alphaUcPeriod"/>
              <a:tabLst>
                <a:tab pos="948690" algn="l"/>
                <a:tab pos="949325" algn="l"/>
              </a:tabLst>
            </a:pPr>
            <a:r>
              <a:rPr lang="en-US" sz="1200" spc="15" dirty="0" err="1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Inspelen</a:t>
            </a:r>
            <a:r>
              <a:rPr lang="en-US" sz="12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200" spc="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op</a:t>
            </a:r>
            <a:r>
              <a:rPr lang="en-US" sz="1200" spc="1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200" spc="25" dirty="0" err="1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consumentengevoelens</a:t>
            </a:r>
            <a:endParaRPr lang="nl-NL" sz="11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spcBef>
                <a:spcPts val="120"/>
              </a:spcBef>
              <a:spcAft>
                <a:spcPts val="0"/>
              </a:spcAft>
              <a:buClr>
                <a:srgbClr val="231F20"/>
              </a:buClr>
              <a:buSzPts val="1000"/>
              <a:buFont typeface="Arial" panose="020B0604020202020204" pitchFamily="34" charset="0"/>
              <a:buAutoNum type="alphaUcPeriod"/>
              <a:tabLst>
                <a:tab pos="948690" algn="l"/>
                <a:tab pos="949325" algn="l"/>
              </a:tabLst>
            </a:pPr>
            <a:r>
              <a:rPr lang="en-US" sz="1200" spc="15" dirty="0" err="1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Kunstmatige</a:t>
            </a:r>
            <a:r>
              <a:rPr lang="en-US" sz="12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200" spc="15" dirty="0" err="1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kleurstoffen</a:t>
            </a:r>
            <a:r>
              <a:rPr lang="en-US" sz="12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200" spc="15" dirty="0" err="1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veroorzaken</a:t>
            </a:r>
            <a:r>
              <a:rPr lang="en-US" sz="1200" spc="15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200" spc="25" dirty="0" err="1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gedragsstoornissen</a:t>
            </a:r>
            <a:endParaRPr lang="nl-NL" sz="11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spcBef>
                <a:spcPts val="120"/>
              </a:spcBef>
              <a:spcAft>
                <a:spcPts val="0"/>
              </a:spcAft>
              <a:buClr>
                <a:srgbClr val="231F20"/>
              </a:buClr>
              <a:buSzPts val="1000"/>
              <a:buFont typeface="Arial" panose="020B0604020202020204" pitchFamily="34" charset="0"/>
              <a:buAutoNum type="alphaUcPeriod"/>
              <a:tabLst>
                <a:tab pos="948690" algn="l"/>
                <a:tab pos="949325" algn="l"/>
              </a:tabLst>
            </a:pPr>
            <a:r>
              <a:rPr lang="nl-NL" sz="12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Plantaardige stoffen </a:t>
            </a:r>
            <a:r>
              <a:rPr lang="nl-NL" sz="1200" spc="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 </a:t>
            </a:r>
            <a:r>
              <a:rPr lang="nl-NL" sz="12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snoepgoed </a:t>
            </a:r>
            <a:r>
              <a:rPr lang="nl-NL" sz="12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zijn</a:t>
            </a:r>
            <a:r>
              <a:rPr lang="nl-NL" sz="1200" spc="22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200" spc="2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gezonder</a:t>
            </a:r>
            <a:endParaRPr lang="nl-NL" sz="11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US" sz="1200" spc="15" dirty="0" err="1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Verwijderen</a:t>
            </a:r>
            <a:r>
              <a:rPr lang="en-US" sz="12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2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van </a:t>
            </a:r>
            <a:r>
              <a:rPr lang="en-US" sz="1200" spc="15" dirty="0" err="1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schadelijk</a:t>
            </a:r>
            <a:r>
              <a:rPr lang="en-US" sz="1200" spc="15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200" spc="25" dirty="0" err="1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snoepgoed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115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163" grpId="0" animBg="1"/>
      <p:bldP spid="164" grpId="0" animBg="1"/>
      <p:bldP spid="166" grpId="0" animBg="1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5328746" y="322921"/>
            <a:ext cx="6542688" cy="5328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05105" lvl="1">
              <a:lnSpc>
                <a:spcPct val="108000"/>
              </a:lnSpc>
              <a:spcAft>
                <a:spcPts val="0"/>
              </a:spcAft>
              <a:buClr>
                <a:srgbClr val="231F20"/>
              </a:buClr>
              <a:buSzPts val="1200"/>
              <a:tabLst>
                <a:tab pos="654050" algn="l"/>
              </a:tabLst>
            </a:pPr>
            <a:r>
              <a:rPr lang="nl-NL" sz="1400" b="1" spc="15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2</a:t>
            </a:r>
            <a:r>
              <a:rPr lang="nl-NL" sz="14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400" b="1" spc="15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Professor </a:t>
            </a:r>
            <a:r>
              <a:rPr lang="nl-NL" sz="1400" b="1" spc="15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Rietjens</a:t>
            </a:r>
            <a:r>
              <a:rPr lang="nl-NL" sz="1400" b="1" spc="15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400" b="1" spc="1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doet </a:t>
            </a:r>
            <a:r>
              <a:rPr lang="nl-NL" sz="1400" b="1" spc="5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er </a:t>
            </a:r>
            <a:r>
              <a:rPr lang="nl-NL" sz="1400" b="1" spc="25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nog </a:t>
            </a:r>
            <a:r>
              <a:rPr lang="nl-NL" sz="1400" b="1" spc="1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een </a:t>
            </a:r>
            <a:r>
              <a:rPr lang="nl-NL" sz="1400" b="1" spc="15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schepje bovenop: </a:t>
            </a:r>
            <a:r>
              <a:rPr lang="nl-NL" sz="1400" b="1" spc="1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“Ik denk</a:t>
            </a:r>
            <a:r>
              <a:rPr lang="nl-NL" sz="1400" b="1" spc="275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400" b="1" spc="25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dat</a:t>
            </a: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studies </a:t>
            </a:r>
            <a:r>
              <a:rPr lang="nl-NL" sz="1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nog wel eens zouden kunnen</a:t>
            </a:r>
          </a:p>
          <a:p>
            <a:pPr marL="408940" marR="111760" indent="-198120">
              <a:lnSpc>
                <a:spcPct val="108000"/>
              </a:lnSpc>
              <a:spcBef>
                <a:spcPts val="115"/>
              </a:spcBef>
              <a:spcAft>
                <a:spcPts val="0"/>
              </a:spcAft>
            </a:pPr>
            <a:r>
              <a:rPr lang="nl-NL" sz="10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20 </a:t>
            </a:r>
            <a:r>
              <a:rPr lang="nl-NL" sz="1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bewijzen dat kunstmatige stoffen in voedsel beter zijn dan </a:t>
            </a:r>
            <a:r>
              <a:rPr lang="nl-NL" sz="1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natuurlijke stoffen</a:t>
            </a:r>
            <a:r>
              <a:rPr lang="nl-NL" sz="1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nl-NL" sz="14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Kunstmatige stoffen uit een</a:t>
            </a:r>
            <a:r>
              <a:rPr lang="nl-NL" sz="140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4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fabriek zijn uitgebreid wetenschappelijk getest. Daarvoor gelden strenge</a:t>
            </a:r>
            <a:endParaRPr lang="nl-NL" sz="14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08940" marR="111760" indent="-198120">
              <a:lnSpc>
                <a:spcPct val="108000"/>
              </a:lnSpc>
              <a:spcAft>
                <a:spcPts val="0"/>
              </a:spcAft>
            </a:pPr>
            <a:r>
              <a:rPr lang="nl-NL" sz="10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25 </a:t>
            </a:r>
            <a:r>
              <a:rPr lang="nl-NL" sz="14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normen, die ook voor plantaardige kleurstoffen gelden. Veiligheids-</a:t>
            </a:r>
            <a:endParaRPr lang="nl-NL" sz="14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08940" marR="111760">
              <a:lnSpc>
                <a:spcPct val="108000"/>
              </a:lnSpc>
              <a:spcAft>
                <a:spcPts val="0"/>
              </a:spcAft>
            </a:pPr>
            <a:r>
              <a:rPr lang="nl-NL" sz="14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studies </a:t>
            </a:r>
            <a:r>
              <a:rPr lang="nl-NL" sz="14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die </a:t>
            </a:r>
            <a:r>
              <a:rPr lang="nl-NL" sz="14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momenteel </a:t>
            </a:r>
            <a:r>
              <a:rPr lang="nl-NL" sz="14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voor </a:t>
            </a:r>
            <a:r>
              <a:rPr lang="nl-NL" sz="1400" spc="2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alle </a:t>
            </a:r>
            <a:r>
              <a:rPr lang="nl-NL" sz="14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kleurstoffen, </a:t>
            </a:r>
            <a:r>
              <a:rPr lang="nl-NL" sz="14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ook </a:t>
            </a:r>
            <a:r>
              <a:rPr lang="nl-NL" sz="1400" spc="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nl-NL" sz="1400" spc="27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400" spc="2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natuurlijke,</a:t>
            </a:r>
            <a:endParaRPr lang="nl-NL" sz="14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08940">
              <a:lnSpc>
                <a:spcPts val="1370"/>
              </a:lnSpc>
              <a:spcAft>
                <a:spcPts val="0"/>
              </a:spcAft>
            </a:pPr>
            <a:r>
              <a:rPr lang="nl-NL" sz="14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worden gedaan, moeten uitwijzen of</a:t>
            </a:r>
            <a:r>
              <a:rPr lang="nl-NL" sz="140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0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4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ze ook daadwerkelijk veilig zijn.”</a:t>
            </a:r>
          </a:p>
          <a:p>
            <a:pPr marL="210185">
              <a:spcBef>
                <a:spcPts val="105"/>
              </a:spcBef>
              <a:spcAft>
                <a:spcPts val="0"/>
              </a:spcAft>
            </a:pPr>
            <a:endParaRPr lang="nl-NL" sz="14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310515" lvl="1">
              <a:lnSpc>
                <a:spcPct val="108000"/>
              </a:lnSpc>
              <a:spcBef>
                <a:spcPts val="120"/>
              </a:spcBef>
              <a:spcAft>
                <a:spcPts val="0"/>
              </a:spcAft>
              <a:buClr>
                <a:srgbClr val="231F20"/>
              </a:buClr>
              <a:buSzPts val="1200"/>
              <a:tabLst>
                <a:tab pos="653415" algn="l"/>
              </a:tabLst>
            </a:pPr>
            <a:r>
              <a:rPr lang="nl-NL" sz="1400" b="1" spc="15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3 Kunstmatige stoffen staan </a:t>
            </a:r>
            <a:r>
              <a:rPr lang="nl-NL" sz="1400" b="1" spc="25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 </a:t>
            </a:r>
            <a:r>
              <a:rPr lang="nl-NL" sz="1400" b="1" spc="15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laatste jaren steeds </a:t>
            </a:r>
            <a:r>
              <a:rPr lang="nl-NL" sz="1400" b="1" spc="1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meer ter</a:t>
            </a:r>
            <a:r>
              <a:rPr lang="nl-NL" sz="1400" b="1" spc="26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400" b="1" spc="25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dis</a:t>
            </a:r>
            <a:r>
              <a:rPr lang="nl-NL" sz="1400" b="1" spc="15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cussie</a:t>
            </a:r>
            <a:r>
              <a:rPr lang="nl-NL" sz="1400" b="1" spc="15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Daarom hebben </a:t>
            </a:r>
            <a:r>
              <a:rPr lang="nl-NL" sz="1400" b="1" spc="25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fabrikanten </a:t>
            </a:r>
            <a:r>
              <a:rPr lang="nl-NL" sz="1400" b="1" spc="1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van </a:t>
            </a:r>
            <a:r>
              <a:rPr lang="nl-NL" sz="1400" b="1" spc="15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voedsel </a:t>
            </a:r>
            <a:r>
              <a:rPr lang="nl-NL" sz="1400" b="1" spc="5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 </a:t>
            </a:r>
            <a:r>
              <a:rPr lang="nl-NL" sz="1400" b="1" spc="15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snoep </a:t>
            </a:r>
            <a:r>
              <a:rPr lang="nl-NL" sz="1400" b="1" spc="5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ze </a:t>
            </a:r>
            <a:r>
              <a:rPr lang="nl-NL" sz="1400" b="1" spc="1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vaak</a:t>
            </a:r>
            <a:r>
              <a:rPr lang="nl-NL" sz="1400" b="1" spc="305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400" b="1" spc="25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</a:t>
            </a:r>
            <a:r>
              <a:rPr lang="nl-NL" sz="10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door plantaardige stoffen vervangen.</a:t>
            </a:r>
          </a:p>
          <a:p>
            <a:pPr marL="408940">
              <a:spcBef>
                <a:spcPts val="110"/>
              </a:spcBef>
              <a:spcAft>
                <a:spcPts val="0"/>
              </a:spcAft>
            </a:pPr>
            <a:r>
              <a:rPr lang="nl-NL" sz="14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Sinds 20 juli 2010 zijn ze ook </a:t>
            </a:r>
            <a:r>
              <a:rPr lang="nl-NL" sz="14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nog</a:t>
            </a:r>
            <a:r>
              <a:rPr lang="nl-NL" sz="140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4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eens </a:t>
            </a:r>
            <a:r>
              <a:rPr lang="nl-NL" sz="14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verplicht om van zes zogeheten kunstmatige azo-kleurstoffen</a:t>
            </a:r>
            <a:r>
              <a:rPr lang="nl-NL" sz="1400" baseline="300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2)</a:t>
            </a:r>
            <a:r>
              <a:rPr lang="nl-NL" sz="14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4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op</a:t>
            </a:r>
            <a:r>
              <a:rPr lang="nl-NL" sz="140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4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verpakkingen </a:t>
            </a:r>
            <a:r>
              <a:rPr lang="nl-NL" sz="1400" spc="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 </a:t>
            </a:r>
            <a:r>
              <a:rPr lang="nl-NL" sz="1400" spc="1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vermelden </a:t>
            </a:r>
            <a:r>
              <a:rPr lang="nl-NL" sz="1400" spc="1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dat </a:t>
            </a:r>
            <a:r>
              <a:rPr lang="nl-NL" sz="1400" spc="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ze</a:t>
            </a:r>
            <a:r>
              <a:rPr lang="nl-NL" sz="1400" spc="29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400" spc="25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nl-NL" sz="140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4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activiteit </a:t>
            </a:r>
            <a:r>
              <a:rPr lang="nl-NL" sz="14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of oplettendheid van kinderen nadelig kunnen</a:t>
            </a:r>
            <a:r>
              <a:rPr lang="nl-NL" sz="140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4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beïnvloeden”. Dat is een beslissing van het Europese Parlement.</a:t>
            </a:r>
          </a:p>
          <a:p>
            <a:pPr marL="408940" marR="111760" indent="-198120">
              <a:lnSpc>
                <a:spcPct val="108000"/>
              </a:lnSpc>
              <a:spcBef>
                <a:spcPts val="120"/>
              </a:spcBef>
              <a:spcAft>
                <a:spcPts val="0"/>
              </a:spcAft>
            </a:pPr>
            <a:endParaRPr lang="nl-NL" sz="14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lvl="1">
              <a:lnSpc>
                <a:spcPts val="1370"/>
              </a:lnSpc>
              <a:spcAft>
                <a:spcPts val="0"/>
              </a:spcAft>
              <a:buClr>
                <a:srgbClr val="231F20"/>
              </a:buClr>
              <a:buSzPts val="1200"/>
              <a:tabLst>
                <a:tab pos="654050" algn="l"/>
              </a:tabLst>
            </a:pPr>
            <a:r>
              <a:rPr lang="en-US" sz="1400" b="1" spc="15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4 </a:t>
            </a:r>
            <a:r>
              <a:rPr lang="en-US" sz="1400" b="1" spc="15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Producenten</a:t>
            </a:r>
            <a:r>
              <a:rPr lang="en-US" sz="1400" b="1" spc="15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400" b="1" spc="15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hebben</a:t>
            </a:r>
            <a:r>
              <a:rPr lang="en-US" sz="1400" b="1" spc="15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400" b="1" spc="10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daar</a:t>
            </a:r>
            <a:r>
              <a:rPr lang="en-US" sz="1400" b="1" spc="15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400" b="1" spc="25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niet</a:t>
            </a: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zo’n zin in, waardoor ze extra</a:t>
            </a:r>
          </a:p>
          <a:p>
            <a:pPr marL="408305" marR="254000">
              <a:lnSpc>
                <a:spcPct val="108000"/>
              </a:lnSpc>
              <a:spcBef>
                <a:spcPts val="120"/>
              </a:spcBef>
              <a:spcAft>
                <a:spcPts val="0"/>
              </a:spcAft>
            </a:pPr>
            <a:r>
              <a:rPr lang="nl-NL" sz="1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gestimuleerd worden vaker plantaardige stoffen te gebruiken, </a:t>
            </a:r>
            <a:r>
              <a:rPr lang="nl-NL" sz="1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zoals </a:t>
            </a:r>
            <a:r>
              <a:rPr lang="nl-NL" sz="1400" b="1" spc="15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bijvoorbeeld </a:t>
            </a:r>
            <a:r>
              <a:rPr lang="nl-NL" sz="1400" b="1" spc="15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bèta-caroteen</a:t>
            </a:r>
            <a:r>
              <a:rPr lang="nl-NL" sz="1400" b="1" spc="15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400" b="1" spc="1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uit </a:t>
            </a:r>
            <a:r>
              <a:rPr lang="nl-NL" sz="1400" b="1" spc="25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wortel </a:t>
            </a:r>
            <a:r>
              <a:rPr lang="nl-NL" sz="1400" b="1" spc="5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om </a:t>
            </a:r>
            <a:r>
              <a:rPr lang="nl-NL" sz="1400" b="1" spc="1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iets </a:t>
            </a:r>
            <a:r>
              <a:rPr lang="nl-NL" sz="1400" b="1" spc="15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oranje </a:t>
            </a:r>
            <a:r>
              <a:rPr lang="nl-NL" sz="1400" b="1" spc="5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 </a:t>
            </a:r>
            <a:r>
              <a:rPr lang="nl-NL" sz="1400" b="1" spc="15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kleuren </a:t>
            </a:r>
            <a:r>
              <a:rPr lang="nl-NL" sz="1400" b="1" spc="5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nl-NL" sz="1400" b="1" spc="315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400" b="1" spc="25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bieten</a:t>
            </a:r>
            <a:r>
              <a:rPr lang="nl-NL" sz="1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sap </a:t>
            </a:r>
            <a:r>
              <a:rPr lang="nl-NL" sz="1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voor diep rood.</a:t>
            </a:r>
            <a:r>
              <a:rPr lang="nl-NL" sz="14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Het toepassen van plantaardige stoffen is nog niet zo gemakkelijk, want sommige kleuren zijn niet ‘stabiel’</a:t>
            </a:r>
            <a:r>
              <a:rPr lang="nl-NL" sz="1400" baseline="300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3)</a:t>
            </a:r>
            <a:r>
              <a:rPr lang="nl-NL" sz="14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en lastiger </a:t>
            </a:r>
            <a:r>
              <a:rPr lang="nl-NL" sz="1400" dirty="0" err="1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tegebruiken</a:t>
            </a:r>
            <a:r>
              <a:rPr lang="nl-NL" sz="14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14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 een bak- of kookproces.</a:t>
            </a:r>
            <a:endParaRPr lang="nl-NL" sz="1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" name="PIJL-LINKS 3"/>
          <p:cNvSpPr/>
          <p:nvPr/>
        </p:nvSpPr>
        <p:spPr>
          <a:xfrm>
            <a:off x="4637310" y="2805591"/>
            <a:ext cx="821095" cy="46653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149287" y="2256459"/>
            <a:ext cx="4488023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Antwoord B</a:t>
            </a:r>
          </a:p>
          <a:p>
            <a:endParaRPr lang="nl-NL" dirty="0"/>
          </a:p>
          <a:p>
            <a:r>
              <a:rPr lang="nl-NL" b="1" u="sng" dirty="0" smtClean="0"/>
              <a:t>Tip</a:t>
            </a:r>
          </a:p>
          <a:p>
            <a:endParaRPr lang="nl-NL" dirty="0"/>
          </a:p>
          <a:p>
            <a:r>
              <a:rPr lang="nl-NL" sz="2400" dirty="0" smtClean="0"/>
              <a:t>De </a:t>
            </a:r>
            <a:r>
              <a:rPr lang="nl-NL" sz="2400" dirty="0"/>
              <a:t>woorden van het juiste kopje komen vaak in de eerste </a:t>
            </a:r>
            <a:r>
              <a:rPr lang="nl-NL" sz="2400" dirty="0" smtClean="0"/>
              <a:t>zin van </a:t>
            </a:r>
            <a:r>
              <a:rPr lang="nl-NL" sz="2400" dirty="0"/>
              <a:t>de alinea </a:t>
            </a:r>
            <a:r>
              <a:rPr lang="nl-NL" sz="2400" dirty="0" smtClean="0"/>
              <a:t>voor.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14234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137</TotalTime>
  <Words>1741</Words>
  <Application>Microsoft Office PowerPoint</Application>
  <PresentationFormat>Aangepast</PresentationFormat>
  <Paragraphs>340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Integraal</vt:lpstr>
      <vt:lpstr>Aanpak examentekst</vt:lpstr>
      <vt:lpstr>Wat gaan we leren?</vt:lpstr>
      <vt:lpstr>Wat gaan we doen?</vt:lpstr>
      <vt:lpstr>Aanpak vraag 1</vt:lpstr>
      <vt:lpstr>Aanpak vraag 1</vt:lpstr>
      <vt:lpstr>Aanpak vraag 2</vt:lpstr>
      <vt:lpstr>PowerPoint-presentatie</vt:lpstr>
      <vt:lpstr>Aanpak vraag 3,4</vt:lpstr>
      <vt:lpstr>PowerPoint-presentatie</vt:lpstr>
      <vt:lpstr>PowerPoint-presentatie</vt:lpstr>
      <vt:lpstr>Aanpak vraag 8</vt:lpstr>
      <vt:lpstr>PowerPoint-presentatie</vt:lpstr>
      <vt:lpstr>Aanpak vraag 9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Aanpak examentekst</dc:title>
  <dc:creator>Remco Vrancken</dc:creator>
  <cp:lastModifiedBy>Vrancken R.</cp:lastModifiedBy>
  <cp:revision>17</cp:revision>
  <dcterms:created xsi:type="dcterms:W3CDTF">2018-01-14T17:23:16Z</dcterms:created>
  <dcterms:modified xsi:type="dcterms:W3CDTF">2018-01-15T09:00:53Z</dcterms:modified>
</cp:coreProperties>
</file>